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7" r:id="rId1"/>
  </p:sldMasterIdLst>
  <p:notesMasterIdLst>
    <p:notesMasterId r:id="rId170"/>
  </p:notesMasterIdLst>
  <p:sldIdLst>
    <p:sldId id="307" r:id="rId2"/>
    <p:sldId id="309"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5" r:id="rId28"/>
    <p:sldId id="336" r:id="rId29"/>
    <p:sldId id="334" r:id="rId30"/>
    <p:sldId id="337" r:id="rId31"/>
    <p:sldId id="338" r:id="rId32"/>
    <p:sldId id="339" r:id="rId33"/>
    <p:sldId id="340" r:id="rId34"/>
    <p:sldId id="341" r:id="rId35"/>
    <p:sldId id="342" r:id="rId36"/>
    <p:sldId id="343" r:id="rId37"/>
    <p:sldId id="344" r:id="rId38"/>
    <p:sldId id="345" r:id="rId39"/>
    <p:sldId id="346" r:id="rId40"/>
    <p:sldId id="488" r:id="rId41"/>
    <p:sldId id="347"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62" r:id="rId56"/>
    <p:sldId id="363" r:id="rId57"/>
    <p:sldId id="364" r:id="rId58"/>
    <p:sldId id="473" r:id="rId59"/>
    <p:sldId id="366" r:id="rId60"/>
    <p:sldId id="367" r:id="rId61"/>
    <p:sldId id="368" r:id="rId62"/>
    <p:sldId id="369" r:id="rId63"/>
    <p:sldId id="370" r:id="rId64"/>
    <p:sldId id="489" r:id="rId65"/>
    <p:sldId id="371" r:id="rId66"/>
    <p:sldId id="372" r:id="rId67"/>
    <p:sldId id="373" r:id="rId68"/>
    <p:sldId id="374" r:id="rId69"/>
    <p:sldId id="375" r:id="rId70"/>
    <p:sldId id="376" r:id="rId71"/>
    <p:sldId id="377" r:id="rId72"/>
    <p:sldId id="378" r:id="rId73"/>
    <p:sldId id="379" r:id="rId74"/>
    <p:sldId id="380" r:id="rId75"/>
    <p:sldId id="381" r:id="rId76"/>
    <p:sldId id="382" r:id="rId77"/>
    <p:sldId id="490" r:id="rId78"/>
    <p:sldId id="383" r:id="rId79"/>
    <p:sldId id="384" r:id="rId80"/>
    <p:sldId id="385" r:id="rId81"/>
    <p:sldId id="386" r:id="rId82"/>
    <p:sldId id="387" r:id="rId83"/>
    <p:sldId id="388" r:id="rId84"/>
    <p:sldId id="389" r:id="rId85"/>
    <p:sldId id="390" r:id="rId86"/>
    <p:sldId id="391" r:id="rId87"/>
    <p:sldId id="392" r:id="rId88"/>
    <p:sldId id="393" r:id="rId89"/>
    <p:sldId id="394" r:id="rId90"/>
    <p:sldId id="395" r:id="rId91"/>
    <p:sldId id="396" r:id="rId92"/>
    <p:sldId id="397" r:id="rId93"/>
    <p:sldId id="398" r:id="rId94"/>
    <p:sldId id="399" r:id="rId95"/>
    <p:sldId id="400" r:id="rId96"/>
    <p:sldId id="401" r:id="rId97"/>
    <p:sldId id="402" r:id="rId98"/>
    <p:sldId id="403" r:id="rId99"/>
    <p:sldId id="404" r:id="rId100"/>
    <p:sldId id="405" r:id="rId101"/>
    <p:sldId id="406" r:id="rId102"/>
    <p:sldId id="407" r:id="rId103"/>
    <p:sldId id="408" r:id="rId104"/>
    <p:sldId id="409" r:id="rId105"/>
    <p:sldId id="410" r:id="rId106"/>
    <p:sldId id="411" r:id="rId107"/>
    <p:sldId id="412" r:id="rId108"/>
    <p:sldId id="413" r:id="rId109"/>
    <p:sldId id="414" r:id="rId110"/>
    <p:sldId id="415" r:id="rId111"/>
    <p:sldId id="416" r:id="rId112"/>
    <p:sldId id="417" r:id="rId113"/>
    <p:sldId id="474" r:id="rId114"/>
    <p:sldId id="419" r:id="rId115"/>
    <p:sldId id="420" r:id="rId116"/>
    <p:sldId id="421" r:id="rId117"/>
    <p:sldId id="422" r:id="rId118"/>
    <p:sldId id="423" r:id="rId119"/>
    <p:sldId id="424" r:id="rId120"/>
    <p:sldId id="425" r:id="rId121"/>
    <p:sldId id="426" r:id="rId122"/>
    <p:sldId id="427" r:id="rId123"/>
    <p:sldId id="428" r:id="rId124"/>
    <p:sldId id="429" r:id="rId125"/>
    <p:sldId id="430" r:id="rId126"/>
    <p:sldId id="431" r:id="rId127"/>
    <p:sldId id="432" r:id="rId128"/>
    <p:sldId id="433" r:id="rId129"/>
    <p:sldId id="434" r:id="rId130"/>
    <p:sldId id="435" r:id="rId131"/>
    <p:sldId id="491" r:id="rId132"/>
    <p:sldId id="479" r:id="rId133"/>
    <p:sldId id="437" r:id="rId134"/>
    <p:sldId id="438" r:id="rId135"/>
    <p:sldId id="439" r:id="rId136"/>
    <p:sldId id="440" r:id="rId137"/>
    <p:sldId id="441" r:id="rId138"/>
    <p:sldId id="442" r:id="rId139"/>
    <p:sldId id="443" r:id="rId140"/>
    <p:sldId id="444" r:id="rId141"/>
    <p:sldId id="445" r:id="rId142"/>
    <p:sldId id="484" r:id="rId143"/>
    <p:sldId id="447" r:id="rId144"/>
    <p:sldId id="448" r:id="rId145"/>
    <p:sldId id="449" r:id="rId146"/>
    <p:sldId id="450" r:id="rId147"/>
    <p:sldId id="451" r:id="rId148"/>
    <p:sldId id="452" r:id="rId149"/>
    <p:sldId id="485" r:id="rId150"/>
    <p:sldId id="454" r:id="rId151"/>
    <p:sldId id="455" r:id="rId152"/>
    <p:sldId id="456" r:id="rId153"/>
    <p:sldId id="457" r:id="rId154"/>
    <p:sldId id="458" r:id="rId155"/>
    <p:sldId id="459" r:id="rId156"/>
    <p:sldId id="460" r:id="rId157"/>
    <p:sldId id="487" r:id="rId158"/>
    <p:sldId id="462" r:id="rId159"/>
    <p:sldId id="463" r:id="rId160"/>
    <p:sldId id="464" r:id="rId161"/>
    <p:sldId id="465" r:id="rId162"/>
    <p:sldId id="466" r:id="rId163"/>
    <p:sldId id="467" r:id="rId164"/>
    <p:sldId id="468" r:id="rId165"/>
    <p:sldId id="469" r:id="rId166"/>
    <p:sldId id="470" r:id="rId167"/>
    <p:sldId id="471" r:id="rId168"/>
    <p:sldId id="472" r:id="rId169"/>
  </p:sldIdLst>
  <p:sldSz cx="9144000" cy="6858000" type="screen4x3"/>
  <p:notesSz cx="6858000" cy="9296400"/>
  <p:embeddedFontLst>
    <p:embeddedFont>
      <p:font typeface="MS PGothic" pitchFamily="34" charset="-128"/>
      <p:regular r:id="rId171"/>
    </p:embeddedFont>
    <p:embeddedFont>
      <p:font typeface="Wingdings 3" pitchFamily="18" charset="2"/>
      <p:regular r:id="rId172"/>
    </p:embeddedFont>
    <p:embeddedFont>
      <p:font typeface="Arial Narrow" pitchFamily="34" charset="0"/>
      <p:regular r:id="rId173"/>
      <p:bold r:id="rId174"/>
      <p:italic r:id="rId175"/>
      <p:boldItalic r:id="rId176"/>
    </p:embeddedFont>
    <p:embeddedFont>
      <p:font typeface="Calibri" pitchFamily="34" charset="0"/>
      <p:regular r:id="rId177"/>
      <p:bold r:id="rId178"/>
      <p:italic r:id="rId179"/>
      <p:boldItalic r:id="rId180"/>
    </p:embeddedFont>
    <p:embeddedFont>
      <p:font typeface="Ciscolight"/>
      <p:regular r:id="rId1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46568"/>
    <a:srgbClr val="FFE253"/>
    <a:srgbClr val="FFEB89"/>
    <a:srgbClr val="F68836"/>
    <a:srgbClr val="82C15B"/>
    <a:srgbClr val="6DB344"/>
    <a:srgbClr val="A7D48D"/>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663" autoAdjust="0"/>
  </p:normalViewPr>
  <p:slideViewPr>
    <p:cSldViewPr>
      <p:cViewPr varScale="1">
        <p:scale>
          <a:sx n="104" d="100"/>
          <a:sy n="104" d="100"/>
        </p:scale>
        <p:origin x="-396" y="-90"/>
      </p:cViewPr>
      <p:guideLst>
        <p:guide orient="horz" pos="1104"/>
        <p:guide pos="211"/>
        <p:guide pos="5550"/>
        <p:guide pos="2880"/>
      </p:guideLst>
    </p:cSldViewPr>
  </p:slideViewPr>
  <p:notesTextViewPr>
    <p:cViewPr>
      <p:scale>
        <a:sx n="100" d="100"/>
        <a:sy n="100" d="100"/>
      </p:scale>
      <p:origin x="0" y="0"/>
    </p:cViewPr>
  </p:notesTextViewPr>
  <p:sorterViewPr>
    <p:cViewPr>
      <p:scale>
        <a:sx n="49" d="100"/>
        <a:sy n="49" d="100"/>
      </p:scale>
      <p:origin x="0" y="7493"/>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font" Target="fonts/font5.fntdata"/><Relationship Id="rId170"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font" Target="fonts/font1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font" Target="fonts/font1.fntdata"/><Relationship Id="rId176" Type="http://schemas.openxmlformats.org/officeDocument/2006/relationships/font" Target="fonts/font6.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font" Target="fonts/font2.fntdata"/><Relationship Id="rId180" Type="http://schemas.openxmlformats.org/officeDocument/2006/relationships/font" Target="fonts/font10.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font" Target="fonts/font4.fntdata"/><Relationship Id="rId179" Type="http://schemas.openxmlformats.org/officeDocument/2006/relationships/font" Target="fonts/font9.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10EFA31A-8EC0-48BF-BE60-1E48682B49F2}" type="datetimeFigureOut">
              <a:rPr lang="en-US" smtClean="0"/>
              <a:pPr/>
              <a:t>2/18/2011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B346C92F-B422-40CF-B18B-8D2D08A195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bwMode="auto">
          <a:xfrm>
            <a:off x="798513" y="244475"/>
            <a:ext cx="5321300" cy="3990975"/>
          </a:xfrm>
          <a:noFill/>
          <a:ln>
            <a:miter lim="800000"/>
            <a:headEnd/>
            <a:tailEnd/>
          </a:ln>
        </p:spPr>
      </p:sp>
      <p:sp>
        <p:nvSpPr>
          <p:cNvPr id="188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bwMode="auto">
          <a:noFill/>
          <a:ln>
            <a:miter lim="800000"/>
            <a:headEnd/>
            <a:tailEnd/>
          </a:ln>
        </p:spPr>
      </p:sp>
      <p:sp>
        <p:nvSpPr>
          <p:cNvPr id="199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bwMode="auto">
          <a:noFill/>
          <a:ln>
            <a:miter lim="800000"/>
            <a:headEnd/>
            <a:tailEnd/>
          </a:ln>
        </p:spPr>
      </p:sp>
      <p:sp>
        <p:nvSpPr>
          <p:cNvPr id="200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bwMode="auto">
          <a:noFill/>
          <a:ln>
            <a:miter lim="800000"/>
            <a:headEnd/>
            <a:tailEnd/>
          </a:ln>
        </p:spPr>
      </p:sp>
      <p:sp>
        <p:nvSpPr>
          <p:cNvPr id="201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bwMode="auto">
          <a:noFill/>
          <a:ln>
            <a:miter lim="800000"/>
            <a:headEnd/>
            <a:tailEnd/>
          </a:ln>
        </p:spPr>
      </p:sp>
      <p:sp>
        <p:nvSpPr>
          <p:cNvPr id="203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noFill/>
          <a:ln>
            <a:miter lim="800000"/>
            <a:headEnd/>
            <a:tailEnd/>
          </a:ln>
        </p:spPr>
      </p:sp>
      <p:sp>
        <p:nvSpPr>
          <p:cNvPr id="204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bwMode="auto">
          <a:noFill/>
          <a:ln>
            <a:miter lim="800000"/>
            <a:headEnd/>
            <a:tailEnd/>
          </a:ln>
        </p:spPr>
      </p:sp>
      <p:sp>
        <p:nvSpPr>
          <p:cNvPr id="205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bwMode="auto">
          <a:noFill/>
          <a:ln>
            <a:miter lim="800000"/>
            <a:headEnd/>
            <a:tailEnd/>
          </a:ln>
        </p:spPr>
      </p:sp>
      <p:sp>
        <p:nvSpPr>
          <p:cNvPr id="206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miter lim="800000"/>
            <a:headEnd/>
            <a:tailEnd/>
          </a:ln>
        </p:spPr>
      </p:sp>
      <p:sp>
        <p:nvSpPr>
          <p:cNvPr id="207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bwMode="auto">
          <a:noFill/>
          <a:ln>
            <a:miter lim="800000"/>
            <a:headEnd/>
            <a:tailEnd/>
          </a:ln>
        </p:spPr>
      </p:sp>
      <p:sp>
        <p:nvSpPr>
          <p:cNvPr id="208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noFill/>
          <a:ln>
            <a:miter lim="800000"/>
            <a:headEnd/>
            <a:tailEnd/>
          </a:ln>
        </p:spPr>
      </p:sp>
      <p:sp>
        <p:nvSpPr>
          <p:cNvPr id="189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bwMode="auto">
          <a:noFill/>
          <a:ln>
            <a:miter lim="800000"/>
            <a:headEnd/>
            <a:tailEnd/>
          </a:ln>
        </p:spPr>
      </p:sp>
      <p:sp>
        <p:nvSpPr>
          <p:cNvPr id="209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p:spPr>
        <p:txBody>
          <a:bodyPr/>
          <a:lstStyle/>
          <a:p>
            <a:fld id="{08048117-3F52-4FF9-88ED-65C8B04B54C4}" type="slidenum">
              <a:rPr lang="en-US" smtClean="0"/>
              <a:pPr/>
              <a:t>80</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897" name="Rectangle 2"/>
          <p:cNvSpPr>
            <a:spLocks noGrp="1" noRot="1" noChangeAspect="1" noChangeArrowheads="1" noTextEdit="1"/>
          </p:cNvSpPr>
          <p:nvPr>
            <p:ph type="sldImg"/>
          </p:nvPr>
        </p:nvSpPr>
        <p:spPr>
          <a:ln/>
        </p:spPr>
      </p:sp>
      <p:sp>
        <p:nvSpPr>
          <p:cNvPr id="18728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233" name="Rectangle 11"/>
          <p:cNvSpPr>
            <a:spLocks noGrp="1" noChangeArrowheads="1"/>
          </p:cNvSpPr>
          <p:nvPr>
            <p:ph type="sldNum" sz="quarter" idx="5"/>
          </p:nvPr>
        </p:nvSpPr>
        <p:spPr>
          <a:noFill/>
        </p:spPr>
        <p:txBody>
          <a:bodyPr/>
          <a:lstStyle/>
          <a:p>
            <a:fld id="{456F59C3-B420-4D9B-8A3D-37F56642E59E}" type="slidenum">
              <a:rPr lang="en-US" smtClean="0"/>
              <a:pPr/>
              <a:t>83</a:t>
            </a:fld>
            <a:endParaRPr lang="en-US" smtClean="0"/>
          </a:p>
        </p:txBody>
      </p:sp>
      <p:sp>
        <p:nvSpPr>
          <p:cNvPr id="1887234" name="Rectangle 2"/>
          <p:cNvSpPr>
            <a:spLocks noGrp="1" noRot="1" noChangeAspect="1" noChangeArrowheads="1" noTextEdit="1"/>
          </p:cNvSpPr>
          <p:nvPr>
            <p:ph type="sldImg"/>
          </p:nvPr>
        </p:nvSpPr>
        <p:spPr>
          <a:ln/>
        </p:spPr>
      </p:sp>
      <p:sp>
        <p:nvSpPr>
          <p:cNvPr id="1887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1" name="Rectangle 11"/>
          <p:cNvSpPr>
            <a:spLocks noGrp="1" noChangeArrowheads="1"/>
          </p:cNvSpPr>
          <p:nvPr>
            <p:ph type="sldNum" sz="quarter" idx="5"/>
          </p:nvPr>
        </p:nvSpPr>
        <p:spPr>
          <a:noFill/>
        </p:spPr>
        <p:txBody>
          <a:bodyPr/>
          <a:lstStyle/>
          <a:p>
            <a:fld id="{356DEE97-B0F5-4229-B790-DF326317B655}" type="slidenum">
              <a:rPr lang="en-US" smtClean="0"/>
              <a:pPr/>
              <a:t>84</a:t>
            </a:fld>
            <a:endParaRPr lang="en-US" smtClean="0"/>
          </a:p>
        </p:txBody>
      </p:sp>
      <p:sp>
        <p:nvSpPr>
          <p:cNvPr id="1889282" name="Rectangle 2"/>
          <p:cNvSpPr>
            <a:spLocks noGrp="1" noRot="1" noChangeAspect="1" noChangeArrowheads="1" noTextEdit="1"/>
          </p:cNvSpPr>
          <p:nvPr>
            <p:ph type="sldImg"/>
          </p:nvPr>
        </p:nvSpPr>
        <p:spPr>
          <a:ln/>
        </p:spPr>
      </p:sp>
      <p:sp>
        <p:nvSpPr>
          <p:cNvPr id="18892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1329" name="Rectangle 11"/>
          <p:cNvSpPr>
            <a:spLocks noGrp="1" noChangeArrowheads="1"/>
          </p:cNvSpPr>
          <p:nvPr>
            <p:ph type="sldNum" sz="quarter" idx="5"/>
          </p:nvPr>
        </p:nvSpPr>
        <p:spPr>
          <a:noFill/>
        </p:spPr>
        <p:txBody>
          <a:bodyPr/>
          <a:lstStyle/>
          <a:p>
            <a:fld id="{7463E5E4-8246-4DB1-A2CC-826674BE6F05}" type="slidenum">
              <a:rPr lang="en-US" smtClean="0"/>
              <a:pPr/>
              <a:t>85</a:t>
            </a:fld>
            <a:endParaRPr lang="en-US" smtClean="0"/>
          </a:p>
        </p:txBody>
      </p:sp>
      <p:sp>
        <p:nvSpPr>
          <p:cNvPr id="1891330" name="Rectangle 2"/>
          <p:cNvSpPr>
            <a:spLocks noGrp="1" noRot="1" noChangeAspect="1" noChangeArrowheads="1" noTextEdit="1"/>
          </p:cNvSpPr>
          <p:nvPr>
            <p:ph type="sldImg"/>
          </p:nvPr>
        </p:nvSpPr>
        <p:spPr>
          <a:ln/>
        </p:spPr>
      </p:sp>
      <p:sp>
        <p:nvSpPr>
          <p:cNvPr id="1891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377" name="Rectangle 11"/>
          <p:cNvSpPr>
            <a:spLocks noGrp="1" noChangeArrowheads="1"/>
          </p:cNvSpPr>
          <p:nvPr>
            <p:ph type="sldNum" sz="quarter" idx="5"/>
          </p:nvPr>
        </p:nvSpPr>
        <p:spPr>
          <a:noFill/>
        </p:spPr>
        <p:txBody>
          <a:bodyPr/>
          <a:lstStyle/>
          <a:p>
            <a:fld id="{7EFD46B7-DE8D-456B-ADA1-563B0D6DE254}" type="slidenum">
              <a:rPr lang="en-US" smtClean="0"/>
              <a:pPr/>
              <a:t>86</a:t>
            </a:fld>
            <a:endParaRPr lang="en-US" smtClean="0"/>
          </a:p>
        </p:txBody>
      </p:sp>
      <p:sp>
        <p:nvSpPr>
          <p:cNvPr id="1893378" name="Rectangle 2"/>
          <p:cNvSpPr>
            <a:spLocks noGrp="1" noRot="1" noChangeAspect="1" noChangeArrowheads="1" noTextEdit="1"/>
          </p:cNvSpPr>
          <p:nvPr>
            <p:ph type="sldImg"/>
          </p:nvPr>
        </p:nvSpPr>
        <p:spPr>
          <a:ln/>
        </p:spPr>
      </p:sp>
      <p:sp>
        <p:nvSpPr>
          <p:cNvPr id="18933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425" name="Rectangle 11"/>
          <p:cNvSpPr>
            <a:spLocks noGrp="1" noChangeArrowheads="1"/>
          </p:cNvSpPr>
          <p:nvPr>
            <p:ph type="sldNum" sz="quarter" idx="5"/>
          </p:nvPr>
        </p:nvSpPr>
        <p:spPr>
          <a:noFill/>
        </p:spPr>
        <p:txBody>
          <a:bodyPr/>
          <a:lstStyle/>
          <a:p>
            <a:fld id="{AF404104-7F4E-4777-8329-7642D9D5AB1E}" type="slidenum">
              <a:rPr lang="en-US" smtClean="0"/>
              <a:pPr/>
              <a:t>87</a:t>
            </a:fld>
            <a:endParaRPr lang="en-US" smtClean="0"/>
          </a:p>
        </p:txBody>
      </p:sp>
      <p:sp>
        <p:nvSpPr>
          <p:cNvPr id="1895426" name="Rectangle 2"/>
          <p:cNvSpPr>
            <a:spLocks noGrp="1" noRot="1" noChangeAspect="1" noChangeArrowheads="1" noTextEdit="1"/>
          </p:cNvSpPr>
          <p:nvPr>
            <p:ph type="sldImg"/>
          </p:nvPr>
        </p:nvSpPr>
        <p:spPr>
          <a:ln/>
        </p:spPr>
      </p:sp>
      <p:sp>
        <p:nvSpPr>
          <p:cNvPr id="1895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7473" name="Rectangle 2"/>
          <p:cNvSpPr>
            <a:spLocks noGrp="1" noRot="1" noChangeAspect="1" noChangeArrowheads="1" noTextEdit="1"/>
          </p:cNvSpPr>
          <p:nvPr>
            <p:ph type="sldImg"/>
          </p:nvPr>
        </p:nvSpPr>
        <p:spPr>
          <a:ln/>
        </p:spPr>
      </p:sp>
      <p:sp>
        <p:nvSpPr>
          <p:cNvPr id="18974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521" name="Rectangle 11"/>
          <p:cNvSpPr>
            <a:spLocks noGrp="1" noChangeArrowheads="1"/>
          </p:cNvSpPr>
          <p:nvPr>
            <p:ph type="sldNum" sz="quarter" idx="5"/>
          </p:nvPr>
        </p:nvSpPr>
        <p:spPr>
          <a:noFill/>
        </p:spPr>
        <p:txBody>
          <a:bodyPr/>
          <a:lstStyle/>
          <a:p>
            <a:fld id="{B9FA7203-EF8D-495C-9ED4-7D4E68E90AB6}" type="slidenum">
              <a:rPr lang="en-US" smtClean="0"/>
              <a:pPr/>
              <a:t>89</a:t>
            </a:fld>
            <a:endParaRPr lang="en-US" smtClean="0"/>
          </a:p>
        </p:txBody>
      </p:sp>
      <p:sp>
        <p:nvSpPr>
          <p:cNvPr id="1899522" name="Rectangle 2"/>
          <p:cNvSpPr>
            <a:spLocks noGrp="1" noRot="1" noChangeAspect="1" noChangeArrowheads="1" noTextEdit="1"/>
          </p:cNvSpPr>
          <p:nvPr>
            <p:ph type="sldImg"/>
          </p:nvPr>
        </p:nvSpPr>
        <p:spPr>
          <a:ln/>
        </p:spPr>
      </p:sp>
      <p:sp>
        <p:nvSpPr>
          <p:cNvPr id="1899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bwMode="auto">
          <a:noFill/>
          <a:ln>
            <a:miter lim="800000"/>
            <a:headEnd/>
            <a:tailEnd/>
          </a:ln>
        </p:spPr>
      </p:sp>
      <p:sp>
        <p:nvSpPr>
          <p:cNvPr id="190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6257" name="Rectangle 11"/>
          <p:cNvSpPr>
            <a:spLocks noGrp="1" noChangeArrowheads="1"/>
          </p:cNvSpPr>
          <p:nvPr>
            <p:ph type="sldNum" sz="quarter" idx="5"/>
          </p:nvPr>
        </p:nvSpPr>
        <p:spPr>
          <a:noFill/>
        </p:spPr>
        <p:txBody>
          <a:bodyPr/>
          <a:lstStyle/>
          <a:p>
            <a:fld id="{2521F00B-7CAC-4356-AC67-0DE2ADC8C1B6}" type="slidenum">
              <a:rPr lang="en-US" smtClean="0"/>
              <a:pPr/>
              <a:t>90</a:t>
            </a:fld>
            <a:endParaRPr lang="en-US" smtClean="0"/>
          </a:p>
        </p:txBody>
      </p:sp>
      <p:sp>
        <p:nvSpPr>
          <p:cNvPr id="2016258" name="Rectangle 2"/>
          <p:cNvSpPr>
            <a:spLocks noGrp="1" noRot="1" noChangeAspect="1" noChangeArrowheads="1" noTextEdit="1"/>
          </p:cNvSpPr>
          <p:nvPr>
            <p:ph type="sldImg"/>
          </p:nvPr>
        </p:nvSpPr>
        <p:spPr>
          <a:ln/>
        </p:spPr>
      </p:sp>
      <p:sp>
        <p:nvSpPr>
          <p:cNvPr id="2016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1" name="Rectangle 11"/>
          <p:cNvSpPr>
            <a:spLocks noGrp="1" noChangeArrowheads="1"/>
          </p:cNvSpPr>
          <p:nvPr>
            <p:ph type="sldNum" sz="quarter" idx="5"/>
          </p:nvPr>
        </p:nvSpPr>
        <p:spPr>
          <a:noFill/>
        </p:spPr>
        <p:txBody>
          <a:bodyPr/>
          <a:lstStyle/>
          <a:p>
            <a:fld id="{3634468D-904D-4D6A-97C9-E8DA2E546E62}" type="slidenum">
              <a:rPr lang="en-US" smtClean="0"/>
              <a:pPr/>
              <a:t>91</a:t>
            </a:fld>
            <a:endParaRPr lang="en-US" smtClean="0"/>
          </a:p>
        </p:txBody>
      </p:sp>
      <p:sp>
        <p:nvSpPr>
          <p:cNvPr id="2032642" name="Rectangle 2"/>
          <p:cNvSpPr>
            <a:spLocks noGrp="1" noRot="1" noChangeAspect="1" noChangeArrowheads="1" noTextEdit="1"/>
          </p:cNvSpPr>
          <p:nvPr>
            <p:ph type="sldImg"/>
          </p:nvPr>
        </p:nvSpPr>
        <p:spPr>
          <a:ln/>
        </p:spPr>
      </p:sp>
      <p:sp>
        <p:nvSpPr>
          <p:cNvPr id="20326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3" name="Rectangle 11"/>
          <p:cNvSpPr>
            <a:spLocks noGrp="1" noChangeArrowheads="1"/>
          </p:cNvSpPr>
          <p:nvPr>
            <p:ph type="sldNum" sz="quarter" idx="5"/>
          </p:nvPr>
        </p:nvSpPr>
        <p:spPr>
          <a:noFill/>
        </p:spPr>
        <p:txBody>
          <a:bodyPr/>
          <a:lstStyle/>
          <a:p>
            <a:fld id="{7707E123-0BBB-4395-9D44-B044FC01A207}" type="slidenum">
              <a:rPr lang="en-US" smtClean="0"/>
              <a:pPr/>
              <a:t>92</a:t>
            </a:fld>
            <a:endParaRPr lang="en-US" smtClean="0"/>
          </a:p>
        </p:txBody>
      </p:sp>
      <p:sp>
        <p:nvSpPr>
          <p:cNvPr id="2030594" name="Rectangle 2"/>
          <p:cNvSpPr>
            <a:spLocks noGrp="1" noRot="1" noChangeAspect="1" noChangeArrowheads="1" noTextEdit="1"/>
          </p:cNvSpPr>
          <p:nvPr>
            <p:ph type="sldImg"/>
          </p:nvPr>
        </p:nvSpPr>
        <p:spPr>
          <a:ln/>
        </p:spPr>
      </p:sp>
      <p:sp>
        <p:nvSpPr>
          <p:cNvPr id="20305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bwMode="auto">
          <a:noFill/>
          <a:ln>
            <a:miter lim="800000"/>
            <a:headEnd/>
            <a:tailEnd/>
          </a:ln>
        </p:spPr>
      </p:sp>
      <p:sp>
        <p:nvSpPr>
          <p:cNvPr id="210947" name="Rectangle 3"/>
          <p:cNvSpPr>
            <a:spLocks noGrp="1" noChangeArrowheads="1"/>
          </p:cNvSpPr>
          <p:nvPr>
            <p:ph type="body" idx="1"/>
          </p:nvPr>
        </p:nvSpPr>
        <p:spPr bwMode="auto">
          <a:xfrm>
            <a:off x="685800" y="4415790"/>
            <a:ext cx="5486400" cy="418338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bwMode="auto">
          <a:xfrm>
            <a:off x="708025" y="304800"/>
            <a:ext cx="5391150" cy="4044950"/>
          </a:xfrm>
          <a:noFill/>
          <a:ln>
            <a:miter lim="800000"/>
            <a:headEnd/>
            <a:tailEnd/>
          </a:ln>
        </p:spPr>
      </p:sp>
      <p:sp>
        <p:nvSpPr>
          <p:cNvPr id="211971" name="Rectangle 3"/>
          <p:cNvSpPr>
            <a:spLocks noGrp="1" noChangeArrowheads="1"/>
          </p:cNvSpPr>
          <p:nvPr>
            <p:ph type="body" idx="1"/>
          </p:nvPr>
        </p:nvSpPr>
        <p:spPr bwMode="auto">
          <a:xfrm>
            <a:off x="450850" y="4578801"/>
            <a:ext cx="5907088" cy="4120435"/>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bwMode="auto">
          <a:xfrm>
            <a:off x="708025" y="304800"/>
            <a:ext cx="5391150" cy="4044950"/>
          </a:xfrm>
          <a:noFill/>
          <a:ln>
            <a:miter lim="800000"/>
            <a:headEnd/>
            <a:tailEnd/>
          </a:ln>
        </p:spPr>
      </p:sp>
      <p:sp>
        <p:nvSpPr>
          <p:cNvPr id="212995" name="Rectangle 3"/>
          <p:cNvSpPr>
            <a:spLocks noGrp="1" noChangeArrowheads="1"/>
          </p:cNvSpPr>
          <p:nvPr>
            <p:ph type="body" idx="1"/>
          </p:nvPr>
        </p:nvSpPr>
        <p:spPr bwMode="auto">
          <a:xfrm>
            <a:off x="450850" y="4578801"/>
            <a:ext cx="5907088" cy="4120435"/>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bwMode="auto">
          <a:xfrm>
            <a:off x="763588" y="228600"/>
            <a:ext cx="5319712" cy="3990975"/>
          </a:xfrm>
          <a:noFill/>
          <a:ln>
            <a:miter lim="800000"/>
            <a:headEnd/>
            <a:tailEnd/>
          </a:ln>
        </p:spPr>
      </p:sp>
      <p:sp>
        <p:nvSpPr>
          <p:cNvPr id="214019" name="Rectangle 3"/>
          <p:cNvSpPr>
            <a:spLocks noGrp="1" noChangeArrowheads="1"/>
          </p:cNvSpPr>
          <p:nvPr>
            <p:ph type="body" idx="1"/>
          </p:nvPr>
        </p:nvSpPr>
        <p:spPr bwMode="auto">
          <a:xfrm>
            <a:off x="447675" y="4496488"/>
            <a:ext cx="5913438" cy="4252781"/>
          </a:xfrm>
          <a:noFill/>
        </p:spPr>
        <p:txBody>
          <a:bodyPr wrap="square" numCol="1" anchor="t" anchorCtr="0" compatLnSpc="1">
            <a:prstTxWarp prst="textNoShape">
              <a:avLst/>
            </a:prstTxWarp>
          </a:bodyPr>
          <a:lstStyle/>
          <a:p>
            <a:pPr marL="260350" indent="-260350" eaLnBrk="1" hangingPunct="1">
              <a:buFont typeface="Wingdings" pitchFamily="2" charset="2"/>
              <a:buNone/>
            </a:pPr>
            <a:endParaRPr lang="en-US" sz="10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bwMode="auto">
          <a:xfrm>
            <a:off x="763588" y="228600"/>
            <a:ext cx="5319712" cy="3990975"/>
          </a:xfrm>
          <a:noFill/>
          <a:ln>
            <a:miter lim="800000"/>
            <a:headEnd/>
            <a:tailEnd/>
          </a:ln>
        </p:spPr>
      </p:sp>
      <p:sp>
        <p:nvSpPr>
          <p:cNvPr id="215043" name="Rectangle 3"/>
          <p:cNvSpPr>
            <a:spLocks noGrp="1" noChangeArrowheads="1"/>
          </p:cNvSpPr>
          <p:nvPr>
            <p:ph type="body" idx="1"/>
          </p:nvPr>
        </p:nvSpPr>
        <p:spPr bwMode="auto">
          <a:xfrm>
            <a:off x="447675" y="4496488"/>
            <a:ext cx="5913438" cy="4252781"/>
          </a:xfrm>
          <a:noFill/>
        </p:spPr>
        <p:txBody>
          <a:bodyPr wrap="square" numCol="1" anchor="t" anchorCtr="0" compatLnSpc="1">
            <a:prstTxWarp prst="textNoShape">
              <a:avLst/>
            </a:prstTxWarp>
          </a:bodyPr>
          <a:lstStyle/>
          <a:p>
            <a:pPr marL="260350" indent="-260350" eaLnBrk="1" hangingPunct="1">
              <a:buFont typeface="Wingdings" pitchFamily="2" charset="2"/>
              <a:buNone/>
            </a:pPr>
            <a:endParaRPr lang="en-US" sz="10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bwMode="auto">
          <a:noFill/>
          <a:ln>
            <a:miter lim="800000"/>
            <a:headEnd/>
            <a:tailEnd/>
          </a:ln>
        </p:spPr>
      </p:sp>
      <p:sp>
        <p:nvSpPr>
          <p:cNvPr id="216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bwMode="auto">
          <a:noFill/>
          <a:ln>
            <a:miter lim="800000"/>
            <a:headEnd/>
            <a:tailEnd/>
          </a:ln>
        </p:spPr>
      </p:sp>
      <p:sp>
        <p:nvSpPr>
          <p:cNvPr id="2170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noFill/>
          <a:ln>
            <a:miter lim="800000"/>
            <a:headEnd/>
            <a:tailEnd/>
          </a:ln>
        </p:spPr>
      </p:sp>
      <p:sp>
        <p:nvSpPr>
          <p:cNvPr id="191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bwMode="auto">
          <a:xfrm>
            <a:off x="708025" y="304800"/>
            <a:ext cx="5391150" cy="4044950"/>
          </a:xfrm>
          <a:noFill/>
          <a:ln>
            <a:miter lim="800000"/>
            <a:headEnd/>
            <a:tailEnd/>
          </a:ln>
        </p:spPr>
      </p:sp>
      <p:sp>
        <p:nvSpPr>
          <p:cNvPr id="219139" name="Rectangle 3"/>
          <p:cNvSpPr>
            <a:spLocks noGrp="1" noChangeArrowheads="1"/>
          </p:cNvSpPr>
          <p:nvPr>
            <p:ph type="body" idx="1"/>
          </p:nvPr>
        </p:nvSpPr>
        <p:spPr bwMode="auto">
          <a:xfrm>
            <a:off x="449263" y="4578801"/>
            <a:ext cx="5910262" cy="4120435"/>
          </a:xfrm>
          <a:noFill/>
        </p:spPr>
        <p:txBody>
          <a:bodyPr wrap="square" numCol="1" anchor="t" anchorCtr="0" compatLnSpc="1">
            <a:prstTxWarp prst="textNoShape">
              <a:avLst/>
            </a:prstTxWarp>
          </a:bodyPr>
          <a:lstStyle/>
          <a:p>
            <a:pPr eaLnBrk="1" hangingPunct="1"/>
            <a:r>
              <a:rPr lang="en-US" smtClean="0"/>
              <a:t>Add text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xfrm>
            <a:off x="708025" y="304800"/>
            <a:ext cx="5391150" cy="4044950"/>
          </a:xfrm>
          <a:noFill/>
          <a:ln>
            <a:miter lim="800000"/>
            <a:headEnd/>
            <a:tailEnd/>
          </a:ln>
        </p:spPr>
      </p:sp>
      <p:sp>
        <p:nvSpPr>
          <p:cNvPr id="220163" name="Rectangle 3"/>
          <p:cNvSpPr>
            <a:spLocks noGrp="1" noChangeArrowheads="1"/>
          </p:cNvSpPr>
          <p:nvPr>
            <p:ph type="body" idx="1"/>
          </p:nvPr>
        </p:nvSpPr>
        <p:spPr bwMode="auto">
          <a:xfrm>
            <a:off x="449263" y="4578801"/>
            <a:ext cx="5910262" cy="4120435"/>
          </a:xfrm>
          <a:noFill/>
        </p:spPr>
        <p:txBody>
          <a:bodyPr wrap="square" numCol="1" anchor="t" anchorCtr="0" compatLnSpc="1">
            <a:prstTxWarp prst="textNoShape">
              <a:avLst/>
            </a:prstTxWarp>
          </a:bodyPr>
          <a:lstStyle/>
          <a:p>
            <a:pPr eaLnBrk="1" hangingPunct="1"/>
            <a:r>
              <a:rPr lang="en-US" smtClean="0"/>
              <a:t>Add text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bwMode="auto">
          <a:xfrm>
            <a:off x="708025" y="304800"/>
            <a:ext cx="5391150" cy="4044950"/>
          </a:xfrm>
          <a:noFill/>
          <a:ln>
            <a:miter lim="800000"/>
            <a:headEnd/>
            <a:tailEnd/>
          </a:ln>
        </p:spPr>
      </p:sp>
      <p:sp>
        <p:nvSpPr>
          <p:cNvPr id="221187" name="Rectangle 3"/>
          <p:cNvSpPr>
            <a:spLocks noGrp="1" noChangeArrowheads="1"/>
          </p:cNvSpPr>
          <p:nvPr>
            <p:ph type="body" idx="1"/>
          </p:nvPr>
        </p:nvSpPr>
        <p:spPr bwMode="auto">
          <a:xfrm>
            <a:off x="449263" y="4578801"/>
            <a:ext cx="5910262" cy="4120435"/>
          </a:xfrm>
          <a:noFill/>
        </p:spPr>
        <p:txBody>
          <a:bodyPr wrap="square" numCol="1" anchor="t" anchorCtr="0" compatLnSpc="1">
            <a:prstTxWarp prst="textNoShape">
              <a:avLst/>
            </a:prstTxWarp>
          </a:bodyPr>
          <a:lstStyle/>
          <a:p>
            <a:pPr eaLnBrk="1" hangingPunct="1"/>
            <a:r>
              <a:rPr lang="en-US" smtClean="0"/>
              <a:t>Add text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xfrm>
            <a:off x="708025" y="304800"/>
            <a:ext cx="5391150" cy="4044950"/>
          </a:xfrm>
          <a:noFill/>
          <a:ln>
            <a:miter lim="800000"/>
            <a:headEnd/>
            <a:tailEnd/>
          </a:ln>
        </p:spPr>
      </p:sp>
      <p:sp>
        <p:nvSpPr>
          <p:cNvPr id="222211" name="Rectangle 3"/>
          <p:cNvSpPr>
            <a:spLocks noGrp="1" noChangeArrowheads="1"/>
          </p:cNvSpPr>
          <p:nvPr>
            <p:ph type="body" idx="1"/>
          </p:nvPr>
        </p:nvSpPr>
        <p:spPr bwMode="auto">
          <a:xfrm>
            <a:off x="449263" y="4578801"/>
            <a:ext cx="5910262" cy="4120435"/>
          </a:xfrm>
          <a:noFill/>
        </p:spPr>
        <p:txBody>
          <a:bodyPr wrap="square" numCol="1" anchor="t" anchorCtr="0" compatLnSpc="1">
            <a:prstTxWarp prst="textNoShape">
              <a:avLst/>
            </a:prstTxWarp>
          </a:bodyPr>
          <a:lstStyle/>
          <a:p>
            <a:pPr eaLnBrk="1" hangingPunct="1"/>
            <a:r>
              <a:rPr lang="en-US" smtClean="0"/>
              <a:t>Add text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bwMode="auto">
          <a:xfrm>
            <a:off x="708025" y="304800"/>
            <a:ext cx="5391150" cy="4044950"/>
          </a:xfrm>
          <a:noFill/>
          <a:ln>
            <a:miter lim="800000"/>
            <a:headEnd/>
            <a:tailEnd/>
          </a:ln>
        </p:spPr>
      </p:sp>
      <p:sp>
        <p:nvSpPr>
          <p:cNvPr id="223235" name="Rectangle 3"/>
          <p:cNvSpPr>
            <a:spLocks noGrp="1" noChangeArrowheads="1"/>
          </p:cNvSpPr>
          <p:nvPr>
            <p:ph type="body" idx="1"/>
          </p:nvPr>
        </p:nvSpPr>
        <p:spPr bwMode="auto">
          <a:xfrm>
            <a:off x="449263" y="4578801"/>
            <a:ext cx="5910262" cy="4120435"/>
          </a:xfrm>
          <a:noFill/>
        </p:spPr>
        <p:txBody>
          <a:bodyPr wrap="square" numCol="1" anchor="t" anchorCtr="0" compatLnSpc="1">
            <a:prstTxWarp prst="textNoShape">
              <a:avLst/>
            </a:prstTxWarp>
          </a:bodyPr>
          <a:lstStyle/>
          <a:p>
            <a:pPr eaLnBrk="1" hangingPunct="1"/>
            <a:r>
              <a:rPr lang="en-US" smtClean="0"/>
              <a:t>Add text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xfrm>
            <a:off x="708025" y="304800"/>
            <a:ext cx="5391150" cy="4044950"/>
          </a:xfrm>
          <a:noFill/>
          <a:ln>
            <a:miter lim="800000"/>
            <a:headEnd/>
            <a:tailEnd/>
          </a:ln>
        </p:spPr>
      </p:sp>
      <p:sp>
        <p:nvSpPr>
          <p:cNvPr id="224259" name="Rectangle 3"/>
          <p:cNvSpPr>
            <a:spLocks noGrp="1" noChangeArrowheads="1"/>
          </p:cNvSpPr>
          <p:nvPr>
            <p:ph type="body" idx="1"/>
          </p:nvPr>
        </p:nvSpPr>
        <p:spPr bwMode="auto">
          <a:xfrm>
            <a:off x="449263" y="4578801"/>
            <a:ext cx="5910262" cy="4120435"/>
          </a:xfrm>
          <a:noFill/>
        </p:spPr>
        <p:txBody>
          <a:bodyPr wrap="square" numCol="1" anchor="t" anchorCtr="0" compatLnSpc="1">
            <a:prstTxWarp prst="textNoShape">
              <a:avLst/>
            </a:prstTxWarp>
          </a:bodyPr>
          <a:lstStyle/>
          <a:p>
            <a:pPr eaLnBrk="1" hangingPunct="1"/>
            <a:r>
              <a:rPr lang="en-US" smtClean="0"/>
              <a:t>Add text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bwMode="auto">
          <a:noFill/>
          <a:ln>
            <a:miter lim="800000"/>
            <a:headEnd/>
            <a:tailEnd/>
          </a:ln>
        </p:spPr>
      </p:sp>
      <p:sp>
        <p:nvSpPr>
          <p:cNvPr id="225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bwMode="auto">
          <a:noFill/>
          <a:ln>
            <a:miter lim="800000"/>
            <a:headEnd/>
            <a:tailEnd/>
          </a:ln>
        </p:spPr>
      </p:sp>
      <p:sp>
        <p:nvSpPr>
          <p:cNvPr id="226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140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bwMode="auto">
          <a:noFill/>
          <a:ln>
            <a:miter lim="800000"/>
            <a:headEnd/>
            <a:tailEnd/>
          </a:ln>
        </p:spPr>
      </p:sp>
      <p:sp>
        <p:nvSpPr>
          <p:cNvPr id="227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noFill/>
          <a:ln>
            <a:miter lim="800000"/>
            <a:headEnd/>
            <a:tailEnd/>
          </a:ln>
        </p:spPr>
      </p:sp>
      <p:sp>
        <p:nvSpPr>
          <p:cNvPr id="192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bwMode="auto">
          <a:noFill/>
          <a:ln>
            <a:miter lim="800000"/>
            <a:headEnd/>
            <a:tailEnd/>
          </a:ln>
        </p:spPr>
      </p:sp>
      <p:sp>
        <p:nvSpPr>
          <p:cNvPr id="227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z="10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noFill/>
          <a:ln>
            <a:miter lim="800000"/>
            <a:headEnd/>
            <a:tailEnd/>
          </a:ln>
        </p:spPr>
      </p:sp>
      <p:sp>
        <p:nvSpPr>
          <p:cNvPr id="2283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noFill/>
          <a:ln>
            <a:miter lim="800000"/>
            <a:headEnd/>
            <a:tailEnd/>
          </a:ln>
        </p:spPr>
      </p:sp>
      <p:sp>
        <p:nvSpPr>
          <p:cNvPr id="193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noFill/>
          <a:ln>
            <a:miter lim="800000"/>
            <a:headEnd/>
            <a:tailEnd/>
          </a:ln>
        </p:spPr>
      </p:sp>
      <p:sp>
        <p:nvSpPr>
          <p:cNvPr id="194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bwMode="auto">
          <a:noFill/>
          <a:ln>
            <a:miter lim="800000"/>
            <a:headEnd/>
            <a:tailEnd/>
          </a:ln>
        </p:spPr>
      </p:sp>
      <p:sp>
        <p:nvSpPr>
          <p:cNvPr id="1955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noFill/>
          <a:ln>
            <a:miter lim="800000"/>
            <a:headEnd/>
            <a:tailEnd/>
          </a:ln>
        </p:spPr>
      </p:sp>
      <p:sp>
        <p:nvSpPr>
          <p:cNvPr id="198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5" y="6374862"/>
            <a:ext cx="8477250" cy="171450"/>
          </a:xfrm>
          <a:prstGeom prst="rect">
            <a:avLst/>
          </a:prstGeom>
        </p:spPr>
      </p:pic>
      <p:pic>
        <p:nvPicPr>
          <p:cNvPr id="43" name="Picture 42" descr="bottom bar.jpg"/>
          <p:cNvPicPr>
            <a:picLocks noChangeAspect="1"/>
          </p:cNvPicPr>
          <p:nvPr/>
        </p:nvPicPr>
        <p:blipFill>
          <a:blip r:embed="rId2" cstate="print"/>
          <a:stretch>
            <a:fillRect/>
          </a:stretch>
        </p:blipFill>
        <p:spPr>
          <a:xfrm>
            <a:off x="333375" y="6374862"/>
            <a:ext cx="8477250" cy="171450"/>
          </a:xfrm>
          <a:prstGeom prst="rect">
            <a:avLst/>
          </a:prstGeom>
        </p:spPr>
      </p:pic>
      <p:sp>
        <p:nvSpPr>
          <p:cNvPr id="47" name="Rectangle 46"/>
          <p:cNvSpPr/>
          <p:nvPr/>
        </p:nvSpPr>
        <p:spPr>
          <a:xfrm>
            <a:off x="3405352" y="5948636"/>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Rectangle 45"/>
          <p:cNvSpPr/>
          <p:nvPr/>
        </p:nvSpPr>
        <p:spPr>
          <a:xfrm>
            <a:off x="1460939" y="5948636"/>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Rectangle 44"/>
          <p:cNvSpPr/>
          <p:nvPr/>
        </p:nvSpPr>
        <p:spPr>
          <a:xfrm>
            <a:off x="4771697" y="5948636"/>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Rounded Rectangle 27"/>
          <p:cNvSpPr/>
          <p:nvPr userDrawn="1"/>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Rounded Rectangle 28"/>
          <p:cNvSpPr/>
          <p:nvPr userDrawn="1"/>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ounded Rectangle 29"/>
          <p:cNvSpPr/>
          <p:nvPr/>
        </p:nvSpPr>
        <p:spPr>
          <a:xfrm rot="10800000" flipH="1">
            <a:off x="5869870" y="6614159"/>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Rounded Rectangle 30"/>
          <p:cNvSpPr/>
          <p:nvPr/>
        </p:nvSpPr>
        <p:spPr>
          <a:xfrm rot="10800000" flipH="1">
            <a:off x="6933206" y="661416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34" name="Rounded Rectangle 33"/>
          <p:cNvSpPr/>
          <p:nvPr/>
        </p:nvSpPr>
        <p:spPr>
          <a:xfrm rot="10800000" flipH="1">
            <a:off x="2191486"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ounded Rectangle 34"/>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ounded Rectangle 37"/>
          <p:cNvSpPr/>
          <p:nvPr userDrawn="1"/>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ounded Rectangle 38"/>
          <p:cNvSpPr/>
          <p:nvPr/>
        </p:nvSpPr>
        <p:spPr>
          <a:xfrm rot="10800000" flipH="1">
            <a:off x="8038251" y="8318268"/>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rot="10800000" flipH="1">
            <a:off x="816224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5" name="Rectangle 84"/>
          <p:cNvSpPr/>
          <p:nvPr/>
        </p:nvSpPr>
        <p:spPr>
          <a:xfrm>
            <a:off x="0" y="0"/>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Rectangle 43"/>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54"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55"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01" name="Rectangle 100"/>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2"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03"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04"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48" name="Subtitle 2"/>
          <p:cNvSpPr>
            <a:spLocks noGrp="1"/>
          </p:cNvSpPr>
          <p:nvPr>
            <p:ph type="subTitle" idx="1" hasCustomPrompt="1"/>
          </p:nvPr>
        </p:nvSpPr>
        <p:spPr>
          <a:xfrm>
            <a:off x="236383" y="4464066"/>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09" name="Rectangle 108"/>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0"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12"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57" name="Rectangle 56"/>
          <p:cNvSpPr/>
          <p:nvPr userDrawn="1"/>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Rectangle 5"/>
          <p:cNvSpPr>
            <a:spLocks noChangeArrowheads="1"/>
          </p:cNvSpPr>
          <p:nvPr userDrawn="1"/>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a:t>
            </a:r>
            <a:r>
              <a:rPr lang="en-US" sz="600" dirty="0" smtClean="0">
                <a:solidFill>
                  <a:srgbClr val="C0C0C0"/>
                </a:solidFill>
                <a:latin typeface="+mj-lt"/>
              </a:rPr>
              <a:t>Public</a:t>
            </a:r>
            <a:endParaRPr lang="en-US" sz="600" dirty="0">
              <a:solidFill>
                <a:srgbClr val="C0C0C0"/>
              </a:solidFill>
              <a:latin typeface="+mj-lt"/>
            </a:endParaRPr>
          </a:p>
        </p:txBody>
      </p:sp>
      <p:sp>
        <p:nvSpPr>
          <p:cNvPr id="60"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5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p:cBhvr override="childStyle">
                                        <p:cTn id="32" dur="6650" autoRev="1" fill="hold"/>
                                        <p:tgtEl>
                                          <p:spTgt spid="45"/>
                                        </p:tgtEl>
                                        <p:attrNameLst>
                                          <p:attrName>style.color</p:attrName>
                                        </p:attrNameLst>
                                      </p:cBhvr>
                                      <p:to>
                                        <a:srgbClr val="60CCCC"/>
                                      </p:to>
                                    </p:animClr>
                                    <p:animClr clrSpc="rgb">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p:cBhvr override="childStyle">
                                        <p:cTn id="37" dur="5350" autoRev="1" fill="hold"/>
                                        <p:tgtEl>
                                          <p:spTgt spid="46"/>
                                        </p:tgtEl>
                                        <p:attrNameLst>
                                          <p:attrName>style.color</p:attrName>
                                        </p:attrNameLst>
                                      </p:cBhvr>
                                      <p:to>
                                        <a:srgbClr val="60CCCC"/>
                                      </p:to>
                                    </p:animClr>
                                    <p:animClr clrSpc="rgb">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p:cBhvr override="childStyle">
                                        <p:cTn id="42" dur="6650" autoRev="1" fill="hold"/>
                                        <p:tgtEl>
                                          <p:spTgt spid="47"/>
                                        </p:tgtEl>
                                        <p:attrNameLst>
                                          <p:attrName>style.color</p:attrName>
                                        </p:attrNameLst>
                                      </p:cBhvr>
                                      <p:to>
                                        <a:srgbClr val="60CCCC"/>
                                      </p:to>
                                    </p:animClr>
                                    <p:animClr clrSpc="rgb">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no bottom bar">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
        <p:nvSpPr>
          <p:cNvPr id="3" name="Rectangle 2"/>
          <p:cNvSpPr/>
          <p:nvPr userDrawn="1"/>
        </p:nvSpPr>
        <p:spPr>
          <a:xfrm>
            <a:off x="0" y="6172200"/>
            <a:ext cx="9144000" cy="6858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7" name="Text Placeholder 6"/>
          <p:cNvSpPr>
            <a:spLocks noGrp="1"/>
          </p:cNvSpPr>
          <p:nvPr>
            <p:ph type="body" sz="quarter" idx="10" hasCustomPrompt="1"/>
          </p:nvPr>
        </p:nvSpPr>
        <p:spPr>
          <a:xfrm>
            <a:off x="4818888" y="310896"/>
            <a:ext cx="3895344" cy="841248"/>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100000">
                      <a:srgbClr val="01BBBB"/>
                    </a:gs>
                  </a:gsLst>
                  <a:lin ang="24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a:t>
            </a:r>
            <a:r>
              <a:rPr lang="en-US" sz="600" kern="1200" dirty="0" smtClean="0">
                <a:solidFill>
                  <a:srgbClr val="C0C0C0"/>
                </a:solidFill>
                <a:latin typeface="+mn-lt"/>
                <a:ea typeface="+mn-ea"/>
                <a:cs typeface="+mn-cs"/>
              </a:rPr>
              <a:t>Public</a:t>
            </a:r>
            <a:endParaRPr lang="en-US" sz="600" dirty="0">
              <a:solidFill>
                <a:srgbClr val="C0C0C0"/>
              </a:solidFill>
              <a:latin typeface="+mj-lt"/>
            </a:endParaRPr>
          </a:p>
        </p:txBody>
      </p:sp>
      <p:sp>
        <p:nvSpPr>
          <p:cNvPr id="23"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5" name="Picture 14" descr="verticalbar.png"/>
          <p:cNvPicPr>
            <a:picLocks noChangeAspect="1"/>
          </p:cNvPicPr>
          <p:nvPr userDrawn="1"/>
        </p:nvPicPr>
        <p:blipFill>
          <a:blip r:embed="rId2" cstate="print"/>
          <a:stretch>
            <a:fillRect/>
          </a:stretch>
        </p:blipFill>
        <p:spPr>
          <a:xfrm>
            <a:off x="4447858" y="777667"/>
            <a:ext cx="89319" cy="5287676"/>
          </a:xfrm>
          <a:prstGeom prst="rect">
            <a:avLst/>
          </a:prstGeom>
          <a:noFill/>
          <a:ln>
            <a:noFill/>
          </a:ln>
        </p:spPr>
      </p:pic>
      <p:sp>
        <p:nvSpPr>
          <p:cNvPr id="10" name="Rectangle 4"/>
          <p:cNvSpPr>
            <a:spLocks noChangeArrowheads="1"/>
          </p:cNvSpPr>
          <p:nvPr userDrawn="1"/>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C0C0C0"/>
                </a:solidFill>
                <a:latin typeface="+mj-lt"/>
                <a:ea typeface="+mn-ea"/>
                <a:cs typeface="+mn-cs"/>
              </a:rPr>
              <a:t>© 2010 Cisco and/or its affiliates. All rights reserved.</a:t>
            </a:r>
            <a:endParaRPr lang="en-US" sz="600" kern="1200" dirty="0">
              <a:solidFill>
                <a:srgbClr val="C0C0C0"/>
              </a:solidFill>
              <a:latin typeface="+mj-lt"/>
              <a:ea typeface="+mn-ea"/>
              <a:cs typeface="+mn-cs"/>
            </a:endParaRPr>
          </a:p>
        </p:txBody>
      </p:sp>
    </p:spTree>
  </p:cSld>
  <p:clrMapOvr>
    <a:masterClrMapping/>
  </p:clrMapOvr>
  <p:transition>
    <p:wipe dir="r"/>
  </p:transition>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6315076" y="98375"/>
            <a:ext cx="2633472" cy="1152144"/>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3" name="Rectangle 2"/>
          <p:cNvSpPr/>
          <p:nvPr/>
        </p:nvSpPr>
        <p:spPr>
          <a:xfrm flipV="1">
            <a:off x="217357" y="6355828"/>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Text Placeholder 10"/>
          <p:cNvSpPr>
            <a:spLocks noGrp="1"/>
          </p:cNvSpPr>
          <p:nvPr>
            <p:ph type="body" sz="quarter" idx="12"/>
          </p:nvPr>
        </p:nvSpPr>
        <p:spPr>
          <a:xfrm>
            <a:off x="215900" y="98375"/>
            <a:ext cx="2670175" cy="1150939"/>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0" name="Text Placeholder 10"/>
          <p:cNvSpPr>
            <a:spLocks noGrp="1"/>
          </p:cNvSpPr>
          <p:nvPr>
            <p:ph type="body" sz="quarter" idx="13"/>
          </p:nvPr>
        </p:nvSpPr>
        <p:spPr>
          <a:xfrm>
            <a:off x="3295651" y="98375"/>
            <a:ext cx="2596896" cy="1152144"/>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3" name="Text Placeholder 12"/>
          <p:cNvSpPr>
            <a:spLocks noGrp="1"/>
          </p:cNvSpPr>
          <p:nvPr>
            <p:ph type="body" sz="quarter" idx="14"/>
          </p:nvPr>
        </p:nvSpPr>
        <p:spPr>
          <a:xfrm>
            <a:off x="244475" y="1600200"/>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verticalbar.png"/>
          <p:cNvPicPr>
            <a:picLocks noChangeAspect="1"/>
          </p:cNvPicPr>
          <p:nvPr userDrawn="1"/>
        </p:nvPicPr>
        <p:blipFill>
          <a:blip r:embed="rId2" cstate="print"/>
          <a:stretch>
            <a:fillRect/>
          </a:stretch>
        </p:blipFill>
        <p:spPr>
          <a:xfrm>
            <a:off x="3038158" y="777667"/>
            <a:ext cx="89319" cy="5287676"/>
          </a:xfrm>
          <a:prstGeom prst="rect">
            <a:avLst/>
          </a:prstGeom>
          <a:noFill/>
          <a:ln>
            <a:noFill/>
          </a:ln>
        </p:spPr>
      </p:pic>
      <p:pic>
        <p:nvPicPr>
          <p:cNvPr id="18" name="Picture 17" descr="verticalbar.png"/>
          <p:cNvPicPr>
            <a:picLocks noChangeAspect="1"/>
          </p:cNvPicPr>
          <p:nvPr userDrawn="1"/>
        </p:nvPicPr>
        <p:blipFill>
          <a:blip r:embed="rId2" cstate="print"/>
          <a:stretch>
            <a:fillRect/>
          </a:stretch>
        </p:blipFill>
        <p:spPr>
          <a:xfrm>
            <a:off x="6029008" y="777667"/>
            <a:ext cx="89319" cy="5287676"/>
          </a:xfrm>
          <a:prstGeom prst="rect">
            <a:avLst/>
          </a:prstGeom>
          <a:noFill/>
          <a:ln>
            <a:noFill/>
          </a:ln>
        </p:spPr>
      </p:pic>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4"/>
          <p:cNvSpPr/>
          <p:nvPr userDrawn="1"/>
        </p:nvSpPr>
        <p:spPr>
          <a:xfrm>
            <a:off x="0" y="6339113"/>
            <a:ext cx="9144000" cy="27189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smtClean="0"/>
              <a:t>Click icon to add chart</a:t>
            </a:r>
            <a:endParaRPr lang="en-US"/>
          </a:p>
        </p:txBody>
      </p:sp>
      <p:sp>
        <p:nvSpPr>
          <p:cNvPr id="4" name="Text Placeholder 9"/>
          <p:cNvSpPr>
            <a:spLocks noGrp="1"/>
          </p:cNvSpPr>
          <p:nvPr>
            <p:ph type="body" sz="quarter" idx="11" hasCustomPrompt="1"/>
          </p:nvPr>
        </p:nvSpPr>
        <p:spPr>
          <a:xfrm>
            <a:off x="249466" y="6062114"/>
            <a:ext cx="7461250" cy="276999"/>
          </a:xfrm>
        </p:spPr>
        <p:txBody>
          <a:bodyPr wrap="square" anchor="b" anchorCtr="0">
            <a:sp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0"/>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8"/>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rmAutofit/>
          </a:bodyPr>
          <a:lstStyle>
            <a:lvl1pPr>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27"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0"/>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0"/>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12" name="Rounded Rectangle 11"/>
          <p:cNvSpPr/>
          <p:nvPr/>
        </p:nvSpPr>
        <p:spPr>
          <a:xfrm>
            <a:off x="6375620" y="17111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ounded Rectangle 12"/>
          <p:cNvSpPr/>
          <p:nvPr/>
        </p:nvSpPr>
        <p:spPr>
          <a:xfrm>
            <a:off x="8105451" y="8348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237744" y="484632"/>
            <a:ext cx="8755128" cy="4372131"/>
          </a:xfrm>
        </p:spPr>
        <p:txBody>
          <a:bodyPr anchor="b" anchorCtr="0"/>
          <a:lstStyle>
            <a:lvl1pPr marL="174625" indent="-174625">
              <a:buFont typeface="Arial" pitchFamily="34" charset="0"/>
              <a:buChar char="“"/>
              <a:defRPr sz="5400" spc="-200" baseline="0">
                <a:solidFill>
                  <a:schemeClr val="bg1"/>
                </a:solidFill>
                <a:latin typeface="+mj-lt"/>
              </a:defRPr>
            </a:lvl1pPr>
          </a:lstStyle>
          <a:p>
            <a:r>
              <a:rPr lang="en-US" smtClean="0"/>
              <a:t>Click to edit Master title style</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kern="1200" dirty="0" smtClean="0">
                <a:solidFill>
                  <a:schemeClr val="bg1"/>
                </a:solidFill>
                <a:latin typeface="+mj-lt"/>
                <a:ea typeface="+mn-ea"/>
                <a:cs typeface="+mn-cs"/>
              </a:rPr>
              <a:t>Public</a:t>
            </a:r>
            <a:endParaRPr lang="en-US" sz="600" kern="1200" dirty="0">
              <a:solidFill>
                <a:schemeClr val="bg1"/>
              </a:solidFill>
              <a:latin typeface="+mj-lt"/>
              <a:ea typeface="+mn-ea"/>
              <a:cs typeface="+mn-cs"/>
            </a:endParaRPr>
          </a:p>
        </p:txBody>
      </p:sp>
      <p:sp>
        <p:nvSpPr>
          <p:cNvPr id="29" name="Rectangle 7"/>
          <p:cNvSpPr>
            <a:spLocks noChangeArrowheads="1"/>
          </p:cNvSpPr>
          <p:nvPr/>
        </p:nvSpPr>
        <p:spPr bwMode="ltGray">
          <a:xfrm>
            <a:off x="8649163" y="6580409"/>
            <a:ext cx="260791" cy="175257"/>
          </a:xfrm>
          <a:prstGeom prst="rect">
            <a:avLst/>
          </a:prstGeom>
          <a:noFill/>
          <a:ln w="9525" algn="ctr">
            <a:noFill/>
            <a:miter lim="800000"/>
            <a:headEnd/>
            <a:tailEnd/>
          </a:ln>
          <a:effectLst/>
        </p:spPr>
        <p:txBody>
          <a:bodyPr wrap="squar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20" name="Rectangle 7"/>
          <p:cNvSpPr>
            <a:spLocks noChangeArrowheads="1"/>
          </p:cNvSpPr>
          <p:nvPr userDrawn="1"/>
        </p:nvSpPr>
        <p:spPr bwMode="ltGray">
          <a:xfrm>
            <a:off x="8649163" y="6580409"/>
            <a:ext cx="260791" cy="175257"/>
          </a:xfrm>
          <a:prstGeom prst="rect">
            <a:avLst/>
          </a:prstGeom>
          <a:noFill/>
          <a:ln w="9525" algn="ctr">
            <a:noFill/>
            <a:miter lim="800000"/>
            <a:headEnd/>
            <a:tailEnd/>
          </a:ln>
          <a:effectLst/>
        </p:spPr>
        <p:txBody>
          <a:bodyPr wrap="squar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7" name="Text Placeholder 4"/>
          <p:cNvSpPr>
            <a:spLocks noGrp="1"/>
          </p:cNvSpPr>
          <p:nvPr>
            <p:ph type="body" sz="quarter" idx="11" hasCustomPrompt="1"/>
          </p:nvPr>
        </p:nvSpPr>
        <p:spPr>
          <a:xfrm>
            <a:off x="429768" y="5358903"/>
            <a:ext cx="8574685" cy="614362"/>
          </a:xfrm>
        </p:spPr>
        <p:txBody>
          <a:bodyPr vert="horz" lIns="91440" tIns="45720" rIns="91440" bIns="45720"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5" y="6374862"/>
            <a:ext cx="8477250" cy="171450"/>
          </a:xfrm>
          <a:prstGeom prst="rect">
            <a:avLst/>
          </a:prstGeom>
        </p:spPr>
      </p:pic>
      <p:pic>
        <p:nvPicPr>
          <p:cNvPr id="43" name="Picture 42" descr="bottom bar.jpg"/>
          <p:cNvPicPr>
            <a:picLocks noChangeAspect="1"/>
          </p:cNvPicPr>
          <p:nvPr/>
        </p:nvPicPr>
        <p:blipFill>
          <a:blip r:embed="rId2" cstate="print"/>
          <a:stretch>
            <a:fillRect/>
          </a:stretch>
        </p:blipFill>
        <p:spPr>
          <a:xfrm>
            <a:off x="333375" y="6374862"/>
            <a:ext cx="8477250" cy="171450"/>
          </a:xfrm>
          <a:prstGeom prst="rect">
            <a:avLst/>
          </a:prstGeom>
        </p:spPr>
      </p:pic>
      <p:sp>
        <p:nvSpPr>
          <p:cNvPr id="47" name="Rectangle 46"/>
          <p:cNvSpPr/>
          <p:nvPr/>
        </p:nvSpPr>
        <p:spPr>
          <a:xfrm>
            <a:off x="3405352" y="5562600"/>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Rectangle 45"/>
          <p:cNvSpPr/>
          <p:nvPr/>
        </p:nvSpPr>
        <p:spPr>
          <a:xfrm>
            <a:off x="1460939" y="5638800"/>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Rectangle 44"/>
          <p:cNvSpPr/>
          <p:nvPr/>
        </p:nvSpPr>
        <p:spPr>
          <a:xfrm>
            <a:off x="4771697" y="5562600"/>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Rounded Rectangle 27"/>
          <p:cNvSpPr/>
          <p:nvPr userDrawn="1"/>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Rounded Rectangle 28"/>
          <p:cNvSpPr/>
          <p:nvPr userDrawn="1"/>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rot="10800000" flipH="1">
            <a:off x="816224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5" name="Rectangle 84"/>
          <p:cNvSpPr/>
          <p:nvPr/>
        </p:nvSpPr>
        <p:spPr>
          <a:xfrm>
            <a:off x="14992" y="0"/>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Rectangle 43"/>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54"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55"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01" name="Rectangle 100"/>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2"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03"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04"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48" name="Subtitle 2"/>
          <p:cNvSpPr>
            <a:spLocks noGrp="1"/>
          </p:cNvSpPr>
          <p:nvPr>
            <p:ph type="subTitle" idx="1" hasCustomPrompt="1"/>
          </p:nvPr>
        </p:nvSpPr>
        <p:spPr>
          <a:xfrm>
            <a:off x="236383" y="4464066"/>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09" name="Rectangle 108"/>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0"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12"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57" name="Rectangle 56"/>
          <p:cNvSpPr/>
          <p:nvPr userDrawn="1"/>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Rectangle 5"/>
          <p:cNvSpPr>
            <a:spLocks noChangeArrowheads="1"/>
          </p:cNvSpPr>
          <p:nvPr userDrawn="1"/>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a:t>
            </a:r>
            <a:r>
              <a:rPr lang="en-US" sz="600" dirty="0" smtClean="0">
                <a:solidFill>
                  <a:srgbClr val="C0C0C0"/>
                </a:solidFill>
                <a:latin typeface="+mj-lt"/>
              </a:rPr>
              <a:t>Public</a:t>
            </a:r>
            <a:endParaRPr lang="en-US" sz="600" dirty="0">
              <a:solidFill>
                <a:srgbClr val="C0C0C0"/>
              </a:solidFill>
              <a:latin typeface="+mj-lt"/>
            </a:endParaRPr>
          </a:p>
        </p:txBody>
      </p:sp>
      <p:sp>
        <p:nvSpPr>
          <p:cNvPr id="60"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5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978729"/>
          </a:xfrm>
        </p:spPr>
        <p:txBody>
          <a:bodyPr anchor="t">
            <a:spAutoFit/>
          </a:bodyPr>
          <a:lstStyle>
            <a:lvl1pPr>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Picture Placeholder 4"/>
          <p:cNvSpPr>
            <a:spLocks noGrp="1"/>
          </p:cNvSpPr>
          <p:nvPr>
            <p:ph type="pic" sz="quarter" idx="10" hasCustomPrompt="1"/>
          </p:nvPr>
        </p:nvSpPr>
        <p:spPr>
          <a:xfrm>
            <a:off x="333375" y="310896"/>
            <a:ext cx="8474869" cy="6054185"/>
          </a:xfrm>
          <a:ln>
            <a:solidFill>
              <a:schemeClr val="bg2"/>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5" y="6374862"/>
            <a:ext cx="8477250" cy="171450"/>
          </a:xfrm>
          <a:prstGeom prst="rect">
            <a:avLst/>
          </a:prstGeom>
        </p:spPr>
      </p:pic>
      <p:sp>
        <p:nvSpPr>
          <p:cNvPr id="11" name="Rectangle 5"/>
          <p:cNvSpPr>
            <a:spLocks noChangeArrowheads="1"/>
          </p:cNvSpPr>
          <p:nvPr userDrawn="1"/>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C0C0C0"/>
                </a:solidFill>
                <a:latin typeface="+mj-lt"/>
                <a:ea typeface="+mn-ea"/>
                <a:cs typeface="+mn-cs"/>
              </a:rPr>
              <a:t>Cisco </a:t>
            </a:r>
            <a:r>
              <a:rPr lang="en-US" sz="600" kern="1200" dirty="0" smtClean="0">
                <a:solidFill>
                  <a:srgbClr val="C0C0C0"/>
                </a:solidFill>
                <a:latin typeface="+mn-lt"/>
                <a:ea typeface="+mn-ea"/>
                <a:cs typeface="+mn-cs"/>
              </a:rPr>
              <a:t>Public</a:t>
            </a:r>
            <a:endParaRPr lang="en-US" sz="600" kern="1200" dirty="0">
              <a:solidFill>
                <a:srgbClr val="C0C0C0"/>
              </a:solidFill>
              <a:latin typeface="+mj-lt"/>
              <a:ea typeface="+mn-ea"/>
              <a:cs typeface="+mn-cs"/>
            </a:endParaRPr>
          </a:p>
        </p:txBody>
      </p:sp>
      <p:sp>
        <p:nvSpPr>
          <p:cNvPr id="12"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n-lt"/>
              </a:rPr>
              <a:pPr algn="r" defTabSz="814388">
                <a:lnSpc>
                  <a:spcPct val="100000"/>
                </a:lnSpc>
              </a:pPr>
              <a:t>‹#›</a:t>
            </a:fld>
            <a:endParaRPr lang="en-US" sz="600" dirty="0">
              <a:solidFill>
                <a:srgbClr val="C0C0C0"/>
              </a:solidFill>
              <a:latin typeface="+mn-lt"/>
            </a:endParaRPr>
          </a:p>
        </p:txBody>
      </p:sp>
      <p:sp>
        <p:nvSpPr>
          <p:cNvPr id="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 name="Group 3"/>
          <p:cNvGrpSpPr/>
          <p:nvPr userDrawn="1"/>
        </p:nvGrpSpPr>
        <p:grpSpPr>
          <a:xfrm>
            <a:off x="341314"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21" name="Media Placeholder 20"/>
          <p:cNvSpPr>
            <a:spLocks noGrp="1"/>
          </p:cNvSpPr>
          <p:nvPr>
            <p:ph type="media" sz="quarter" idx="10" hasCustomPrompt="1"/>
          </p:nvPr>
        </p:nvSpPr>
        <p:spPr>
          <a:xfrm>
            <a:off x="2845150"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C0C0C0"/>
                </a:solidFill>
                <a:latin typeface="+mj-lt"/>
                <a:ea typeface="+mn-ea"/>
                <a:cs typeface="+mn-cs"/>
              </a:rPr>
              <a:t>Cisco </a:t>
            </a:r>
            <a:r>
              <a:rPr lang="en-US" sz="600" kern="1200" dirty="0" smtClean="0">
                <a:solidFill>
                  <a:srgbClr val="C0C0C0"/>
                </a:solidFill>
                <a:latin typeface="+mn-lt"/>
                <a:ea typeface="+mn-ea"/>
                <a:cs typeface="+mn-cs"/>
              </a:rPr>
              <a:t>Public</a:t>
            </a:r>
            <a:endParaRPr lang="en-US" sz="600" kern="1200" dirty="0">
              <a:solidFill>
                <a:srgbClr val="C0C0C0"/>
              </a:solidFill>
              <a:latin typeface="+mj-lt"/>
              <a:ea typeface="+mn-ea"/>
              <a:cs typeface="+mn-cs"/>
            </a:endParaRPr>
          </a:p>
        </p:txBody>
      </p:sp>
      <p:sp>
        <p:nvSpPr>
          <p:cNvPr id="4"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3" name="Freeform 22"/>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Rounded Rectangle 30"/>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32" name="Rounded Rectangle 31"/>
          <p:cNvSpPr/>
          <p:nvPr userDrawn="1"/>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ounded Rectangle 32"/>
          <p:cNvSpPr/>
          <p:nvPr userDrawn="1"/>
        </p:nvSpPr>
        <p:spPr>
          <a:xfrm>
            <a:off x="8105451"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ounded Rectangle 33"/>
          <p:cNvSpPr/>
          <p:nvPr/>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a:t>
            </a:r>
            <a:r>
              <a:rPr lang="en-US" sz="600" dirty="0" smtClean="0">
                <a:solidFill>
                  <a:schemeClr val="bg2"/>
                </a:solidFill>
                <a:latin typeface="+mj-lt"/>
              </a:rPr>
              <a:t>Public</a:t>
            </a:r>
            <a:endParaRPr lang="en-US" sz="600" dirty="0">
              <a:solidFill>
                <a:schemeClr val="bg2"/>
              </a:solidFill>
              <a:latin typeface="+mj-lt"/>
            </a:endParaRPr>
          </a:p>
        </p:txBody>
      </p:sp>
      <p:sp>
        <p:nvSpPr>
          <p:cNvPr id="59"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mj-lt"/>
              </a:rPr>
              <a:pPr algn="r" defTabSz="814388">
                <a:lnSpc>
                  <a:spcPct val="100000"/>
                </a:lnSpc>
              </a:pPr>
              <a:t>‹#›</a:t>
            </a:fld>
            <a:endParaRPr lang="en-US" sz="600" dirty="0">
              <a:solidFill>
                <a:schemeClr val="bg2"/>
              </a:solidFill>
              <a:latin typeface="+mj-lt"/>
            </a:endParaRPr>
          </a:p>
        </p:txBody>
      </p:sp>
      <p:sp>
        <p:nvSpPr>
          <p:cNvPr id="3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userDrawn="1"/>
        </p:nvSpPr>
        <p:spPr bwMode="black">
          <a:xfrm>
            <a:off x="6312989" y="3708603"/>
            <a:ext cx="116616" cy="441827"/>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6" name="Freeform 5"/>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7" name="Freeform 6"/>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9" name="Freeform 8"/>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0" name="Freeform 9"/>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1" name="Freeform 10"/>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2" name="Freeform 11"/>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5" name="Freeform 14"/>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6" name="Freeform 15"/>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7" name="Freeform 16"/>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9" name="Rectangle 18"/>
          <p:cNvSpPr>
            <a:spLocks noChangeArrowheads="1"/>
          </p:cNvSpPr>
          <p:nvPr/>
        </p:nvSpPr>
        <p:spPr bwMode="black">
          <a:xfrm>
            <a:off x="6312989" y="3708603"/>
            <a:ext cx="116616" cy="441827"/>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35" name="Freeform 34"/>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6" name="Freeform 35"/>
          <p:cNvSpPr>
            <a:spLocks/>
          </p:cNvSpPr>
          <p:nvPr userDrawn="1"/>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7" name="Freeform 36"/>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38" name="Freeform 37"/>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9" name="Freeform 38"/>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0" name="Freeform 39"/>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1" name="Freeform 40"/>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2" name="Freeform 41"/>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3" name="Freeform 42"/>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7" name="Freeform 46"/>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ounded Rectangle 37"/>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ounded Rectangle 38"/>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40" name="Rounded Rectangle 39"/>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a:t>
            </a:r>
            <a:r>
              <a:rPr lang="en-US" sz="600" dirty="0" smtClean="0">
                <a:solidFill>
                  <a:schemeClr val="bg2"/>
                </a:solidFill>
                <a:latin typeface="+mj-lt"/>
              </a:rPr>
              <a:t>Public</a:t>
            </a:r>
            <a:endParaRPr lang="en-US" sz="600" dirty="0">
              <a:solidFill>
                <a:schemeClr val="bg2"/>
              </a:solidFill>
              <a:latin typeface="+mj-lt"/>
            </a:endParaRPr>
          </a:p>
        </p:txBody>
      </p:sp>
      <p:sp>
        <p:nvSpPr>
          <p:cNvPr id="59"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mj-lt"/>
              </a:rPr>
              <a:pPr algn="r" defTabSz="814388">
                <a:lnSpc>
                  <a:spcPct val="100000"/>
                </a:lnSpc>
              </a:pPr>
              <a:t>‹#›</a:t>
            </a:fld>
            <a:endParaRPr lang="en-US" sz="600" dirty="0">
              <a:solidFill>
                <a:schemeClr val="bg2"/>
              </a:solidFill>
              <a:latin typeface="+mj-lt"/>
            </a:endParaRPr>
          </a:p>
        </p:txBody>
      </p:sp>
      <p:sp>
        <p:nvSpPr>
          <p:cNvPr id="3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6738"/>
            <a:ext cx="8477250" cy="3438525"/>
          </a:xfrm>
          <a:prstGeom prst="rect">
            <a:avLst/>
          </a:prstGeom>
          <a:noFill/>
        </p:spPr>
      </p:pic>
      <p:sp>
        <p:nvSpPr>
          <p:cNvPr id="26" name="Rectangle 25"/>
          <p:cNvSpPr/>
          <p:nvPr userDrawn="1"/>
        </p:nvSpPr>
        <p:spPr>
          <a:xfrm>
            <a:off x="217357" y="3020518"/>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4" name="Rectangle 5"/>
          <p:cNvSpPr>
            <a:spLocks noChangeArrowheads="1"/>
          </p:cNvSpPr>
          <p:nvPr userDrawn="1"/>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a:t>
            </a:r>
            <a:r>
              <a:rPr lang="en-US" sz="600" dirty="0" smtClean="0">
                <a:solidFill>
                  <a:srgbClr val="C0C0C0"/>
                </a:solidFill>
                <a:latin typeface="+mj-lt"/>
              </a:rPr>
              <a:t>Public</a:t>
            </a:r>
            <a:endParaRPr lang="en-US" sz="600" dirty="0">
              <a:solidFill>
                <a:srgbClr val="C0C0C0"/>
              </a:solidFill>
              <a:latin typeface="+mj-lt"/>
            </a:endParaRPr>
          </a:p>
        </p:txBody>
      </p:sp>
      <p:sp>
        <p:nvSpPr>
          <p:cNvPr id="25"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3" y="1441345"/>
            <a:ext cx="8578850" cy="4527655"/>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15" name="Rounded Rectangle 14"/>
          <p:cNvSpPr/>
          <p:nvPr userDrawn="1"/>
        </p:nvSpPr>
        <p:spPr>
          <a:xfrm>
            <a:off x="4984231" y="1411242"/>
            <a:ext cx="3759720" cy="4793993"/>
          </a:xfrm>
          <a:prstGeom prst="roundRect">
            <a:avLst>
              <a:gd name="adj" fmla="val 0"/>
            </a:avLst>
          </a:prstGeom>
          <a:gradFill flip="none" rotWithShape="1">
            <a:gsLst>
              <a:gs pos="0">
                <a:srgbClr val="E2F4FA"/>
              </a:gs>
              <a:gs pos="47000">
                <a:schemeClr val="bg1"/>
              </a:gs>
              <a:gs pos="100000">
                <a:srgbClr val="E2F4FA"/>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3"/>
            <a:ext cx="3236976" cy="646331"/>
          </a:xfrm>
        </p:spPr>
        <p:txBody>
          <a:bodyPr>
            <a:sp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8" name="Text Placeholder 11"/>
          <p:cNvSpPr>
            <a:spLocks noGrp="1"/>
          </p:cNvSpPr>
          <p:nvPr>
            <p:ph type="body" sz="quarter" idx="13" hasCustomPrompt="1"/>
          </p:nvPr>
        </p:nvSpPr>
        <p:spPr>
          <a:xfrm>
            <a:off x="5310432" y="4735551"/>
            <a:ext cx="3236976" cy="338554"/>
          </a:xfrm>
          <a:noFill/>
        </p:spPr>
        <p:txBody>
          <a:bodyPr vert="horz" wrap="square" lIns="91440" tIns="45720" rIns="91440" bIns="45720" rtlCol="0">
            <a:spAutoFit/>
          </a:bodyPr>
          <a:lstStyle>
            <a:lvl1pPr marL="114300" marR="0" indent="-114300" algn="l" defTabSz="9144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noProof="0">
                <a:ln>
                  <a:noFill/>
                </a:ln>
                <a:solidFill>
                  <a:srgbClr val="FFFFFF">
                    <a:lumMod val="50000"/>
                  </a:srgbClr>
                </a:solidFill>
                <a:effectLst/>
                <a:uLnTx/>
                <a:uFillTx/>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lumMod val="50000"/>
                  </a:srgbClr>
                </a:solidFill>
                <a:effectLst/>
                <a:uLnTx/>
                <a:uFillTx/>
                <a:latin typeface="Ciscolight" pitchFamily="2" charset="0"/>
                <a:ea typeface="+mn-ea"/>
                <a:cs typeface="+mn-cs"/>
              </a:rPr>
              <a:t>Source Name</a:t>
            </a:r>
          </a:p>
        </p:txBody>
      </p:sp>
      <p:sp>
        <p:nvSpPr>
          <p:cNvPr id="11" name="Rectangle 4"/>
          <p:cNvSpPr>
            <a:spLocks noChangeArrowheads="1"/>
          </p:cNvSpPr>
          <p:nvPr userDrawn="1"/>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C0C0C0"/>
                </a:solidFill>
                <a:latin typeface="+mj-lt"/>
                <a:ea typeface="+mn-ea"/>
                <a:cs typeface="+mn-cs"/>
              </a:rPr>
              <a:t>© 2010 Cisco and/or its affiliates. All rights reserved.</a:t>
            </a:r>
            <a:endParaRPr lang="en-US" sz="600" kern="1200" dirty="0">
              <a:solidFill>
                <a:srgbClr val="C0C0C0"/>
              </a:solidFill>
              <a:latin typeface="+mj-lt"/>
              <a:ea typeface="+mn-ea"/>
              <a:cs typeface="+mn-cs"/>
            </a:endParaRPr>
          </a:p>
        </p:txBody>
      </p:sp>
      <p:sp>
        <p:nvSpPr>
          <p:cNvPr id="14" name="Rectangle 5"/>
          <p:cNvSpPr>
            <a:spLocks noChangeArrowheads="1"/>
          </p:cNvSpPr>
          <p:nvPr userDrawn="1"/>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a:t>
            </a:r>
            <a:r>
              <a:rPr lang="en-US" sz="600" kern="1200" dirty="0" smtClean="0">
                <a:solidFill>
                  <a:srgbClr val="C0C0C0"/>
                </a:solidFill>
                <a:latin typeface="+mn-lt"/>
                <a:ea typeface="+mn-ea"/>
                <a:cs typeface="+mn-cs"/>
              </a:rPr>
              <a:t>Public</a:t>
            </a:r>
            <a:endParaRPr lang="en-US" sz="600" dirty="0">
              <a:solidFill>
                <a:srgbClr val="C0C0C0"/>
              </a:solidFill>
              <a:latin typeface="+mj-lt"/>
            </a:endParaRPr>
          </a:p>
        </p:txBody>
      </p:sp>
      <p:sp>
        <p:nvSpPr>
          <p:cNvPr id="17"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21" name="Picture 20" descr="verticalbar.png"/>
          <p:cNvPicPr>
            <a:picLocks noChangeAspect="1"/>
          </p:cNvPicPr>
          <p:nvPr userDrawn="1"/>
        </p:nvPicPr>
        <p:blipFill>
          <a:blip r:embed="rId2" cstate="print"/>
          <a:stretch>
            <a:fillRect/>
          </a:stretch>
        </p:blipFill>
        <p:spPr>
          <a:xfrm>
            <a:off x="4948236" y="1335313"/>
            <a:ext cx="83809" cy="4961463"/>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a:t>
            </a:r>
            <a:r>
              <a:rPr lang="en-US" sz="600" dirty="0" smtClean="0">
                <a:solidFill>
                  <a:srgbClr val="C0C0C0"/>
                </a:solidFill>
                <a:latin typeface="+mj-lt"/>
              </a:rPr>
              <a:t>Public</a:t>
            </a:r>
            <a:endParaRPr lang="en-US" sz="600" dirty="0">
              <a:solidFill>
                <a:srgbClr val="C0C0C0"/>
              </a:solidFill>
              <a:latin typeface="+mj-lt"/>
            </a:endParaRPr>
          </a:p>
        </p:txBody>
      </p:sp>
      <p:sp>
        <p:nvSpPr>
          <p:cNvPr id="9"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p:nvPicPr>
        <p:blipFill>
          <a:blip r:embed="rId34" cstate="print"/>
          <a:stretch>
            <a:fillRect/>
          </a:stretch>
        </p:blipFill>
        <p:spPr>
          <a:xfrm>
            <a:off x="333375"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3898" r:id="rId1"/>
    <p:sldLayoutId id="2147483929" r:id="rId2"/>
    <p:sldLayoutId id="2147483899" r:id="rId3"/>
    <p:sldLayoutId id="2147483928" r:id="rId4"/>
    <p:sldLayoutId id="2147483900" r:id="rId5"/>
    <p:sldLayoutId id="2147483901" r:id="rId6"/>
    <p:sldLayoutId id="2147483902" r:id="rId7"/>
    <p:sldLayoutId id="2147483903" r:id="rId8"/>
    <p:sldLayoutId id="2147483904" r:id="rId9"/>
    <p:sldLayoutId id="2147483930"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1" r:id="rId26"/>
    <p:sldLayoutId id="2147483922" r:id="rId27"/>
    <p:sldLayoutId id="2147483923" r:id="rId28"/>
    <p:sldLayoutId id="2147483924" r:id="rId29"/>
    <p:sldLayoutId id="2147483925" r:id="rId30"/>
    <p:sldLayoutId id="2147483926" r:id="rId31"/>
    <p:sldLayoutId id="2147483927" r:id="rId32"/>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hyperlink" Target="http://www.cisco.com/en/US/docs/voice_ip_comm/cucm/webdialer/1_0_3/wbdldev.html#wp1035796"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hyperlink" Target="http://www.cisco.com/en/US/docs/voice_ip_comm/cucm/webdialer/1_0_3/wbdldev.html#wp1036650" TargetMode="External"/><Relationship Id="rId5" Type="http://schemas.openxmlformats.org/officeDocument/2006/relationships/hyperlink" Target="http://www.cisco.com/en/US/docs/voice_ip_comm/cucm/webdialer/1_0_3/wbdldev.html#wp1036648" TargetMode="External"/><Relationship Id="rId4" Type="http://schemas.openxmlformats.org/officeDocument/2006/relationships/hyperlink" Target="http://www.cisco.com/en/US/docs/voice_ip_comm/cucm/webdialer/1_0_3/wbdldev.html#wp1036642" TargetMode="External"/></Relationships>
</file>

<file path=ppt/slides/_rels/slide101.xml.rels><?xml version="1.0" encoding="UTF-8" standalone="yes"?>
<Relationships xmlns="http://schemas.openxmlformats.org/package/2006/relationships"><Relationship Id="rId2" Type="http://schemas.openxmlformats.org/officeDocument/2006/relationships/hyperlink" Target="http://www.cisco.com/en/US/docs/voice_ip_comm/cucm/webdialer/1_0_3/wbdldev.html#wp1036648" TargetMode="Externa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developer.cisco.com/web/webdialer/start" TargetMode="Externa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57.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21.png"/><Relationship Id="rId18" Type="http://schemas.openxmlformats.org/officeDocument/2006/relationships/image" Target="../media/image57.jpeg"/><Relationship Id="rId3" Type="http://schemas.openxmlformats.org/officeDocument/2006/relationships/image" Target="../media/image58.jpe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56.png"/><Relationship Id="rId2" Type="http://schemas.openxmlformats.org/officeDocument/2006/relationships/notesSlide" Target="../notesSlides/notesSlide37.xml"/><Relationship Id="rId16" Type="http://schemas.openxmlformats.org/officeDocument/2006/relationships/image" Target="../media/image68.png"/><Relationship Id="rId1" Type="http://schemas.openxmlformats.org/officeDocument/2006/relationships/slideLayout" Target="../slideLayouts/slideLayout9.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34.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3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57.jpeg"/><Relationship Id="rId4" Type="http://schemas.openxmlformats.org/officeDocument/2006/relationships/image" Target="../media/image56.png"/></Relationships>
</file>

<file path=ppt/slides/_rels/slide111.xml.rels><?xml version="1.0" encoding="UTF-8" standalone="yes"?>
<Relationships xmlns="http://schemas.openxmlformats.org/package/2006/relationships"><Relationship Id="rId3" Type="http://schemas.openxmlformats.org/officeDocument/2006/relationships/hyperlink" Target="http://www.w3.org/TR/SOAP/"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hyperlink" Target="http://www.w3.org/TR/wsdl12/"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hyperlink" Target="https://host:8443/logcollectionservice/services/DimeGetFileService" TargetMode="Externa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w3.org/TR/2006/REC-xml-20060816/" TargetMode="Externa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9.xml"/><Relationship Id="rId5" Type="http://schemas.openxmlformats.org/officeDocument/2006/relationships/image" Target="../media/image72.png"/><Relationship Id="rId4" Type="http://schemas.openxmlformats.org/officeDocument/2006/relationships/image" Target="../media/image27.png"/></Relationships>
</file>

<file path=ppt/slides/_rels/slide133.xml.rels><?xml version="1.0" encoding="UTF-8" standalone="yes"?>
<Relationships xmlns="http://schemas.openxmlformats.org/package/2006/relationships"><Relationship Id="rId3" Type="http://schemas.openxmlformats.org/officeDocument/2006/relationships/hyperlink" Target="http://developer.cisco.com/web/sxml/start" TargetMode="External"/><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3" Type="http://schemas.openxmlformats.org/officeDocument/2006/relationships/hyperlink" Target="http://www.cisco.com/en/US/docs/voice_ip_comm/cucm/compat/cmmibcmp.xls"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hyperlink" Target="http://communities.vmware.com/community/developer/forums/managementapi"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hyperlink" Target="http://www.cisco.com/en/US/docs/unified_computing/ucs/sw/utilities/raid/reference/guide/ucs_raid_smis_reference.html" TargetMode="External"/><Relationship Id="rId5" Type="http://schemas.openxmlformats.org/officeDocument/2006/relationships/hyperlink" Target="http://www.cisco.com/en/US/docs/unified_computing/ucs/overview/guide/UCS_rack_roadmap.html" TargetMode="External"/><Relationship Id="rId4" Type="http://schemas.openxmlformats.org/officeDocument/2006/relationships/hyperlink" Target="http://www.cisco.com/en/US/docs/unified_computing/ucs/sw/mib/reference/UCS_MIBRef.html" TargetMode="External"/></Relationships>
</file>

<file path=ppt/slides/_rels/slide1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9.xml"/><Relationship Id="rId5" Type="http://schemas.openxmlformats.org/officeDocument/2006/relationships/image" Target="../media/image74.jpeg"/><Relationship Id="rId4" Type="http://schemas.openxmlformats.org/officeDocument/2006/relationships/image" Target="../media/image56.png"/></Relationships>
</file>

<file path=ppt/slides/_rels/slide1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9.xml"/><Relationship Id="rId5" Type="http://schemas.openxmlformats.org/officeDocument/2006/relationships/image" Target="../media/image74.jpeg"/><Relationship Id="rId4" Type="http://schemas.openxmlformats.org/officeDocument/2006/relationships/image" Target="../media/image56.png"/></Relationships>
</file>

<file path=ppt/slides/_rels/slide14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hyperlink" Target="http://www.cisco.com/go/mibs" TargetMode="Externa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9.xml"/></Relationships>
</file>

<file path=ppt/slides/_rels/slide15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w3.org/TR/xmlschema-0/" TargetMode="Externa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hyperlink" Target="http://developer.cisco.com/web/sxml/start" TargetMode="External"/><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8.xml"/></Relationships>
</file>

<file path=ppt/slides/_rels/slide164.xml.rels><?xml version="1.0" encoding="UTF-8" standalone="yes"?>
<Relationships xmlns="http://schemas.openxmlformats.org/package/2006/relationships"><Relationship Id="rId2" Type="http://schemas.openxmlformats.org/officeDocument/2006/relationships/hyperlink" Target="http://developer.cisco.com/" TargetMode="Externa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3" Type="http://schemas.openxmlformats.org/officeDocument/2006/relationships/hyperlink" Target="http://www.cisco.com/web/developer/index.html" TargetMode="External"/><Relationship Id="rId2" Type="http://schemas.openxmlformats.org/officeDocument/2006/relationships/hyperlink" Target="http://developer.cisco.com/web/partner" TargetMode="External"/><Relationship Id="rId1" Type="http://schemas.openxmlformats.org/officeDocument/2006/relationships/slideLayout" Target="../slideLayouts/slideLayout6.xml"/><Relationship Id="rId4" Type="http://schemas.openxmlformats.org/officeDocument/2006/relationships/hyperlink" Target="http://developer.cisco.com/web/devservices" TargetMode="Externa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hyperlink" Target="http://www.w3.org/TR/soap/"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w3.org/TR/wsdl20/"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developer.cisco.com/web/axl/start"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6.jpe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slideLayout" Target="../slideLayouts/slideLayout9.xml"/><Relationship Id="rId16" Type="http://schemas.openxmlformats.org/officeDocument/2006/relationships/image" Target="../media/image19.png"/><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oleObject" Target="../embeddings/oleObject1.bin"/><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developer.cisco.com/"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developer.cisco.com/web/tapi/start"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developer.cisco.com/web/tapi/wikidocs" TargetMode="Externa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developer.cisco.com/web/jtapi/start" TargetMode="Externa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1.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http://www.w3.org/2001/XMLSchema#string"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hyperlink" Target="http://www.w3.org/2001/XMLSchema#anyURI"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www.w3.org/2001/XMLSchema#string"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developer.cisco.com/web/curri/start" TargetMode="Externa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52.png"/></Relationships>
</file>

<file path=ppt/slides/_rels/slide9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4.png"/><Relationship Id="rId1" Type="http://schemas.openxmlformats.org/officeDocument/2006/relationships/slideLayout" Target="../slideLayouts/slideLayout9.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Update Jan 2011</a:t>
            </a:r>
            <a:endParaRPr lang="en-US" dirty="0"/>
          </a:p>
        </p:txBody>
      </p:sp>
      <p:sp>
        <p:nvSpPr>
          <p:cNvPr id="2" name="Title 1"/>
          <p:cNvSpPr>
            <a:spLocks noGrp="1"/>
          </p:cNvSpPr>
          <p:nvPr>
            <p:ph type="ctrTitle"/>
          </p:nvPr>
        </p:nvSpPr>
        <p:spPr/>
        <p:txBody>
          <a:bodyPr/>
          <a:lstStyle/>
          <a:p>
            <a:r>
              <a:rPr lang="en-US" dirty="0" smtClean="0"/>
              <a:t>Introduction to </a:t>
            </a:r>
            <a:br>
              <a:rPr lang="en-US" dirty="0" smtClean="0"/>
            </a:br>
            <a:r>
              <a:rPr lang="en-US" dirty="0" smtClean="0"/>
              <a:t>Unified Communication Manager Interfaces</a:t>
            </a:r>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r>
              <a:rPr lang="en-US" smtClean="0"/>
              <a:t>Administrative XML Sample Applications</a:t>
            </a:r>
            <a:endParaRPr lang="en-US" dirty="0" smtClean="0"/>
          </a:p>
        </p:txBody>
      </p:sp>
      <p:sp>
        <p:nvSpPr>
          <p:cNvPr id="50179" name="Rectangle 5"/>
          <p:cNvSpPr>
            <a:spLocks noGrp="1" noChangeArrowheads="1"/>
          </p:cNvSpPr>
          <p:nvPr>
            <p:ph type="body" sz="quarter" idx="10"/>
          </p:nvPr>
        </p:nvSpPr>
        <p:spPr/>
        <p:txBody>
          <a:bodyPr>
            <a:normAutofit/>
          </a:bodyPr>
          <a:lstStyle/>
          <a:p>
            <a:r>
              <a:rPr lang="en-US" sz="2400" dirty="0" smtClean="0">
                <a:solidFill>
                  <a:srgbClr val="C00000"/>
                </a:solidFill>
              </a:rPr>
              <a:t>Provisioning</a:t>
            </a:r>
            <a:r>
              <a:rPr lang="en-US" sz="2400" dirty="0" smtClean="0"/>
              <a:t> - remotely configure Unified CM</a:t>
            </a:r>
          </a:p>
          <a:p>
            <a:pPr lvl="1"/>
            <a:r>
              <a:rPr lang="en-US" sz="2000" dirty="0" smtClean="0"/>
              <a:t>Significantly reduce move, add, and change costs</a:t>
            </a:r>
          </a:p>
          <a:p>
            <a:pPr lvl="1"/>
            <a:r>
              <a:rPr lang="en-US" sz="2000" dirty="0" smtClean="0"/>
              <a:t>Target: large enterprise, service provider, multisite</a:t>
            </a:r>
          </a:p>
          <a:p>
            <a:pPr lvl="1"/>
            <a:r>
              <a:rPr lang="en-US" sz="2000" dirty="0" smtClean="0"/>
              <a:t>API:  Administrative XML</a:t>
            </a:r>
          </a:p>
          <a:p>
            <a:r>
              <a:rPr lang="en-US" sz="2400" dirty="0" smtClean="0">
                <a:solidFill>
                  <a:srgbClr val="C00000"/>
                </a:solidFill>
              </a:rPr>
              <a:t>Hospitality and healthcare </a:t>
            </a:r>
            <a:r>
              <a:rPr lang="en-US" sz="2400" dirty="0" smtClean="0"/>
              <a:t>- remotely prepare and reset guest and patient telephone services (personal </a:t>
            </a:r>
            <a:r>
              <a:rPr lang="en-US" sz="2400" dirty="0" err="1" smtClean="0"/>
              <a:t>reachability</a:t>
            </a:r>
            <a:r>
              <a:rPr lang="en-US" sz="2400" dirty="0" smtClean="0"/>
              <a:t>, speed dials, IP phone services/applications)</a:t>
            </a:r>
          </a:p>
          <a:p>
            <a:pPr lvl="1"/>
            <a:r>
              <a:rPr lang="en-US" sz="2000" dirty="0" smtClean="0"/>
              <a:t>Improves customer service</a:t>
            </a:r>
          </a:p>
          <a:p>
            <a:pPr lvl="1"/>
            <a:r>
              <a:rPr lang="en-US" sz="2000" dirty="0" smtClean="0"/>
              <a:t>Target: hotel and hospitality</a:t>
            </a:r>
          </a:p>
          <a:p>
            <a:pPr lvl="1"/>
            <a:r>
              <a:rPr lang="en-US" sz="2000" dirty="0" smtClean="0"/>
              <a:t>API:  Administrative XML, Extension Mobility API</a:t>
            </a:r>
          </a:p>
        </p:txBody>
      </p:sp>
    </p:spTree>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Grp="1" noChangeArrowheads="1"/>
          </p:cNvSpPr>
          <p:nvPr>
            <p:ph type="title"/>
          </p:nvPr>
        </p:nvSpPr>
        <p:spPr/>
        <p:txBody>
          <a:bodyPr/>
          <a:lstStyle/>
          <a:p>
            <a:pPr eaLnBrk="1" hangingPunct="1"/>
            <a:r>
              <a:rPr lang="en-US" smtClean="0"/>
              <a:t>SOAP WebDialer Methods</a:t>
            </a:r>
          </a:p>
        </p:txBody>
      </p:sp>
      <p:sp>
        <p:nvSpPr>
          <p:cNvPr id="120835" name="Rectangle 5"/>
          <p:cNvSpPr>
            <a:spLocks noGrp="1" noChangeArrowheads="1"/>
          </p:cNvSpPr>
          <p:nvPr>
            <p:ph type="body" sz="quarter" idx="10"/>
          </p:nvPr>
        </p:nvSpPr>
        <p:spPr>
          <a:xfrm>
            <a:off x="239713" y="1441345"/>
            <a:ext cx="7761287" cy="4527655"/>
          </a:xfrm>
        </p:spPr>
        <p:txBody>
          <a:bodyPr>
            <a:normAutofit/>
          </a:bodyPr>
          <a:lstStyle/>
          <a:p>
            <a:pPr eaLnBrk="1" hangingPunct="1"/>
            <a:r>
              <a:rPr lang="en-US" dirty="0" smtClean="0"/>
              <a:t>5.1 onwards SOAP is over HTTPS (SSL) instead of the earlier HTTP </a:t>
            </a:r>
          </a:p>
          <a:p>
            <a:pPr eaLnBrk="1" hangingPunct="1"/>
            <a:r>
              <a:rPr lang="en-US" dirty="0" smtClean="0"/>
              <a:t>SOAP over HTTPS Interface</a:t>
            </a:r>
            <a:r>
              <a:rPr lang="en-US" dirty="0" smtClean="0">
                <a:hlinkClick r:id="rId3"/>
              </a:rPr>
              <a:t> </a:t>
            </a:r>
            <a:endParaRPr lang="en-US" dirty="0" smtClean="0">
              <a:hlinkClick r:id="rId4"/>
            </a:endParaRPr>
          </a:p>
          <a:p>
            <a:pPr eaLnBrk="1" hangingPunct="1"/>
            <a:r>
              <a:rPr lang="en-US" dirty="0" err="1" smtClean="0">
                <a:solidFill>
                  <a:srgbClr val="C00000"/>
                </a:solidFill>
              </a:rPr>
              <a:t>makeCallSoap</a:t>
            </a:r>
            <a:r>
              <a:rPr lang="en-US" dirty="0" smtClean="0">
                <a:solidFill>
                  <a:schemeClr val="accent2"/>
                </a:solidFill>
              </a:rPr>
              <a:t> </a:t>
            </a:r>
            <a:r>
              <a:rPr lang="en-US" dirty="0" smtClean="0"/>
              <a:t>- issues </a:t>
            </a:r>
            <a:r>
              <a:rPr lang="en-US" dirty="0" err="1" smtClean="0"/>
              <a:t>MakeCall</a:t>
            </a:r>
            <a:r>
              <a:rPr lang="en-US" dirty="0" smtClean="0"/>
              <a:t> request using User or proxy credentials </a:t>
            </a:r>
            <a:endParaRPr lang="en-US" dirty="0" smtClean="0">
              <a:hlinkClick r:id="rId5"/>
            </a:endParaRPr>
          </a:p>
          <a:p>
            <a:pPr eaLnBrk="1" hangingPunct="1"/>
            <a:r>
              <a:rPr lang="en-US" dirty="0" err="1" smtClean="0">
                <a:solidFill>
                  <a:srgbClr val="C00000"/>
                </a:solidFill>
              </a:rPr>
              <a:t>endCallSoap</a:t>
            </a:r>
            <a:r>
              <a:rPr lang="en-US" dirty="0" smtClean="0">
                <a:solidFill>
                  <a:schemeClr val="accent2"/>
                </a:solidFill>
              </a:rPr>
              <a:t> </a:t>
            </a:r>
            <a:r>
              <a:rPr lang="en-US" dirty="0" smtClean="0"/>
              <a:t>- drops outgoing call in progress  </a:t>
            </a:r>
            <a:endParaRPr lang="en-US" dirty="0" smtClean="0">
              <a:hlinkClick r:id="rId6"/>
            </a:endParaRPr>
          </a:p>
          <a:p>
            <a:pPr eaLnBrk="1" hangingPunct="1"/>
            <a:r>
              <a:rPr lang="en-US" dirty="0" err="1" smtClean="0">
                <a:solidFill>
                  <a:srgbClr val="C00000"/>
                </a:solidFill>
              </a:rPr>
              <a:t>getProfileSoap</a:t>
            </a:r>
            <a:r>
              <a:rPr lang="en-US" dirty="0" smtClean="0">
                <a:solidFill>
                  <a:schemeClr val="accent2"/>
                </a:solidFill>
              </a:rPr>
              <a:t> </a:t>
            </a:r>
            <a:r>
              <a:rPr lang="en-US" dirty="0" smtClean="0"/>
              <a:t>- gets User device Info </a:t>
            </a:r>
          </a:p>
          <a:p>
            <a:pPr eaLnBrk="1" hangingPunct="1"/>
            <a:r>
              <a:rPr lang="en-US" dirty="0" err="1" smtClean="0">
                <a:solidFill>
                  <a:srgbClr val="C00000"/>
                </a:solidFill>
              </a:rPr>
              <a:t>getProfileDetailedSoap</a:t>
            </a:r>
            <a:r>
              <a:rPr lang="en-US" dirty="0" smtClean="0">
                <a:solidFill>
                  <a:schemeClr val="accent2"/>
                </a:solidFill>
              </a:rPr>
              <a:t> </a:t>
            </a:r>
            <a:r>
              <a:rPr lang="en-US" dirty="0" smtClean="0"/>
              <a:t>- gets even more User </a:t>
            </a:r>
            <a:br>
              <a:rPr lang="en-US" dirty="0" smtClean="0"/>
            </a:br>
            <a:r>
              <a:rPr lang="en-US" dirty="0" smtClean="0"/>
              <a:t>device info </a:t>
            </a:r>
          </a:p>
          <a:p>
            <a:pPr eaLnBrk="1" hangingPunct="1"/>
            <a:r>
              <a:rPr lang="en-US" dirty="0" err="1" smtClean="0">
                <a:solidFill>
                  <a:srgbClr val="C00000"/>
                </a:solidFill>
              </a:rPr>
              <a:t>isClusterUserSOAP</a:t>
            </a:r>
            <a:r>
              <a:rPr lang="en-US" dirty="0" smtClean="0">
                <a:solidFill>
                  <a:schemeClr val="accent2"/>
                </a:solidFill>
              </a:rPr>
              <a:t> </a:t>
            </a:r>
            <a:r>
              <a:rPr lang="en-US" dirty="0" smtClean="0"/>
              <a:t>- determines User’s home cluster</a:t>
            </a:r>
          </a:p>
        </p:txBody>
      </p:sp>
    </p:spTree>
  </p:cSld>
  <p:clrMapOvr>
    <a:masterClrMapping/>
  </p:clrMapOvr>
  <p:transition>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title"/>
          </p:nvPr>
        </p:nvSpPr>
        <p:spPr/>
        <p:txBody>
          <a:bodyPr/>
          <a:lstStyle/>
          <a:p>
            <a:pPr eaLnBrk="1" hangingPunct="1"/>
            <a:r>
              <a:rPr lang="en-US" smtClean="0"/>
              <a:t>HTTP WebDialer Methods</a:t>
            </a:r>
          </a:p>
        </p:txBody>
      </p:sp>
      <p:sp>
        <p:nvSpPr>
          <p:cNvPr id="121859" name="Rectangle 5"/>
          <p:cNvSpPr>
            <a:spLocks noGrp="1" noChangeArrowheads="1"/>
          </p:cNvSpPr>
          <p:nvPr>
            <p:ph type="body" sz="quarter" idx="10"/>
          </p:nvPr>
        </p:nvSpPr>
        <p:spPr/>
        <p:txBody>
          <a:bodyPr/>
          <a:lstStyle/>
          <a:p>
            <a:pPr eaLnBrk="1" hangingPunct="1"/>
            <a:r>
              <a:rPr lang="en-US" dirty="0" err="1" smtClean="0">
                <a:solidFill>
                  <a:srgbClr val="C00000"/>
                </a:solidFill>
              </a:rPr>
              <a:t>makeCall</a:t>
            </a:r>
            <a:r>
              <a:rPr lang="en-US" dirty="0" smtClean="0">
                <a:solidFill>
                  <a:schemeClr val="accent2"/>
                </a:solidFill>
              </a:rPr>
              <a:t> </a:t>
            </a:r>
            <a:r>
              <a:rPr lang="en-US" dirty="0" smtClean="0"/>
              <a:t>- issues MakeCall request with </a:t>
            </a:r>
            <a:br>
              <a:rPr lang="en-US" dirty="0" smtClean="0"/>
            </a:br>
            <a:r>
              <a:rPr lang="en-US" dirty="0" smtClean="0"/>
              <a:t>User credentials </a:t>
            </a:r>
            <a:endParaRPr lang="en-US" dirty="0" smtClean="0">
              <a:hlinkClick r:id="rId2"/>
            </a:endParaRPr>
          </a:p>
          <a:p>
            <a:pPr eaLnBrk="1" hangingPunct="1"/>
            <a:r>
              <a:rPr lang="en-US" dirty="0" err="1" smtClean="0">
                <a:solidFill>
                  <a:srgbClr val="C00000"/>
                </a:solidFill>
              </a:rPr>
              <a:t>makeCallProxy</a:t>
            </a:r>
            <a:r>
              <a:rPr lang="en-US" dirty="0" smtClean="0">
                <a:solidFill>
                  <a:schemeClr val="accent2"/>
                </a:solidFill>
              </a:rPr>
              <a:t> </a:t>
            </a:r>
            <a:r>
              <a:rPr lang="en-US" dirty="0" smtClean="0"/>
              <a:t>- issues MakeCall request with </a:t>
            </a:r>
            <a:br>
              <a:rPr lang="en-US" dirty="0" smtClean="0"/>
            </a:br>
            <a:r>
              <a:rPr lang="en-US" dirty="0" smtClean="0"/>
              <a:t>proxy credentials </a:t>
            </a:r>
          </a:p>
          <a:p>
            <a:pPr eaLnBrk="1" hangingPunct="1"/>
            <a:r>
              <a:rPr lang="en-US" dirty="0" smtClean="0"/>
              <a:t>Remaining actions are invoked using the WebDialer UI</a:t>
            </a:r>
            <a:endParaRPr lang="en-US" dirty="0" smtClean="0">
              <a:hlinkClick r:id="rId2"/>
            </a:endParaRPr>
          </a:p>
          <a:p>
            <a:pPr eaLnBrk="1" hangingPunct="1"/>
            <a:endParaRPr lang="en-US" dirty="0" smtClean="0"/>
          </a:p>
        </p:txBody>
      </p:sp>
    </p:spTree>
  </p:cSld>
  <p:clrMapOvr>
    <a:masterClrMapping/>
  </p:clrMapOvr>
  <p:transition>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eaLnBrk="1" hangingPunct="1"/>
            <a:r>
              <a:rPr lang="en-US" smtClean="0"/>
              <a:t>Getting Started</a:t>
            </a:r>
            <a:endParaRPr lang="en-US" u="sng" smtClean="0"/>
          </a:p>
        </p:txBody>
      </p:sp>
      <p:sp>
        <p:nvSpPr>
          <p:cNvPr id="122883" name="Rectangle 5"/>
          <p:cNvSpPr>
            <a:spLocks noGrp="1" noChangeArrowheads="1"/>
          </p:cNvSpPr>
          <p:nvPr>
            <p:ph type="body" sz="quarter" idx="10"/>
          </p:nvPr>
        </p:nvSpPr>
        <p:spPr/>
        <p:txBody>
          <a:bodyPr/>
          <a:lstStyle/>
          <a:p>
            <a:pPr eaLnBrk="1" hangingPunct="1">
              <a:lnSpc>
                <a:spcPct val="90000"/>
              </a:lnSpc>
              <a:spcBef>
                <a:spcPct val="30000"/>
              </a:spcBef>
            </a:pPr>
            <a:r>
              <a:rPr lang="en-US" sz="1800" u="sng" dirty="0" smtClean="0">
                <a:hlinkClick r:id="rId2"/>
              </a:rPr>
              <a:t>http://developer.cisco.com/web/webdialer/start</a:t>
            </a:r>
            <a:endParaRPr lang="en-US" sz="1800" u="sng" dirty="0" smtClean="0"/>
          </a:p>
          <a:p>
            <a:pPr eaLnBrk="1" hangingPunct="1">
              <a:lnSpc>
                <a:spcPct val="90000"/>
              </a:lnSpc>
              <a:spcBef>
                <a:spcPct val="30000"/>
              </a:spcBef>
            </a:pPr>
            <a:r>
              <a:rPr lang="en-US" sz="1800" dirty="0" smtClean="0"/>
              <a:t>Documentation, NFR software, hardware, devices, tool kits, sample applications, interface specs</a:t>
            </a:r>
          </a:p>
          <a:p>
            <a:pPr eaLnBrk="1" hangingPunct="1">
              <a:lnSpc>
                <a:spcPct val="90000"/>
              </a:lnSpc>
              <a:spcBef>
                <a:spcPct val="30000"/>
              </a:spcBef>
            </a:pPr>
            <a:r>
              <a:rPr lang="en-US" sz="1800" dirty="0" smtClean="0"/>
              <a:t>WebDialer information is found in Chapter 4 of the Cisco Unified Communication Manager XML Developer’s Guide</a:t>
            </a:r>
          </a:p>
        </p:txBody>
      </p:sp>
      <p:pic>
        <p:nvPicPr>
          <p:cNvPr id="122884" name="Picture 2"/>
          <p:cNvPicPr>
            <a:picLocks noChangeAspect="1" noChangeArrowheads="1"/>
          </p:cNvPicPr>
          <p:nvPr/>
        </p:nvPicPr>
        <p:blipFill>
          <a:blip r:embed="rId3" cstate="print"/>
          <a:srcRect t="2218"/>
          <a:stretch>
            <a:fillRect/>
          </a:stretch>
        </p:blipFill>
        <p:spPr bwMode="auto">
          <a:xfrm>
            <a:off x="352425" y="2971800"/>
            <a:ext cx="8458200" cy="3276600"/>
          </a:xfrm>
          <a:prstGeom prst="rect">
            <a:avLst/>
          </a:prstGeom>
          <a:noFill/>
          <a:ln w="12700">
            <a:solidFill>
              <a:schemeClr val="bg1">
                <a:lumMod val="75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4"/>
          <p:cNvSpPr>
            <a:spLocks noGrp="1"/>
          </p:cNvSpPr>
          <p:nvPr>
            <p:ph type="ctrTitle"/>
          </p:nvPr>
        </p:nvSpPr>
        <p:spPr/>
        <p:txBody>
          <a:bodyPr/>
          <a:lstStyle/>
          <a:p>
            <a:r>
              <a:rPr lang="en-US" smtClean="0"/>
              <a:t>Serviceability Interfaces</a:t>
            </a:r>
            <a:endParaRPr lang="en-US" dirty="0" smtClean="0"/>
          </a:p>
        </p:txBody>
      </p:sp>
    </p:spTree>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Grp="1" noChangeArrowheads="1"/>
          </p:cNvSpPr>
          <p:nvPr>
            <p:ph type="title"/>
          </p:nvPr>
        </p:nvSpPr>
        <p:spPr/>
        <p:txBody>
          <a:bodyPr/>
          <a:lstStyle/>
          <a:p>
            <a:pPr eaLnBrk="1" hangingPunct="1"/>
            <a:r>
              <a:rPr lang="en-US" smtClean="0"/>
              <a:t>Serviceability Interfaces</a:t>
            </a:r>
          </a:p>
        </p:txBody>
      </p:sp>
      <p:sp>
        <p:nvSpPr>
          <p:cNvPr id="125955" name="Rectangle 5"/>
          <p:cNvSpPr>
            <a:spLocks noGrp="1" noChangeArrowheads="1"/>
          </p:cNvSpPr>
          <p:nvPr>
            <p:ph type="body" sz="quarter" idx="10"/>
          </p:nvPr>
        </p:nvSpPr>
        <p:spPr/>
        <p:txBody>
          <a:bodyPr/>
          <a:lstStyle/>
          <a:p>
            <a:pPr eaLnBrk="1" hangingPunct="1"/>
            <a:r>
              <a:rPr lang="en-US" sz="2200" dirty="0" smtClean="0"/>
              <a:t>A collection of services and tools designed to monitor, diagnose, and address issues specific to Cisco Unified Communications Manager (Unified CM)</a:t>
            </a:r>
          </a:p>
          <a:p>
            <a:pPr eaLnBrk="1" hangingPunct="1"/>
            <a:r>
              <a:rPr lang="en-US" sz="2200" dirty="0" smtClean="0">
                <a:solidFill>
                  <a:srgbClr val="C00000"/>
                </a:solidFill>
              </a:rPr>
              <a:t>Performance Monitoring (PerfMon) </a:t>
            </a:r>
            <a:r>
              <a:rPr lang="en-US" sz="2200" dirty="0" smtClean="0"/>
              <a:t>- provides real-time event feeds to monitor status and health of Cisco Unified Communication Manager Hardware and Software</a:t>
            </a:r>
          </a:p>
          <a:p>
            <a:pPr eaLnBrk="1" hangingPunct="1"/>
            <a:r>
              <a:rPr lang="en-US" sz="2200" dirty="0" smtClean="0">
                <a:solidFill>
                  <a:srgbClr val="C00000"/>
                </a:solidFill>
              </a:rPr>
              <a:t>Real-time device/CTI feed </a:t>
            </a:r>
            <a:r>
              <a:rPr lang="en-US" sz="2200" dirty="0" smtClean="0"/>
              <a:t>- provides real-time device registration status including CTI application connections </a:t>
            </a:r>
            <a:br>
              <a:rPr lang="en-US" sz="2200" dirty="0" smtClean="0"/>
            </a:br>
            <a:r>
              <a:rPr lang="en-US" sz="2200" dirty="0" smtClean="0"/>
              <a:t>to the device</a:t>
            </a:r>
          </a:p>
          <a:p>
            <a:pPr eaLnBrk="1" hangingPunct="1"/>
            <a:r>
              <a:rPr lang="en-US" sz="2200" dirty="0" smtClean="0">
                <a:solidFill>
                  <a:srgbClr val="C00000"/>
                </a:solidFill>
              </a:rPr>
              <a:t>Service control </a:t>
            </a:r>
            <a:r>
              <a:rPr lang="en-US" sz="2200" dirty="0" smtClean="0"/>
              <a:t>- enables remote control of </a:t>
            </a:r>
            <a:br>
              <a:rPr lang="en-US" sz="2200" dirty="0" smtClean="0"/>
            </a:br>
            <a:r>
              <a:rPr lang="en-US" sz="2200" dirty="0" smtClean="0"/>
              <a:t>Unified CM services</a:t>
            </a:r>
          </a:p>
        </p:txBody>
      </p:sp>
    </p:spTree>
  </p:cSld>
  <p:clrMapOvr>
    <a:masterClrMapping/>
  </p:clrMapOvr>
  <p:transition>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Grp="1" noChangeArrowheads="1"/>
          </p:cNvSpPr>
          <p:nvPr>
            <p:ph type="title"/>
          </p:nvPr>
        </p:nvSpPr>
        <p:spPr/>
        <p:txBody>
          <a:bodyPr/>
          <a:lstStyle/>
          <a:p>
            <a:pPr eaLnBrk="1" hangingPunct="1"/>
            <a:r>
              <a:rPr lang="en-US" smtClean="0"/>
              <a:t>Serviceability Interfaces</a:t>
            </a:r>
          </a:p>
        </p:txBody>
      </p:sp>
      <p:sp>
        <p:nvSpPr>
          <p:cNvPr id="126979" name="Rectangle 5"/>
          <p:cNvSpPr>
            <a:spLocks noGrp="1" noChangeArrowheads="1"/>
          </p:cNvSpPr>
          <p:nvPr>
            <p:ph type="body" sz="quarter" idx="10"/>
          </p:nvPr>
        </p:nvSpPr>
        <p:spPr/>
        <p:txBody>
          <a:bodyPr/>
          <a:lstStyle/>
          <a:p>
            <a:pPr eaLnBrk="1" hangingPunct="1"/>
            <a:r>
              <a:rPr lang="en-US" dirty="0" smtClean="0">
                <a:solidFill>
                  <a:srgbClr val="C00000"/>
                </a:solidFill>
              </a:rPr>
              <a:t>Log collection </a:t>
            </a:r>
            <a:r>
              <a:rPr lang="en-US" dirty="0" smtClean="0"/>
              <a:t>- collects and packages Unified CM trace files and logs for troubleshooting and analysis</a:t>
            </a:r>
          </a:p>
          <a:p>
            <a:pPr eaLnBrk="1" hangingPunct="1"/>
            <a:r>
              <a:rPr lang="en-US" dirty="0" smtClean="0">
                <a:solidFill>
                  <a:srgbClr val="C00000"/>
                </a:solidFill>
              </a:rPr>
              <a:t>Call detail record on demand </a:t>
            </a:r>
            <a:r>
              <a:rPr lang="en-US" dirty="0" smtClean="0"/>
              <a:t>- provides applications with CDR files based on search criteria</a:t>
            </a:r>
          </a:p>
          <a:p>
            <a:pPr eaLnBrk="1" hangingPunct="1"/>
            <a:r>
              <a:rPr lang="en-US" dirty="0" smtClean="0">
                <a:solidFill>
                  <a:srgbClr val="C00000"/>
                </a:solidFill>
              </a:rPr>
              <a:t>SNMP/MIBs</a:t>
            </a:r>
            <a:r>
              <a:rPr lang="en-US" dirty="0" smtClean="0">
                <a:solidFill>
                  <a:schemeClr val="accent2"/>
                </a:solidFill>
              </a:rPr>
              <a:t> </a:t>
            </a:r>
            <a:r>
              <a:rPr lang="en-US" dirty="0" smtClean="0"/>
              <a:t>- provides management consoles with SNMP/trap events specific to Cisco Unified CM and Cisco MCS hardware </a:t>
            </a:r>
          </a:p>
        </p:txBody>
      </p:sp>
    </p:spTree>
  </p:cSld>
  <p:clrMapOvr>
    <a:masterClrMapping/>
  </p:clrMapOvr>
  <p:transition>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82"/>
          <p:cNvSpPr/>
          <p:nvPr/>
        </p:nvSpPr>
        <p:spPr>
          <a:xfrm>
            <a:off x="6019800" y="2590800"/>
            <a:ext cx="2667000" cy="1066800"/>
          </a:xfrm>
          <a:prstGeom prst="roundRect">
            <a:avLst>
              <a:gd name="adj" fmla="val 8547"/>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indent="-231775" defTabSz="814388" eaLnBrk="0" hangingPunct="0">
              <a:lnSpc>
                <a:spcPct val="95000"/>
              </a:lnSpc>
              <a:buFontTx/>
              <a:buAutoNum type="arabicPeriod"/>
            </a:pPr>
            <a:r>
              <a:rPr lang="en-US" sz="1500" b="1" dirty="0" smtClean="0">
                <a:solidFill>
                  <a:srgbClr val="546568"/>
                </a:solidFill>
              </a:rPr>
              <a:t>Real-time statistics</a:t>
            </a:r>
          </a:p>
          <a:p>
            <a:pPr marL="231775" indent="-231775" defTabSz="814388" eaLnBrk="0" hangingPunct="0">
              <a:lnSpc>
                <a:spcPct val="95000"/>
              </a:lnSpc>
              <a:buFontTx/>
              <a:buAutoNum type="arabicPeriod"/>
            </a:pPr>
            <a:r>
              <a:rPr lang="en-US" sz="1500" b="1" dirty="0" smtClean="0">
                <a:solidFill>
                  <a:srgbClr val="546568"/>
                </a:solidFill>
              </a:rPr>
              <a:t>Performance Counters</a:t>
            </a:r>
          </a:p>
          <a:p>
            <a:pPr marL="231775" indent="-231775" defTabSz="814388" eaLnBrk="0" hangingPunct="0">
              <a:lnSpc>
                <a:spcPct val="95000"/>
              </a:lnSpc>
              <a:buFontTx/>
              <a:buAutoNum type="arabicPeriod"/>
            </a:pPr>
            <a:r>
              <a:rPr lang="en-US" sz="1500" b="1" dirty="0" smtClean="0">
                <a:solidFill>
                  <a:srgbClr val="546568"/>
                </a:solidFill>
              </a:rPr>
              <a:t>CDR on Demand</a:t>
            </a:r>
          </a:p>
          <a:p>
            <a:pPr marL="231775" indent="-231775" defTabSz="814388" eaLnBrk="0" hangingPunct="0">
              <a:lnSpc>
                <a:spcPct val="95000"/>
              </a:lnSpc>
              <a:buFontTx/>
              <a:buAutoNum type="arabicPeriod"/>
            </a:pPr>
            <a:r>
              <a:rPr lang="en-US" sz="1500" b="1" dirty="0" smtClean="0">
                <a:solidFill>
                  <a:srgbClr val="546568"/>
                </a:solidFill>
              </a:rPr>
              <a:t>Service Control</a:t>
            </a:r>
          </a:p>
          <a:p>
            <a:pPr marL="231775" indent="-231775" defTabSz="814388" eaLnBrk="0" hangingPunct="0">
              <a:lnSpc>
                <a:spcPct val="95000"/>
              </a:lnSpc>
              <a:buFontTx/>
              <a:buAutoNum type="arabicPeriod"/>
            </a:pPr>
            <a:r>
              <a:rPr lang="en-US" sz="1500" b="1" dirty="0" smtClean="0">
                <a:solidFill>
                  <a:srgbClr val="546568"/>
                </a:solidFill>
              </a:rPr>
              <a:t>Log Collection</a:t>
            </a:r>
          </a:p>
        </p:txBody>
      </p:sp>
      <p:sp>
        <p:nvSpPr>
          <p:cNvPr id="128002" name="Rectangle 55"/>
          <p:cNvSpPr>
            <a:spLocks noGrp="1" noChangeArrowheads="1"/>
          </p:cNvSpPr>
          <p:nvPr>
            <p:ph type="title"/>
          </p:nvPr>
        </p:nvSpPr>
        <p:spPr/>
        <p:txBody>
          <a:bodyPr/>
          <a:lstStyle/>
          <a:p>
            <a:pPr eaLnBrk="1" hangingPunct="1"/>
            <a:r>
              <a:rPr lang="en-US" dirty="0" smtClean="0"/>
              <a:t>Serviceability Interfaces for Unified CM</a:t>
            </a:r>
          </a:p>
        </p:txBody>
      </p:sp>
      <p:grpSp>
        <p:nvGrpSpPr>
          <p:cNvPr id="64" name="Group 63"/>
          <p:cNvGrpSpPr>
            <a:grpSpLocks noChangeAspect="1"/>
          </p:cNvGrpSpPr>
          <p:nvPr/>
        </p:nvGrpSpPr>
        <p:grpSpPr>
          <a:xfrm>
            <a:off x="2795270" y="2305477"/>
            <a:ext cx="1280160" cy="1280160"/>
            <a:chOff x="2838650" y="2074175"/>
            <a:chExt cx="1066800" cy="1066800"/>
          </a:xfrm>
        </p:grpSpPr>
        <p:pic>
          <p:nvPicPr>
            <p:cNvPr id="128021" name="Picture 38"/>
            <p:cNvPicPr>
              <a:picLocks noChangeArrowheads="1"/>
            </p:cNvPicPr>
            <p:nvPr/>
          </p:nvPicPr>
          <p:blipFill>
            <a:blip r:embed="rId3" cstate="print"/>
            <a:stretch>
              <a:fillRect/>
            </a:stretch>
          </p:blipFill>
          <p:spPr bwMode="auto">
            <a:xfrm>
              <a:off x="2838650" y="2074175"/>
              <a:ext cx="1066800" cy="1066800"/>
            </a:xfrm>
            <a:prstGeom prst="rect">
              <a:avLst/>
            </a:prstGeom>
            <a:noFill/>
            <a:ln w="9525">
              <a:noFill/>
              <a:miter lim="800000"/>
              <a:headEnd/>
              <a:tailEnd/>
            </a:ln>
          </p:spPr>
        </p:pic>
        <p:pic>
          <p:nvPicPr>
            <p:cNvPr id="128022" name="Picture 39" descr="dfmadmin"/>
            <p:cNvPicPr>
              <a:picLocks noChangeAspect="1" noChangeArrowheads="1"/>
            </p:cNvPicPr>
            <p:nvPr/>
          </p:nvPicPr>
          <p:blipFill>
            <a:blip r:embed="rId4" cstate="print"/>
            <a:srcRect/>
            <a:stretch>
              <a:fillRect/>
            </a:stretch>
          </p:blipFill>
          <p:spPr bwMode="auto">
            <a:xfrm>
              <a:off x="3041608" y="2309003"/>
              <a:ext cx="663388" cy="428017"/>
            </a:xfrm>
            <a:prstGeom prst="rect">
              <a:avLst/>
            </a:prstGeom>
            <a:noFill/>
            <a:ln w="9525">
              <a:noFill/>
              <a:miter lim="800000"/>
              <a:headEnd/>
              <a:tailEnd/>
            </a:ln>
          </p:spPr>
        </p:pic>
      </p:grpSp>
      <p:sp>
        <p:nvSpPr>
          <p:cNvPr id="128017" name="AutoShape 44"/>
          <p:cNvSpPr>
            <a:spLocks noChangeArrowheads="1"/>
          </p:cNvSpPr>
          <p:nvPr/>
        </p:nvSpPr>
        <p:spPr bwMode="auto">
          <a:xfrm rot="10800000" flipV="1">
            <a:off x="3048000" y="1447800"/>
            <a:ext cx="1752600" cy="609600"/>
          </a:xfrm>
          <a:prstGeom prst="wedgeRoundRectCallout">
            <a:avLst>
              <a:gd name="adj1" fmla="val 38703"/>
              <a:gd name="adj2" fmla="val 109333"/>
              <a:gd name="adj3" fmla="val 16667"/>
            </a:avLst>
          </a:prstGeom>
          <a:solidFill>
            <a:schemeClr val="bg1"/>
          </a:solidFill>
          <a:ln w="12700" algn="ctr">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2124" tIns="41061" rIns="82124" bIns="41061" anchor="ctr"/>
          <a:lstStyle/>
          <a:p>
            <a:pPr algn="ctr" eaLnBrk="0" hangingPunct="0">
              <a:lnSpc>
                <a:spcPct val="90000"/>
              </a:lnSpc>
              <a:spcBef>
                <a:spcPct val="50000"/>
              </a:spcBef>
            </a:pPr>
            <a:r>
              <a:rPr lang="en-US" sz="1600" dirty="0" smtClean="0">
                <a:solidFill>
                  <a:srgbClr val="546568"/>
                </a:solidFill>
              </a:rPr>
              <a:t>Service App</a:t>
            </a:r>
            <a:endParaRPr lang="en-US" sz="1600" dirty="0">
              <a:solidFill>
                <a:srgbClr val="546568"/>
              </a:solidFill>
            </a:endParaRPr>
          </a:p>
        </p:txBody>
      </p:sp>
      <p:sp>
        <p:nvSpPr>
          <p:cNvPr id="128009" name="Text Box 47"/>
          <p:cNvSpPr txBox="1">
            <a:spLocks noChangeArrowheads="1"/>
          </p:cNvSpPr>
          <p:nvPr/>
        </p:nvSpPr>
        <p:spPr bwMode="auto">
          <a:xfrm>
            <a:off x="3514025" y="3800602"/>
            <a:ext cx="917468" cy="304523"/>
          </a:xfrm>
          <a:prstGeom prst="rect">
            <a:avLst/>
          </a:prstGeom>
          <a:noFill/>
          <a:ln w="9525" algn="ctr">
            <a:noFill/>
            <a:miter lim="800000"/>
            <a:headEnd/>
            <a:tailEnd/>
          </a:ln>
        </p:spPr>
        <p:txBody>
          <a:bodyPr wrap="square" lIns="82124" tIns="41061" rIns="82124" bIns="41061">
            <a:spAutoFit/>
          </a:bodyPr>
          <a:lstStyle/>
          <a:p>
            <a:pPr defTabSz="814388" eaLnBrk="0" hangingPunct="0">
              <a:lnSpc>
                <a:spcPct val="90000"/>
              </a:lnSpc>
            </a:pPr>
            <a:r>
              <a:rPr lang="en-US" sz="1600" b="1" dirty="0">
                <a:solidFill>
                  <a:srgbClr val="546568"/>
                </a:solidFill>
              </a:rPr>
              <a:t>SNMP</a:t>
            </a:r>
          </a:p>
        </p:txBody>
      </p:sp>
      <p:sp>
        <p:nvSpPr>
          <p:cNvPr id="128011" name="Text Box 49"/>
          <p:cNvSpPr txBox="1">
            <a:spLocks noChangeArrowheads="1"/>
          </p:cNvSpPr>
          <p:nvPr/>
        </p:nvSpPr>
        <p:spPr bwMode="auto">
          <a:xfrm>
            <a:off x="4343400" y="3191002"/>
            <a:ext cx="1309688" cy="523875"/>
          </a:xfrm>
          <a:prstGeom prst="rect">
            <a:avLst/>
          </a:prstGeom>
          <a:noFill/>
          <a:ln w="9525" algn="ctr">
            <a:noFill/>
            <a:miter lim="800000"/>
            <a:headEnd/>
            <a:tailEnd/>
          </a:ln>
        </p:spPr>
        <p:txBody>
          <a:bodyPr wrap="square" lIns="82124" tIns="41061" rIns="82124" bIns="41061">
            <a:spAutoFit/>
          </a:bodyPr>
          <a:lstStyle/>
          <a:p>
            <a:pPr algn="r" defTabSz="814388" eaLnBrk="0" hangingPunct="0">
              <a:lnSpc>
                <a:spcPct val="90000"/>
              </a:lnSpc>
            </a:pPr>
            <a:r>
              <a:rPr lang="en-US" sz="1600" b="1" dirty="0">
                <a:solidFill>
                  <a:srgbClr val="546568"/>
                </a:solidFill>
              </a:rPr>
              <a:t>SOAP Operations</a:t>
            </a:r>
          </a:p>
        </p:txBody>
      </p:sp>
      <p:sp>
        <p:nvSpPr>
          <p:cNvPr id="128014" name="Line 54"/>
          <p:cNvSpPr>
            <a:spLocks noChangeShapeType="1"/>
          </p:cNvSpPr>
          <p:nvPr/>
        </p:nvSpPr>
        <p:spPr bwMode="auto">
          <a:xfrm flipH="1">
            <a:off x="3429000" y="3425952"/>
            <a:ext cx="6350" cy="908050"/>
          </a:xfrm>
          <a:prstGeom prst="line">
            <a:avLst/>
          </a:prstGeom>
          <a:noFill/>
          <a:ln w="19050">
            <a:solidFill>
              <a:srgbClr val="546568"/>
            </a:solidFill>
            <a:round/>
            <a:headEnd type="arrow" w="med" len="med"/>
            <a:tailEnd type="arrow" w="med" len="med"/>
          </a:ln>
        </p:spPr>
        <p:txBody>
          <a:bodyPr wrap="square" lIns="82124" tIns="41061" rIns="82124" bIns="41061" anchor="ctr">
            <a:spAutoFit/>
          </a:bodyPr>
          <a:lstStyle/>
          <a:p>
            <a:endParaRPr lang="en-US"/>
          </a:p>
        </p:txBody>
      </p:sp>
      <p:grpSp>
        <p:nvGrpSpPr>
          <p:cNvPr id="63" name="Group 62"/>
          <p:cNvGrpSpPr/>
          <p:nvPr/>
        </p:nvGrpSpPr>
        <p:grpSpPr>
          <a:xfrm>
            <a:off x="2438400" y="4334002"/>
            <a:ext cx="1993900" cy="1761998"/>
            <a:chOff x="2438400" y="4419600"/>
            <a:chExt cx="1993900" cy="1761998"/>
          </a:xfrm>
        </p:grpSpPr>
        <p:sp>
          <p:nvSpPr>
            <p:cNvPr id="128039" name="Rectangle 4"/>
            <p:cNvSpPr>
              <a:spLocks noChangeArrowheads="1"/>
            </p:cNvSpPr>
            <p:nvPr/>
          </p:nvSpPr>
          <p:spPr bwMode="auto">
            <a:xfrm>
              <a:off x="2438400" y="4425950"/>
              <a:ext cx="1993900" cy="1755648"/>
            </a:xfrm>
            <a:prstGeom prst="rect">
              <a:avLst/>
            </a:prstGeom>
            <a:noFill/>
            <a:ln w="38100">
              <a:solidFill>
                <a:schemeClr val="bg1">
                  <a:lumMod val="50000"/>
                </a:schemeClr>
              </a:solidFill>
              <a:prstDash val="dash"/>
              <a:miter lim="800000"/>
              <a:headEnd/>
              <a:tailEnd/>
            </a:ln>
          </p:spPr>
          <p:txBody>
            <a:bodyPr wrap="none" lIns="73025" tIns="36512" rIns="73025" bIns="36512" anchor="ctr"/>
            <a:lstStyle/>
            <a:p>
              <a:endParaRPr lang="en-US"/>
            </a:p>
          </p:txBody>
        </p:sp>
        <p:sp>
          <p:nvSpPr>
            <p:cNvPr id="128040" name="Line 5"/>
            <p:cNvSpPr>
              <a:spLocks noChangeShapeType="1"/>
            </p:cNvSpPr>
            <p:nvPr/>
          </p:nvSpPr>
          <p:spPr bwMode="auto">
            <a:xfrm flipH="1" flipV="1">
              <a:off x="3444225" y="4871340"/>
              <a:ext cx="449663" cy="1062863"/>
            </a:xfrm>
            <a:prstGeom prst="line">
              <a:avLst/>
            </a:prstGeom>
            <a:noFill/>
            <a:ln w="19050">
              <a:solidFill>
                <a:srgbClr val="546568"/>
              </a:solidFill>
              <a:round/>
              <a:headEnd/>
              <a:tailEnd/>
            </a:ln>
          </p:spPr>
          <p:txBody>
            <a:bodyPr wrap="none" anchor="ctr"/>
            <a:lstStyle/>
            <a:p>
              <a:endParaRPr lang="en-US"/>
            </a:p>
          </p:txBody>
        </p:sp>
        <p:sp>
          <p:nvSpPr>
            <p:cNvPr id="128041" name="Line 6"/>
            <p:cNvSpPr>
              <a:spLocks noChangeShapeType="1"/>
            </p:cNvSpPr>
            <p:nvPr/>
          </p:nvSpPr>
          <p:spPr bwMode="auto">
            <a:xfrm flipH="1" flipV="1">
              <a:off x="3444225" y="4857844"/>
              <a:ext cx="573912" cy="452139"/>
            </a:xfrm>
            <a:prstGeom prst="line">
              <a:avLst/>
            </a:prstGeom>
            <a:noFill/>
            <a:ln w="19050">
              <a:solidFill>
                <a:srgbClr val="546568"/>
              </a:solidFill>
              <a:round/>
              <a:headEnd/>
              <a:tailEnd/>
            </a:ln>
          </p:spPr>
          <p:txBody>
            <a:bodyPr wrap="none" anchor="ctr"/>
            <a:lstStyle/>
            <a:p>
              <a:endParaRPr lang="en-US"/>
            </a:p>
          </p:txBody>
        </p:sp>
        <p:sp>
          <p:nvSpPr>
            <p:cNvPr id="128042" name="Line 7"/>
            <p:cNvSpPr>
              <a:spLocks noChangeShapeType="1"/>
            </p:cNvSpPr>
            <p:nvPr/>
          </p:nvSpPr>
          <p:spPr bwMode="auto">
            <a:xfrm flipV="1">
              <a:off x="3024145" y="4847721"/>
              <a:ext cx="423038" cy="1002128"/>
            </a:xfrm>
            <a:prstGeom prst="line">
              <a:avLst/>
            </a:prstGeom>
            <a:noFill/>
            <a:ln w="19050">
              <a:solidFill>
                <a:srgbClr val="546568"/>
              </a:solidFill>
              <a:round/>
              <a:headEnd/>
              <a:tailEnd/>
            </a:ln>
          </p:spPr>
          <p:txBody>
            <a:bodyPr wrap="none" anchor="ctr"/>
            <a:lstStyle/>
            <a:p>
              <a:endParaRPr lang="en-US"/>
            </a:p>
          </p:txBody>
        </p:sp>
        <p:sp>
          <p:nvSpPr>
            <p:cNvPr id="128043" name="Line 8"/>
            <p:cNvSpPr>
              <a:spLocks noChangeShapeType="1"/>
            </p:cNvSpPr>
            <p:nvPr/>
          </p:nvSpPr>
          <p:spPr bwMode="auto">
            <a:xfrm flipV="1">
              <a:off x="2834813" y="4881463"/>
              <a:ext cx="591662" cy="418397"/>
            </a:xfrm>
            <a:prstGeom prst="line">
              <a:avLst/>
            </a:prstGeom>
            <a:noFill/>
            <a:ln w="19050">
              <a:solidFill>
                <a:srgbClr val="546568"/>
              </a:solidFill>
              <a:round/>
              <a:headEnd/>
              <a:tailEnd/>
            </a:ln>
          </p:spPr>
          <p:txBody>
            <a:bodyPr wrap="none" anchor="ctr"/>
            <a:lstStyle/>
            <a:p>
              <a:endParaRPr lang="en-US"/>
            </a:p>
          </p:txBody>
        </p:sp>
        <p:sp>
          <p:nvSpPr>
            <p:cNvPr id="128044" name="Line 9"/>
            <p:cNvSpPr>
              <a:spLocks noChangeShapeType="1"/>
            </p:cNvSpPr>
            <p:nvPr/>
          </p:nvSpPr>
          <p:spPr bwMode="auto">
            <a:xfrm flipV="1">
              <a:off x="2864396" y="5320105"/>
              <a:ext cx="1127116" cy="0"/>
            </a:xfrm>
            <a:prstGeom prst="line">
              <a:avLst/>
            </a:prstGeom>
            <a:noFill/>
            <a:ln w="19050">
              <a:solidFill>
                <a:srgbClr val="546568"/>
              </a:solidFill>
              <a:round/>
              <a:headEnd/>
              <a:tailEnd/>
            </a:ln>
          </p:spPr>
          <p:txBody>
            <a:bodyPr wrap="none" anchor="ctr"/>
            <a:lstStyle/>
            <a:p>
              <a:endParaRPr lang="en-US"/>
            </a:p>
          </p:txBody>
        </p:sp>
        <p:sp>
          <p:nvSpPr>
            <p:cNvPr id="128045" name="Line 10"/>
            <p:cNvSpPr>
              <a:spLocks noChangeShapeType="1"/>
            </p:cNvSpPr>
            <p:nvPr/>
          </p:nvSpPr>
          <p:spPr bwMode="auto">
            <a:xfrm>
              <a:off x="2858480" y="5309982"/>
              <a:ext cx="1064991" cy="597228"/>
            </a:xfrm>
            <a:prstGeom prst="line">
              <a:avLst/>
            </a:prstGeom>
            <a:noFill/>
            <a:ln w="19050">
              <a:solidFill>
                <a:srgbClr val="546568"/>
              </a:solidFill>
              <a:round/>
              <a:headEnd/>
              <a:tailEnd/>
            </a:ln>
          </p:spPr>
          <p:txBody>
            <a:bodyPr wrap="none" anchor="ctr"/>
            <a:lstStyle/>
            <a:p>
              <a:endParaRPr lang="en-US"/>
            </a:p>
          </p:txBody>
        </p:sp>
        <p:sp>
          <p:nvSpPr>
            <p:cNvPr id="128046" name="Line 11"/>
            <p:cNvSpPr>
              <a:spLocks noChangeShapeType="1"/>
            </p:cNvSpPr>
            <p:nvPr/>
          </p:nvSpPr>
          <p:spPr bwMode="auto">
            <a:xfrm>
              <a:off x="2852563" y="5299860"/>
              <a:ext cx="174540" cy="610725"/>
            </a:xfrm>
            <a:prstGeom prst="line">
              <a:avLst/>
            </a:prstGeom>
            <a:noFill/>
            <a:ln w="19050">
              <a:solidFill>
                <a:srgbClr val="546568"/>
              </a:solidFill>
              <a:round/>
              <a:headEnd/>
              <a:tailEnd/>
            </a:ln>
          </p:spPr>
          <p:txBody>
            <a:bodyPr wrap="none" anchor="ctr"/>
            <a:lstStyle/>
            <a:p>
              <a:endParaRPr lang="en-US"/>
            </a:p>
          </p:txBody>
        </p:sp>
        <p:sp>
          <p:nvSpPr>
            <p:cNvPr id="128047" name="Line 12"/>
            <p:cNvSpPr>
              <a:spLocks noChangeShapeType="1"/>
            </p:cNvSpPr>
            <p:nvPr/>
          </p:nvSpPr>
          <p:spPr bwMode="auto">
            <a:xfrm flipV="1">
              <a:off x="3038937" y="5856598"/>
              <a:ext cx="869743" cy="3374"/>
            </a:xfrm>
            <a:prstGeom prst="line">
              <a:avLst/>
            </a:prstGeom>
            <a:noFill/>
            <a:ln w="19050">
              <a:solidFill>
                <a:srgbClr val="546568"/>
              </a:solidFill>
              <a:round/>
              <a:headEnd/>
              <a:tailEnd/>
            </a:ln>
          </p:spPr>
          <p:txBody>
            <a:bodyPr wrap="none" anchor="ctr"/>
            <a:lstStyle/>
            <a:p>
              <a:endParaRPr lang="en-US"/>
            </a:p>
          </p:txBody>
        </p:sp>
        <p:sp>
          <p:nvSpPr>
            <p:cNvPr id="128048" name="Line 13"/>
            <p:cNvSpPr>
              <a:spLocks noChangeShapeType="1"/>
            </p:cNvSpPr>
            <p:nvPr/>
          </p:nvSpPr>
          <p:spPr bwMode="auto">
            <a:xfrm flipV="1">
              <a:off x="3033020" y="5293112"/>
              <a:ext cx="1014700" cy="570235"/>
            </a:xfrm>
            <a:prstGeom prst="line">
              <a:avLst/>
            </a:prstGeom>
            <a:noFill/>
            <a:ln w="19050">
              <a:solidFill>
                <a:srgbClr val="546568"/>
              </a:solidFill>
              <a:round/>
              <a:headEnd/>
              <a:tailEnd/>
            </a:ln>
          </p:spPr>
          <p:txBody>
            <a:bodyPr wrap="none" anchor="ctr"/>
            <a:lstStyle/>
            <a:p>
              <a:endParaRPr lang="en-US"/>
            </a:p>
          </p:txBody>
        </p:sp>
        <p:sp>
          <p:nvSpPr>
            <p:cNvPr id="128049" name="Line 14"/>
            <p:cNvSpPr>
              <a:spLocks noChangeShapeType="1"/>
            </p:cNvSpPr>
            <p:nvPr/>
          </p:nvSpPr>
          <p:spPr bwMode="auto">
            <a:xfrm flipV="1">
              <a:off x="3864305" y="5296486"/>
              <a:ext cx="130166" cy="556738"/>
            </a:xfrm>
            <a:prstGeom prst="line">
              <a:avLst/>
            </a:prstGeom>
            <a:noFill/>
            <a:ln w="19050">
              <a:solidFill>
                <a:srgbClr val="546568"/>
              </a:solidFill>
              <a:round/>
              <a:headEnd/>
              <a:tailEnd/>
            </a:ln>
          </p:spPr>
          <p:txBody>
            <a:bodyPr wrap="none" anchor="ctr"/>
            <a:lstStyle/>
            <a:p>
              <a:endParaRPr lang="en-US"/>
            </a:p>
          </p:txBody>
        </p:sp>
        <p:pic>
          <p:nvPicPr>
            <p:cNvPr id="55" name="Picture 24" descr="p row 4"/>
            <p:cNvPicPr>
              <a:picLocks noChangeAspect="1" noChangeArrowheads="1"/>
            </p:cNvPicPr>
            <p:nvPr/>
          </p:nvPicPr>
          <p:blipFill>
            <a:blip r:embed="rId5" cstate="print">
              <a:duotone>
                <a:schemeClr val="accent1">
                  <a:shade val="45000"/>
                  <a:satMod val="135000"/>
                </a:schemeClr>
                <a:prstClr val="white"/>
              </a:duotone>
            </a:blip>
            <a:stretch>
              <a:fillRect/>
            </a:stretch>
          </p:blipFill>
          <p:spPr bwMode="auto">
            <a:xfrm>
              <a:off x="2548288" y="4971681"/>
              <a:ext cx="597684" cy="590919"/>
            </a:xfrm>
            <a:prstGeom prst="rect">
              <a:avLst/>
            </a:prstGeom>
            <a:noFill/>
            <a:ln w="9525">
              <a:noFill/>
              <a:miter lim="800000"/>
              <a:headEnd/>
              <a:tailEnd/>
            </a:ln>
          </p:spPr>
        </p:pic>
        <p:pic>
          <p:nvPicPr>
            <p:cNvPr id="56" name="Picture 27" descr="p row 4"/>
            <p:cNvPicPr>
              <a:picLocks noChangeAspect="1" noChangeArrowheads="1"/>
            </p:cNvPicPr>
            <p:nvPr/>
          </p:nvPicPr>
          <p:blipFill>
            <a:blip r:embed="rId5" cstate="print">
              <a:duotone>
                <a:schemeClr val="accent1">
                  <a:shade val="45000"/>
                  <a:satMod val="135000"/>
                </a:schemeClr>
                <a:prstClr val="white"/>
              </a:duotone>
            </a:blip>
            <a:stretch>
              <a:fillRect/>
            </a:stretch>
          </p:blipFill>
          <p:spPr bwMode="auto">
            <a:xfrm>
              <a:off x="2764140" y="5581281"/>
              <a:ext cx="597684" cy="590919"/>
            </a:xfrm>
            <a:prstGeom prst="rect">
              <a:avLst/>
            </a:prstGeom>
            <a:noFill/>
            <a:ln w="9525">
              <a:noFill/>
              <a:miter lim="800000"/>
              <a:headEnd/>
              <a:tailEnd/>
            </a:ln>
          </p:spPr>
        </p:pic>
        <p:pic>
          <p:nvPicPr>
            <p:cNvPr id="57" name="Picture 26" descr="p row 4"/>
            <p:cNvPicPr>
              <a:picLocks noChangeAspect="1" noChangeArrowheads="1"/>
            </p:cNvPicPr>
            <p:nvPr/>
          </p:nvPicPr>
          <p:blipFill>
            <a:blip r:embed="rId5" cstate="print">
              <a:duotone>
                <a:schemeClr val="accent1">
                  <a:shade val="45000"/>
                  <a:satMod val="135000"/>
                </a:schemeClr>
                <a:prstClr val="white"/>
              </a:duotone>
            </a:blip>
            <a:stretch>
              <a:fillRect/>
            </a:stretch>
          </p:blipFill>
          <p:spPr bwMode="auto">
            <a:xfrm>
              <a:off x="3743656" y="4971681"/>
              <a:ext cx="597684" cy="590919"/>
            </a:xfrm>
            <a:prstGeom prst="rect">
              <a:avLst/>
            </a:prstGeom>
            <a:noFill/>
            <a:ln w="9525">
              <a:noFill/>
              <a:miter lim="800000"/>
              <a:headEnd/>
              <a:tailEnd/>
            </a:ln>
          </p:spPr>
        </p:pic>
        <p:pic>
          <p:nvPicPr>
            <p:cNvPr id="58" name="Picture 25" descr="p row 4"/>
            <p:cNvPicPr>
              <a:picLocks noChangeAspect="1" noChangeArrowheads="1"/>
            </p:cNvPicPr>
            <p:nvPr/>
          </p:nvPicPr>
          <p:blipFill>
            <a:blip r:embed="rId5" cstate="print">
              <a:duotone>
                <a:schemeClr val="accent1">
                  <a:shade val="45000"/>
                  <a:satMod val="135000"/>
                </a:schemeClr>
                <a:prstClr val="white"/>
              </a:duotone>
            </a:blip>
            <a:stretch>
              <a:fillRect/>
            </a:stretch>
          </p:blipFill>
          <p:spPr bwMode="auto">
            <a:xfrm>
              <a:off x="3124200" y="4419600"/>
              <a:ext cx="597684" cy="590919"/>
            </a:xfrm>
            <a:prstGeom prst="rect">
              <a:avLst/>
            </a:prstGeom>
            <a:noFill/>
            <a:ln w="9525">
              <a:noFill/>
              <a:miter lim="800000"/>
              <a:headEnd/>
              <a:tailEnd/>
            </a:ln>
          </p:spPr>
        </p:pic>
        <p:pic>
          <p:nvPicPr>
            <p:cNvPr id="59" name="Picture 25" descr="p row 4"/>
            <p:cNvPicPr>
              <a:picLocks noChangeAspect="1" noChangeArrowheads="1"/>
            </p:cNvPicPr>
            <p:nvPr/>
          </p:nvPicPr>
          <p:blipFill>
            <a:blip r:embed="rId5" cstate="print">
              <a:duotone>
                <a:schemeClr val="accent1">
                  <a:shade val="45000"/>
                  <a:satMod val="135000"/>
                </a:schemeClr>
                <a:prstClr val="white"/>
              </a:duotone>
            </a:blip>
            <a:stretch>
              <a:fillRect/>
            </a:stretch>
          </p:blipFill>
          <p:spPr bwMode="auto">
            <a:xfrm>
              <a:off x="3593316" y="5581281"/>
              <a:ext cx="597684" cy="590919"/>
            </a:xfrm>
            <a:prstGeom prst="rect">
              <a:avLst/>
            </a:prstGeom>
            <a:noFill/>
            <a:ln w="9525">
              <a:noFill/>
              <a:miter lim="800000"/>
              <a:headEnd/>
              <a:tailEnd/>
            </a:ln>
          </p:spPr>
        </p:pic>
      </p:grpSp>
      <p:cxnSp>
        <p:nvCxnSpPr>
          <p:cNvPr id="62" name="Shape 61"/>
          <p:cNvCxnSpPr/>
          <p:nvPr/>
        </p:nvCxnSpPr>
        <p:spPr>
          <a:xfrm>
            <a:off x="3981650" y="2945557"/>
            <a:ext cx="1737360" cy="1394795"/>
          </a:xfrm>
          <a:prstGeom prst="bentConnector2">
            <a:avLst/>
          </a:prstGeom>
          <a:noFill/>
          <a:ln w="19050">
            <a:solidFill>
              <a:srgbClr val="546568"/>
            </a:solidFill>
            <a:round/>
            <a:headEnd type="arrow" w="med" len="med"/>
            <a:tailEnd type="arrow" w="med" len="med"/>
          </a:ln>
        </p:spPr>
      </p:cxnSp>
      <p:grpSp>
        <p:nvGrpSpPr>
          <p:cNvPr id="65" name="Group 64"/>
          <p:cNvGrpSpPr/>
          <p:nvPr/>
        </p:nvGrpSpPr>
        <p:grpSpPr>
          <a:xfrm>
            <a:off x="4724400" y="4334002"/>
            <a:ext cx="1993900" cy="1761998"/>
            <a:chOff x="2438400" y="4419600"/>
            <a:chExt cx="1993900" cy="1761998"/>
          </a:xfrm>
        </p:grpSpPr>
        <p:sp>
          <p:nvSpPr>
            <p:cNvPr id="66" name="Rectangle 4"/>
            <p:cNvSpPr>
              <a:spLocks noChangeArrowheads="1"/>
            </p:cNvSpPr>
            <p:nvPr/>
          </p:nvSpPr>
          <p:spPr bwMode="auto">
            <a:xfrm>
              <a:off x="2438400" y="4425950"/>
              <a:ext cx="1993900" cy="1755648"/>
            </a:xfrm>
            <a:prstGeom prst="rect">
              <a:avLst/>
            </a:prstGeom>
            <a:noFill/>
            <a:ln w="38100">
              <a:solidFill>
                <a:schemeClr val="bg1">
                  <a:lumMod val="50000"/>
                </a:schemeClr>
              </a:solidFill>
              <a:prstDash val="dash"/>
              <a:miter lim="800000"/>
              <a:headEnd/>
              <a:tailEnd/>
            </a:ln>
          </p:spPr>
          <p:txBody>
            <a:bodyPr wrap="none" lIns="73025" tIns="36512" rIns="73025" bIns="36512" anchor="ctr"/>
            <a:lstStyle/>
            <a:p>
              <a:endParaRPr lang="en-US"/>
            </a:p>
          </p:txBody>
        </p:sp>
        <p:sp>
          <p:nvSpPr>
            <p:cNvPr id="67" name="Line 5"/>
            <p:cNvSpPr>
              <a:spLocks noChangeShapeType="1"/>
            </p:cNvSpPr>
            <p:nvPr/>
          </p:nvSpPr>
          <p:spPr bwMode="auto">
            <a:xfrm flipH="1" flipV="1">
              <a:off x="3444225" y="4871340"/>
              <a:ext cx="449663" cy="1062863"/>
            </a:xfrm>
            <a:prstGeom prst="line">
              <a:avLst/>
            </a:prstGeom>
            <a:noFill/>
            <a:ln w="19050">
              <a:solidFill>
                <a:srgbClr val="546568"/>
              </a:solidFill>
              <a:round/>
              <a:headEnd/>
              <a:tailEnd/>
            </a:ln>
          </p:spPr>
          <p:txBody>
            <a:bodyPr wrap="none" anchor="ctr"/>
            <a:lstStyle/>
            <a:p>
              <a:endParaRPr lang="en-US"/>
            </a:p>
          </p:txBody>
        </p:sp>
        <p:sp>
          <p:nvSpPr>
            <p:cNvPr id="68" name="Line 6"/>
            <p:cNvSpPr>
              <a:spLocks noChangeShapeType="1"/>
            </p:cNvSpPr>
            <p:nvPr/>
          </p:nvSpPr>
          <p:spPr bwMode="auto">
            <a:xfrm flipH="1" flipV="1">
              <a:off x="3444225" y="4857844"/>
              <a:ext cx="573912" cy="452139"/>
            </a:xfrm>
            <a:prstGeom prst="line">
              <a:avLst/>
            </a:prstGeom>
            <a:noFill/>
            <a:ln w="19050">
              <a:solidFill>
                <a:srgbClr val="546568"/>
              </a:solidFill>
              <a:round/>
              <a:headEnd/>
              <a:tailEnd/>
            </a:ln>
          </p:spPr>
          <p:txBody>
            <a:bodyPr wrap="none" anchor="ctr"/>
            <a:lstStyle/>
            <a:p>
              <a:endParaRPr lang="en-US"/>
            </a:p>
          </p:txBody>
        </p:sp>
        <p:sp>
          <p:nvSpPr>
            <p:cNvPr id="69" name="Line 7"/>
            <p:cNvSpPr>
              <a:spLocks noChangeShapeType="1"/>
            </p:cNvSpPr>
            <p:nvPr/>
          </p:nvSpPr>
          <p:spPr bwMode="auto">
            <a:xfrm flipV="1">
              <a:off x="3024145" y="4847721"/>
              <a:ext cx="423038" cy="1002128"/>
            </a:xfrm>
            <a:prstGeom prst="line">
              <a:avLst/>
            </a:prstGeom>
            <a:noFill/>
            <a:ln w="19050">
              <a:solidFill>
                <a:srgbClr val="546568"/>
              </a:solidFill>
              <a:round/>
              <a:headEnd/>
              <a:tailEnd/>
            </a:ln>
          </p:spPr>
          <p:txBody>
            <a:bodyPr wrap="none" anchor="ctr"/>
            <a:lstStyle/>
            <a:p>
              <a:endParaRPr lang="en-US"/>
            </a:p>
          </p:txBody>
        </p:sp>
        <p:sp>
          <p:nvSpPr>
            <p:cNvPr id="70" name="Line 8"/>
            <p:cNvSpPr>
              <a:spLocks noChangeShapeType="1"/>
            </p:cNvSpPr>
            <p:nvPr/>
          </p:nvSpPr>
          <p:spPr bwMode="auto">
            <a:xfrm flipV="1">
              <a:off x="2834813" y="4881463"/>
              <a:ext cx="591662" cy="418397"/>
            </a:xfrm>
            <a:prstGeom prst="line">
              <a:avLst/>
            </a:prstGeom>
            <a:noFill/>
            <a:ln w="19050">
              <a:solidFill>
                <a:srgbClr val="546568"/>
              </a:solidFill>
              <a:round/>
              <a:headEnd/>
              <a:tailEnd/>
            </a:ln>
          </p:spPr>
          <p:txBody>
            <a:bodyPr wrap="none" anchor="ctr"/>
            <a:lstStyle/>
            <a:p>
              <a:endParaRPr lang="en-US"/>
            </a:p>
          </p:txBody>
        </p:sp>
        <p:sp>
          <p:nvSpPr>
            <p:cNvPr id="71" name="Line 9"/>
            <p:cNvSpPr>
              <a:spLocks noChangeShapeType="1"/>
            </p:cNvSpPr>
            <p:nvPr/>
          </p:nvSpPr>
          <p:spPr bwMode="auto">
            <a:xfrm flipV="1">
              <a:off x="2864396" y="5320105"/>
              <a:ext cx="1127116" cy="0"/>
            </a:xfrm>
            <a:prstGeom prst="line">
              <a:avLst/>
            </a:prstGeom>
            <a:noFill/>
            <a:ln w="19050">
              <a:solidFill>
                <a:srgbClr val="546568"/>
              </a:solidFill>
              <a:round/>
              <a:headEnd/>
              <a:tailEnd/>
            </a:ln>
          </p:spPr>
          <p:txBody>
            <a:bodyPr wrap="none" anchor="ctr"/>
            <a:lstStyle/>
            <a:p>
              <a:endParaRPr lang="en-US"/>
            </a:p>
          </p:txBody>
        </p:sp>
        <p:sp>
          <p:nvSpPr>
            <p:cNvPr id="72" name="Line 10"/>
            <p:cNvSpPr>
              <a:spLocks noChangeShapeType="1"/>
            </p:cNvSpPr>
            <p:nvPr/>
          </p:nvSpPr>
          <p:spPr bwMode="auto">
            <a:xfrm>
              <a:off x="2858480" y="5309982"/>
              <a:ext cx="1064991" cy="597228"/>
            </a:xfrm>
            <a:prstGeom prst="line">
              <a:avLst/>
            </a:prstGeom>
            <a:noFill/>
            <a:ln w="19050">
              <a:solidFill>
                <a:srgbClr val="546568"/>
              </a:solidFill>
              <a:round/>
              <a:headEnd/>
              <a:tailEnd/>
            </a:ln>
          </p:spPr>
          <p:txBody>
            <a:bodyPr wrap="none" anchor="ctr"/>
            <a:lstStyle/>
            <a:p>
              <a:endParaRPr lang="en-US"/>
            </a:p>
          </p:txBody>
        </p:sp>
        <p:sp>
          <p:nvSpPr>
            <p:cNvPr id="73" name="Line 11"/>
            <p:cNvSpPr>
              <a:spLocks noChangeShapeType="1"/>
            </p:cNvSpPr>
            <p:nvPr/>
          </p:nvSpPr>
          <p:spPr bwMode="auto">
            <a:xfrm>
              <a:off x="2852563" y="5299860"/>
              <a:ext cx="174540" cy="610725"/>
            </a:xfrm>
            <a:prstGeom prst="line">
              <a:avLst/>
            </a:prstGeom>
            <a:noFill/>
            <a:ln w="19050">
              <a:solidFill>
                <a:srgbClr val="546568"/>
              </a:solidFill>
              <a:round/>
              <a:headEnd/>
              <a:tailEnd/>
            </a:ln>
          </p:spPr>
          <p:txBody>
            <a:bodyPr wrap="none" anchor="ctr"/>
            <a:lstStyle/>
            <a:p>
              <a:endParaRPr lang="en-US"/>
            </a:p>
          </p:txBody>
        </p:sp>
        <p:sp>
          <p:nvSpPr>
            <p:cNvPr id="74" name="Line 12"/>
            <p:cNvSpPr>
              <a:spLocks noChangeShapeType="1"/>
            </p:cNvSpPr>
            <p:nvPr/>
          </p:nvSpPr>
          <p:spPr bwMode="auto">
            <a:xfrm flipV="1">
              <a:off x="3038937" y="5856598"/>
              <a:ext cx="869743" cy="3374"/>
            </a:xfrm>
            <a:prstGeom prst="line">
              <a:avLst/>
            </a:prstGeom>
            <a:noFill/>
            <a:ln w="19050">
              <a:solidFill>
                <a:srgbClr val="546568"/>
              </a:solidFill>
              <a:round/>
              <a:headEnd/>
              <a:tailEnd/>
            </a:ln>
          </p:spPr>
          <p:txBody>
            <a:bodyPr wrap="none" anchor="ctr"/>
            <a:lstStyle/>
            <a:p>
              <a:endParaRPr lang="en-US"/>
            </a:p>
          </p:txBody>
        </p:sp>
        <p:sp>
          <p:nvSpPr>
            <p:cNvPr id="75" name="Line 13"/>
            <p:cNvSpPr>
              <a:spLocks noChangeShapeType="1"/>
            </p:cNvSpPr>
            <p:nvPr/>
          </p:nvSpPr>
          <p:spPr bwMode="auto">
            <a:xfrm flipV="1">
              <a:off x="3033020" y="5293112"/>
              <a:ext cx="1014700" cy="570235"/>
            </a:xfrm>
            <a:prstGeom prst="line">
              <a:avLst/>
            </a:prstGeom>
            <a:noFill/>
            <a:ln w="19050">
              <a:solidFill>
                <a:srgbClr val="546568"/>
              </a:solidFill>
              <a:round/>
              <a:headEnd/>
              <a:tailEnd/>
            </a:ln>
          </p:spPr>
          <p:txBody>
            <a:bodyPr wrap="none" anchor="ctr"/>
            <a:lstStyle/>
            <a:p>
              <a:endParaRPr lang="en-US"/>
            </a:p>
          </p:txBody>
        </p:sp>
        <p:sp>
          <p:nvSpPr>
            <p:cNvPr id="76" name="Line 14"/>
            <p:cNvSpPr>
              <a:spLocks noChangeShapeType="1"/>
            </p:cNvSpPr>
            <p:nvPr/>
          </p:nvSpPr>
          <p:spPr bwMode="auto">
            <a:xfrm flipV="1">
              <a:off x="3864305" y="5296486"/>
              <a:ext cx="130166" cy="556738"/>
            </a:xfrm>
            <a:prstGeom prst="line">
              <a:avLst/>
            </a:prstGeom>
            <a:noFill/>
            <a:ln w="19050">
              <a:solidFill>
                <a:srgbClr val="546568"/>
              </a:solidFill>
              <a:round/>
              <a:headEnd/>
              <a:tailEnd/>
            </a:ln>
          </p:spPr>
          <p:txBody>
            <a:bodyPr wrap="none" anchor="ctr"/>
            <a:lstStyle/>
            <a:p>
              <a:endParaRPr lang="en-US"/>
            </a:p>
          </p:txBody>
        </p:sp>
        <p:pic>
          <p:nvPicPr>
            <p:cNvPr id="77" name="Picture 24" descr="p row 4"/>
            <p:cNvPicPr>
              <a:picLocks noChangeAspect="1" noChangeArrowheads="1"/>
            </p:cNvPicPr>
            <p:nvPr/>
          </p:nvPicPr>
          <p:blipFill>
            <a:blip r:embed="rId5" cstate="print">
              <a:duotone>
                <a:schemeClr val="accent1">
                  <a:shade val="45000"/>
                  <a:satMod val="135000"/>
                </a:schemeClr>
                <a:prstClr val="white"/>
              </a:duotone>
            </a:blip>
            <a:stretch>
              <a:fillRect/>
            </a:stretch>
          </p:blipFill>
          <p:spPr bwMode="auto">
            <a:xfrm>
              <a:off x="2548288" y="4971681"/>
              <a:ext cx="597684" cy="590919"/>
            </a:xfrm>
            <a:prstGeom prst="rect">
              <a:avLst/>
            </a:prstGeom>
            <a:noFill/>
            <a:ln w="9525">
              <a:noFill/>
              <a:miter lim="800000"/>
              <a:headEnd/>
              <a:tailEnd/>
            </a:ln>
          </p:spPr>
        </p:pic>
        <p:pic>
          <p:nvPicPr>
            <p:cNvPr id="78" name="Picture 27" descr="p row 4"/>
            <p:cNvPicPr>
              <a:picLocks noChangeAspect="1" noChangeArrowheads="1"/>
            </p:cNvPicPr>
            <p:nvPr/>
          </p:nvPicPr>
          <p:blipFill>
            <a:blip r:embed="rId5" cstate="print">
              <a:duotone>
                <a:schemeClr val="accent1">
                  <a:shade val="45000"/>
                  <a:satMod val="135000"/>
                </a:schemeClr>
                <a:prstClr val="white"/>
              </a:duotone>
            </a:blip>
            <a:stretch>
              <a:fillRect/>
            </a:stretch>
          </p:blipFill>
          <p:spPr bwMode="auto">
            <a:xfrm>
              <a:off x="2764140" y="5581281"/>
              <a:ext cx="597684" cy="590919"/>
            </a:xfrm>
            <a:prstGeom prst="rect">
              <a:avLst/>
            </a:prstGeom>
            <a:noFill/>
            <a:ln w="9525">
              <a:noFill/>
              <a:miter lim="800000"/>
              <a:headEnd/>
              <a:tailEnd/>
            </a:ln>
          </p:spPr>
        </p:pic>
        <p:pic>
          <p:nvPicPr>
            <p:cNvPr id="79" name="Picture 26" descr="p row 4"/>
            <p:cNvPicPr>
              <a:picLocks noChangeAspect="1" noChangeArrowheads="1"/>
            </p:cNvPicPr>
            <p:nvPr/>
          </p:nvPicPr>
          <p:blipFill>
            <a:blip r:embed="rId5" cstate="print">
              <a:duotone>
                <a:schemeClr val="accent1">
                  <a:shade val="45000"/>
                  <a:satMod val="135000"/>
                </a:schemeClr>
                <a:prstClr val="white"/>
              </a:duotone>
            </a:blip>
            <a:stretch>
              <a:fillRect/>
            </a:stretch>
          </p:blipFill>
          <p:spPr bwMode="auto">
            <a:xfrm>
              <a:off x="3743656" y="4971681"/>
              <a:ext cx="597684" cy="590919"/>
            </a:xfrm>
            <a:prstGeom prst="rect">
              <a:avLst/>
            </a:prstGeom>
            <a:noFill/>
            <a:ln w="9525">
              <a:noFill/>
              <a:miter lim="800000"/>
              <a:headEnd/>
              <a:tailEnd/>
            </a:ln>
          </p:spPr>
        </p:pic>
        <p:pic>
          <p:nvPicPr>
            <p:cNvPr id="80" name="Picture 25" descr="p row 4"/>
            <p:cNvPicPr>
              <a:picLocks noChangeAspect="1" noChangeArrowheads="1"/>
            </p:cNvPicPr>
            <p:nvPr/>
          </p:nvPicPr>
          <p:blipFill>
            <a:blip r:embed="rId5" cstate="print">
              <a:duotone>
                <a:schemeClr val="accent1">
                  <a:shade val="45000"/>
                  <a:satMod val="135000"/>
                </a:schemeClr>
                <a:prstClr val="white"/>
              </a:duotone>
            </a:blip>
            <a:stretch>
              <a:fillRect/>
            </a:stretch>
          </p:blipFill>
          <p:spPr bwMode="auto">
            <a:xfrm>
              <a:off x="3124200" y="4419600"/>
              <a:ext cx="597684" cy="590919"/>
            </a:xfrm>
            <a:prstGeom prst="rect">
              <a:avLst/>
            </a:prstGeom>
            <a:noFill/>
            <a:ln w="9525">
              <a:noFill/>
              <a:miter lim="800000"/>
              <a:headEnd/>
              <a:tailEnd/>
            </a:ln>
          </p:spPr>
        </p:pic>
        <p:pic>
          <p:nvPicPr>
            <p:cNvPr id="81" name="Picture 25" descr="p row 4"/>
            <p:cNvPicPr>
              <a:picLocks noChangeAspect="1" noChangeArrowheads="1"/>
            </p:cNvPicPr>
            <p:nvPr/>
          </p:nvPicPr>
          <p:blipFill>
            <a:blip r:embed="rId5" cstate="print">
              <a:duotone>
                <a:schemeClr val="accent1">
                  <a:shade val="45000"/>
                  <a:satMod val="135000"/>
                </a:schemeClr>
                <a:prstClr val="white"/>
              </a:duotone>
            </a:blip>
            <a:stretch>
              <a:fillRect/>
            </a:stretch>
          </p:blipFill>
          <p:spPr bwMode="auto">
            <a:xfrm>
              <a:off x="3593316" y="5581281"/>
              <a:ext cx="597684" cy="590919"/>
            </a:xfrm>
            <a:prstGeom prst="rect">
              <a:avLst/>
            </a:prstGeom>
            <a:noFill/>
            <a:ln w="9525">
              <a:noFill/>
              <a:miter lim="800000"/>
              <a:headEnd/>
              <a:tailEnd/>
            </a:ln>
          </p:spPr>
        </p:pic>
      </p:grpSp>
      <p:sp>
        <p:nvSpPr>
          <p:cNvPr id="82" name="Text Box 21"/>
          <p:cNvSpPr txBox="1">
            <a:spLocks noChangeArrowheads="1"/>
          </p:cNvSpPr>
          <p:nvPr/>
        </p:nvSpPr>
        <p:spPr bwMode="auto">
          <a:xfrm>
            <a:off x="5943600" y="2057400"/>
            <a:ext cx="2427170" cy="400050"/>
          </a:xfrm>
          <a:prstGeom prst="roundRect">
            <a:avLst/>
          </a:prstGeom>
          <a:solidFill>
            <a:srgbClr val="F580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388" eaLnBrk="0" hangingPunct="0">
              <a:lnSpc>
                <a:spcPct val="90000"/>
              </a:lnSpc>
            </a:pPr>
            <a:r>
              <a:rPr lang="en-US" sz="1500" dirty="0" smtClean="0"/>
              <a:t>Serviceability SOAP API</a:t>
            </a:r>
            <a:endParaRPr lang="en-US" sz="1500" dirty="0"/>
          </a:p>
        </p:txBody>
      </p:sp>
      <p:sp>
        <p:nvSpPr>
          <p:cNvPr id="49" name="Text Box 21"/>
          <p:cNvSpPr txBox="1">
            <a:spLocks noChangeArrowheads="1"/>
          </p:cNvSpPr>
          <p:nvPr/>
        </p:nvSpPr>
        <p:spPr bwMode="auto">
          <a:xfrm>
            <a:off x="304800" y="2057400"/>
            <a:ext cx="2427170" cy="400050"/>
          </a:xfrm>
          <a:prstGeom prst="roundRect">
            <a:avLst/>
          </a:prstGeom>
          <a:solidFill>
            <a:srgbClr val="F580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388" eaLnBrk="0" hangingPunct="0">
              <a:lnSpc>
                <a:spcPct val="90000"/>
              </a:lnSpc>
            </a:pPr>
            <a:r>
              <a:rPr lang="en-US" sz="1500" dirty="0" smtClean="0"/>
              <a:t>SNMP Agents, MIBs, Traps</a:t>
            </a:r>
            <a:endParaRPr lang="en-US" sz="1500" dirty="0"/>
          </a:p>
        </p:txBody>
      </p:sp>
      <p:sp>
        <p:nvSpPr>
          <p:cNvPr id="50" name="Rounded Rectangle 49"/>
          <p:cNvSpPr/>
          <p:nvPr/>
        </p:nvSpPr>
        <p:spPr>
          <a:xfrm>
            <a:off x="152400" y="2667000"/>
            <a:ext cx="2667000" cy="1066800"/>
          </a:xfrm>
          <a:prstGeom prst="roundRect">
            <a:avLst>
              <a:gd name="adj" fmla="val 8547"/>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indent="-231775" defTabSz="814388" eaLnBrk="0" hangingPunct="0">
              <a:lnSpc>
                <a:spcPct val="95000"/>
              </a:lnSpc>
              <a:buFontTx/>
              <a:buAutoNum type="arabicPeriod"/>
            </a:pPr>
            <a:r>
              <a:rPr lang="en-US" sz="1500" b="1" dirty="0" smtClean="0">
                <a:solidFill>
                  <a:srgbClr val="546568"/>
                </a:solidFill>
              </a:rPr>
              <a:t>Cisco-CCM-MIB</a:t>
            </a:r>
          </a:p>
          <a:p>
            <a:pPr marL="231775" indent="-231775" defTabSz="814388" eaLnBrk="0" hangingPunct="0">
              <a:lnSpc>
                <a:spcPct val="95000"/>
              </a:lnSpc>
              <a:buFontTx/>
              <a:buAutoNum type="arabicPeriod"/>
            </a:pPr>
            <a:r>
              <a:rPr lang="en-US" sz="1500" b="1" dirty="0" smtClean="0">
                <a:solidFill>
                  <a:srgbClr val="546568"/>
                </a:solidFill>
              </a:rPr>
              <a:t>Cisco-</a:t>
            </a:r>
            <a:r>
              <a:rPr lang="en-US" sz="1500" b="1" dirty="0" err="1" smtClean="0">
                <a:solidFill>
                  <a:srgbClr val="546568"/>
                </a:solidFill>
              </a:rPr>
              <a:t>CDP</a:t>
            </a:r>
            <a:r>
              <a:rPr lang="en-US" sz="1500" b="1" dirty="0" smtClean="0">
                <a:solidFill>
                  <a:srgbClr val="546568"/>
                </a:solidFill>
              </a:rPr>
              <a:t>-MIB</a:t>
            </a:r>
          </a:p>
          <a:p>
            <a:pPr marL="231775" indent="-231775" defTabSz="814388" eaLnBrk="0" hangingPunct="0">
              <a:lnSpc>
                <a:spcPct val="95000"/>
              </a:lnSpc>
              <a:buFontTx/>
              <a:buAutoNum type="arabicPeriod"/>
            </a:pPr>
            <a:r>
              <a:rPr lang="en-US" sz="1500" b="1" dirty="0" smtClean="0">
                <a:solidFill>
                  <a:srgbClr val="546568"/>
                </a:solidFill>
              </a:rPr>
              <a:t>Cisco-</a:t>
            </a:r>
            <a:r>
              <a:rPr lang="en-US" sz="1500" b="1" dirty="0" err="1" smtClean="0">
                <a:solidFill>
                  <a:srgbClr val="546568"/>
                </a:solidFill>
              </a:rPr>
              <a:t>SYSLOG</a:t>
            </a:r>
            <a:r>
              <a:rPr lang="en-US" sz="1500" b="1" dirty="0" smtClean="0">
                <a:solidFill>
                  <a:srgbClr val="546568"/>
                </a:solidFill>
              </a:rPr>
              <a:t>-MIB</a:t>
            </a:r>
          </a:p>
          <a:p>
            <a:pPr marL="231775" indent="-231775" defTabSz="814388" eaLnBrk="0" hangingPunct="0">
              <a:lnSpc>
                <a:spcPct val="95000"/>
              </a:lnSpc>
              <a:buFontTx/>
              <a:buAutoNum type="arabicPeriod"/>
            </a:pPr>
            <a:r>
              <a:rPr lang="en-US" sz="1500" b="1" dirty="0" smtClean="0">
                <a:solidFill>
                  <a:srgbClr val="546568"/>
                </a:solidFill>
              </a:rPr>
              <a:t>Standard MIBs</a:t>
            </a:r>
          </a:p>
          <a:p>
            <a:pPr marL="231775" indent="-231775" defTabSz="814388" eaLnBrk="0" hangingPunct="0">
              <a:lnSpc>
                <a:spcPct val="95000"/>
              </a:lnSpc>
              <a:buFontTx/>
              <a:buAutoNum type="arabicPeriod"/>
            </a:pPr>
            <a:r>
              <a:rPr lang="en-US" sz="1500" b="1" dirty="0" smtClean="0">
                <a:solidFill>
                  <a:srgbClr val="546568"/>
                </a:solidFill>
              </a:rPr>
              <a:t>Hardware/Virtualization MIB</a:t>
            </a:r>
          </a:p>
        </p:txBody>
      </p:sp>
    </p:spTree>
  </p:cSld>
  <p:clrMapOvr>
    <a:masterClrMapping/>
  </p:clrMapOvr>
  <p:transition>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title"/>
          </p:nvPr>
        </p:nvSpPr>
        <p:spPr/>
        <p:txBody>
          <a:bodyPr/>
          <a:lstStyle/>
          <a:p>
            <a:pPr eaLnBrk="1" hangingPunct="1"/>
            <a:r>
              <a:rPr lang="en-US" smtClean="0"/>
              <a:t>Serviceability Applications</a:t>
            </a:r>
          </a:p>
        </p:txBody>
      </p:sp>
      <p:sp>
        <p:nvSpPr>
          <p:cNvPr id="129027" name="Rectangle 5"/>
          <p:cNvSpPr>
            <a:spLocks noGrp="1" noChangeArrowheads="1"/>
          </p:cNvSpPr>
          <p:nvPr>
            <p:ph type="body" sz="quarter" idx="10"/>
          </p:nvPr>
        </p:nvSpPr>
        <p:spPr/>
        <p:txBody>
          <a:bodyPr>
            <a:normAutofit/>
          </a:bodyPr>
          <a:lstStyle/>
          <a:p>
            <a:pPr eaLnBrk="1" hangingPunct="1"/>
            <a:r>
              <a:rPr lang="en-US" sz="2200" dirty="0" smtClean="0">
                <a:solidFill>
                  <a:srgbClr val="C00000"/>
                </a:solidFill>
              </a:rPr>
              <a:t>Intelligent system monitoring </a:t>
            </a:r>
            <a:r>
              <a:rPr lang="en-US" sz="2200" dirty="0" smtClean="0"/>
              <a:t>- apply business logic and alarm rules to real-time device, application, and hardware metrics to pro-actively monitor Cisco UC </a:t>
            </a:r>
          </a:p>
          <a:p>
            <a:pPr eaLnBrk="1" hangingPunct="1"/>
            <a:r>
              <a:rPr lang="en-US" sz="2200" dirty="0" smtClean="0">
                <a:solidFill>
                  <a:srgbClr val="C00000"/>
                </a:solidFill>
              </a:rPr>
              <a:t>Call accounting </a:t>
            </a:r>
            <a:r>
              <a:rPr lang="en-US" sz="2200" dirty="0" smtClean="0"/>
              <a:t>- use Cisco’s call detail record-on-demand to pull call data into call accounting systems</a:t>
            </a:r>
          </a:p>
          <a:p>
            <a:pPr eaLnBrk="1" hangingPunct="1"/>
            <a:r>
              <a:rPr lang="en-US" sz="2200" dirty="0" smtClean="0">
                <a:solidFill>
                  <a:srgbClr val="C00000"/>
                </a:solidFill>
              </a:rPr>
              <a:t>Command and control consoles </a:t>
            </a:r>
            <a:r>
              <a:rPr lang="en-US" sz="2200" dirty="0" smtClean="0"/>
              <a:t>- trap hardware and software thresholds, programmatically enable, disable, or restart processes across the network, report issues</a:t>
            </a:r>
          </a:p>
          <a:p>
            <a:pPr eaLnBrk="1" hangingPunct="1"/>
            <a:r>
              <a:rPr lang="en-US" sz="2200" dirty="0" smtClean="0">
                <a:solidFill>
                  <a:srgbClr val="C00000"/>
                </a:solidFill>
              </a:rPr>
              <a:t>Performance analytics </a:t>
            </a:r>
            <a:r>
              <a:rPr lang="en-US" sz="2200" dirty="0" smtClean="0"/>
              <a:t>- store and analyze the status and health of Cisco Unified CM as the organization grows and call rates increase to accurately forecast and budget timely software upgrades and hardware replacements</a:t>
            </a:r>
          </a:p>
        </p:txBody>
      </p:sp>
    </p:spTree>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26" descr="pager icon.jpg"/>
          <p:cNvPicPr>
            <a:picLocks noChangeAspect="1"/>
          </p:cNvPicPr>
          <p:nvPr/>
        </p:nvPicPr>
        <p:blipFill>
          <a:blip r:embed="rId3" cstate="print"/>
          <a:srcRect b="43182"/>
          <a:stretch>
            <a:fillRect/>
          </a:stretch>
        </p:blipFill>
        <p:spPr>
          <a:xfrm>
            <a:off x="6781800" y="1600200"/>
            <a:ext cx="510540" cy="381000"/>
          </a:xfrm>
          <a:prstGeom prst="rect">
            <a:avLst/>
          </a:prstGeom>
        </p:spPr>
      </p:pic>
      <p:sp>
        <p:nvSpPr>
          <p:cNvPr id="126" name="Rectangle 18"/>
          <p:cNvSpPr>
            <a:spLocks noChangeArrowheads="1"/>
          </p:cNvSpPr>
          <p:nvPr/>
        </p:nvSpPr>
        <p:spPr bwMode="auto">
          <a:xfrm>
            <a:off x="3962400" y="4495800"/>
            <a:ext cx="4754880" cy="1320107"/>
          </a:xfrm>
          <a:prstGeom prst="roundRect">
            <a:avLst>
              <a:gd name="adj" fmla="val 10105"/>
            </a:avLst>
          </a:prstGeom>
          <a:gradFill rotWithShape="1">
            <a:gsLst>
              <a:gs pos="0">
                <a:srgbClr val="EEF4BA">
                  <a:alpha val="25000"/>
                </a:srgbClr>
              </a:gs>
              <a:gs pos="50000">
                <a:schemeClr val="bg1"/>
              </a:gs>
              <a:gs pos="100000">
                <a:srgbClr val="EEF4BA">
                  <a:alpha val="25000"/>
                </a:srgbClr>
              </a:gs>
            </a:gsLst>
            <a:lin ang="5400000" scaled="1"/>
          </a:gradFill>
          <a:ln w="19050" algn="ctr">
            <a:solidFill>
              <a:schemeClr val="bg1">
                <a:lumMod val="75000"/>
              </a:schemeClr>
            </a:solidFill>
            <a:miter lim="800000"/>
            <a:headEnd/>
            <a:tailEnd/>
          </a:ln>
          <a:effectLst/>
        </p:spPr>
        <p:txBody>
          <a:bodyPr wrap="none" anchor="ctr"/>
          <a:lstStyle/>
          <a:p>
            <a:pPr>
              <a:defRPr/>
            </a:pPr>
            <a:endParaRPr lang="en-US"/>
          </a:p>
        </p:txBody>
      </p:sp>
      <p:cxnSp>
        <p:nvCxnSpPr>
          <p:cNvPr id="121" name="Straight Connector 120"/>
          <p:cNvCxnSpPr/>
          <p:nvPr/>
        </p:nvCxnSpPr>
        <p:spPr>
          <a:xfrm>
            <a:off x="3429000" y="5606557"/>
            <a:ext cx="12801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096000" y="4954847"/>
            <a:ext cx="146304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flipH="1" flipV="1">
            <a:off x="4223077" y="2894806"/>
            <a:ext cx="609600" cy="1588"/>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0050" name="Rectangle 62"/>
          <p:cNvSpPr>
            <a:spLocks noGrp="1" noChangeArrowheads="1"/>
          </p:cNvSpPr>
          <p:nvPr>
            <p:ph type="title"/>
          </p:nvPr>
        </p:nvSpPr>
        <p:spPr/>
        <p:txBody>
          <a:bodyPr/>
          <a:lstStyle/>
          <a:p>
            <a:pPr eaLnBrk="1" hangingPunct="1"/>
            <a:r>
              <a:rPr lang="en-US" dirty="0" smtClean="0"/>
              <a:t>Serviceability Sample Application</a:t>
            </a:r>
            <a:br>
              <a:rPr lang="en-US" dirty="0" smtClean="0"/>
            </a:br>
            <a:r>
              <a:rPr lang="en-US" dirty="0" smtClean="0"/>
              <a:t>Inventory and Capacity Reporting</a:t>
            </a:r>
          </a:p>
        </p:txBody>
      </p:sp>
      <p:sp>
        <p:nvSpPr>
          <p:cNvPr id="130051" name="Rectangle 3"/>
          <p:cNvSpPr>
            <a:spLocks noGrp="1" noChangeArrowheads="1"/>
          </p:cNvSpPr>
          <p:nvPr>
            <p:ph type="body" sz="half" idx="4294967295"/>
          </p:nvPr>
        </p:nvSpPr>
        <p:spPr>
          <a:xfrm>
            <a:off x="228600" y="1600200"/>
            <a:ext cx="3276600" cy="3289300"/>
          </a:xfrm>
          <a:noFill/>
          <a:ln w="12700">
            <a:solidFill>
              <a:schemeClr val="bg2"/>
            </a:solidFill>
          </a:ln>
        </p:spPr>
        <p:txBody>
          <a:bodyPr/>
          <a:lstStyle/>
          <a:p>
            <a:pPr marL="342900" indent="-342900" eaLnBrk="1" hangingPunct="1">
              <a:lnSpc>
                <a:spcPct val="90000"/>
              </a:lnSpc>
              <a:spcBef>
                <a:spcPct val="30000"/>
              </a:spcBef>
              <a:buFont typeface="Wingdings" pitchFamily="2" charset="2"/>
              <a:buNone/>
            </a:pPr>
            <a:r>
              <a:rPr lang="en-US" sz="1800" b="1" dirty="0" smtClean="0"/>
              <a:t>The Inventory Could Be:</a:t>
            </a:r>
          </a:p>
          <a:p>
            <a:pPr marL="342900" indent="-342900" eaLnBrk="1" hangingPunct="1">
              <a:lnSpc>
                <a:spcPct val="90000"/>
              </a:lnSpc>
              <a:spcBef>
                <a:spcPct val="30000"/>
              </a:spcBef>
              <a:buFontTx/>
              <a:buAutoNum type="arabicPeriod"/>
            </a:pPr>
            <a:r>
              <a:rPr lang="en-US" sz="1800" dirty="0" smtClean="0"/>
              <a:t>Phones</a:t>
            </a:r>
          </a:p>
          <a:p>
            <a:pPr marL="342900" indent="-342900" eaLnBrk="1" hangingPunct="1">
              <a:lnSpc>
                <a:spcPct val="90000"/>
              </a:lnSpc>
              <a:spcBef>
                <a:spcPct val="30000"/>
              </a:spcBef>
              <a:buFontTx/>
              <a:buAutoNum type="arabicPeriod"/>
            </a:pPr>
            <a:r>
              <a:rPr lang="en-US" sz="1800" dirty="0" smtClean="0"/>
              <a:t>Gateways, ports</a:t>
            </a:r>
          </a:p>
          <a:p>
            <a:pPr marL="342900" indent="-342900" eaLnBrk="1" hangingPunct="1">
              <a:lnSpc>
                <a:spcPct val="90000"/>
              </a:lnSpc>
              <a:spcBef>
                <a:spcPct val="30000"/>
              </a:spcBef>
              <a:buFontTx/>
              <a:buAutoNum type="arabicPeriod"/>
            </a:pPr>
            <a:r>
              <a:rPr lang="en-US" sz="1800" dirty="0" smtClean="0"/>
              <a:t>Media resources: conf. bridge, MOH resources, MTP, and so on</a:t>
            </a:r>
          </a:p>
          <a:p>
            <a:pPr marL="342900" indent="-342900" eaLnBrk="1" hangingPunct="1">
              <a:lnSpc>
                <a:spcPct val="90000"/>
              </a:lnSpc>
              <a:spcBef>
                <a:spcPct val="30000"/>
              </a:spcBef>
              <a:buFontTx/>
              <a:buAutoNum type="arabicPeriod"/>
            </a:pPr>
            <a:r>
              <a:rPr lang="en-US" sz="1800" dirty="0" smtClean="0"/>
              <a:t>Bandwidth across locations/regions</a:t>
            </a:r>
          </a:p>
          <a:p>
            <a:pPr marL="342900" indent="-342900" eaLnBrk="1" hangingPunct="1">
              <a:lnSpc>
                <a:spcPct val="90000"/>
              </a:lnSpc>
              <a:spcBef>
                <a:spcPct val="30000"/>
              </a:spcBef>
              <a:buFontTx/>
              <a:buAutoNum type="arabicPeriod"/>
            </a:pPr>
            <a:r>
              <a:rPr lang="en-US" sz="1800" dirty="0" smtClean="0"/>
              <a:t>System resources (CPU, </a:t>
            </a:r>
            <a:r>
              <a:rPr lang="en-US" sz="1800" dirty="0" err="1" smtClean="0"/>
              <a:t>mem</a:t>
            </a:r>
            <a:r>
              <a:rPr lang="en-US" sz="1800" dirty="0" smtClean="0"/>
              <a:t>., and so on) against the planned capacity</a:t>
            </a:r>
          </a:p>
        </p:txBody>
      </p:sp>
      <p:sp>
        <p:nvSpPr>
          <p:cNvPr id="130057" name="Text Box 9"/>
          <p:cNvSpPr txBox="1">
            <a:spLocks noChangeArrowheads="1"/>
          </p:cNvSpPr>
          <p:nvPr/>
        </p:nvSpPr>
        <p:spPr bwMode="auto">
          <a:xfrm>
            <a:off x="7642278" y="1371600"/>
            <a:ext cx="633507" cy="307777"/>
          </a:xfrm>
          <a:prstGeom prst="rect">
            <a:avLst/>
          </a:prstGeom>
          <a:noFill/>
          <a:ln w="9525" algn="ctr">
            <a:noFill/>
            <a:miter lim="800000"/>
            <a:headEnd/>
            <a:tailEnd/>
          </a:ln>
        </p:spPr>
        <p:txBody>
          <a:bodyPr wrap="none">
            <a:spAutoFit/>
          </a:bodyPr>
          <a:lstStyle/>
          <a:p>
            <a:pPr algn="ctr" eaLnBrk="0" hangingPunct="0"/>
            <a:r>
              <a:rPr lang="en-US" sz="1400" dirty="0">
                <a:solidFill>
                  <a:srgbClr val="546568"/>
                </a:solidFill>
              </a:rPr>
              <a:t>Email</a:t>
            </a:r>
          </a:p>
        </p:txBody>
      </p:sp>
      <p:sp>
        <p:nvSpPr>
          <p:cNvPr id="130079" name="Oval 54"/>
          <p:cNvSpPr>
            <a:spLocks noChangeArrowheads="1"/>
          </p:cNvSpPr>
          <p:nvPr/>
        </p:nvSpPr>
        <p:spPr bwMode="auto">
          <a:xfrm>
            <a:off x="3962400" y="2971800"/>
            <a:ext cx="4754880" cy="1371600"/>
          </a:xfrm>
          <a:prstGeom prst="roundRect">
            <a:avLst>
              <a:gd name="adj" fmla="val 10626"/>
            </a:avLst>
          </a:prstGeom>
          <a:solidFill>
            <a:schemeClr val="accent5">
              <a:lumMod val="20000"/>
              <a:lumOff val="80000"/>
            </a:schemeClr>
          </a:solidFill>
          <a:ln w="9525" algn="ctr">
            <a:solidFill>
              <a:schemeClr val="bg1">
                <a:lumMod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endParaRPr lang="en-US" b="1" dirty="0"/>
          </a:p>
        </p:txBody>
      </p:sp>
      <p:sp>
        <p:nvSpPr>
          <p:cNvPr id="152631" name="Text Box 55"/>
          <p:cNvSpPr txBox="1">
            <a:spLocks noChangeArrowheads="1"/>
          </p:cNvSpPr>
          <p:nvPr/>
        </p:nvSpPr>
        <p:spPr bwMode="auto">
          <a:xfrm>
            <a:off x="4343400" y="3022600"/>
            <a:ext cx="2478088" cy="336550"/>
          </a:xfrm>
          <a:prstGeom prst="rect">
            <a:avLst/>
          </a:prstGeom>
          <a:noFill/>
          <a:ln w="9525" algn="ctr">
            <a:noFill/>
            <a:miter lim="800000"/>
            <a:headEnd/>
            <a:tailEnd/>
          </a:ln>
        </p:spPr>
        <p:txBody>
          <a:bodyPr wrap="none">
            <a:spAutoFit/>
          </a:bodyPr>
          <a:lstStyle/>
          <a:p>
            <a:pPr eaLnBrk="0" hangingPunct="0"/>
            <a:r>
              <a:rPr lang="en-US" sz="1600" b="1" dirty="0">
                <a:solidFill>
                  <a:srgbClr val="546568"/>
                </a:solidFill>
              </a:rPr>
              <a:t>1. Track device location</a:t>
            </a:r>
          </a:p>
        </p:txBody>
      </p:sp>
      <p:sp>
        <p:nvSpPr>
          <p:cNvPr id="152632" name="Text Box 56"/>
          <p:cNvSpPr txBox="1">
            <a:spLocks noChangeArrowheads="1"/>
          </p:cNvSpPr>
          <p:nvPr/>
        </p:nvSpPr>
        <p:spPr bwMode="auto">
          <a:xfrm>
            <a:off x="4343400" y="3276600"/>
            <a:ext cx="4154488" cy="336550"/>
          </a:xfrm>
          <a:prstGeom prst="rect">
            <a:avLst/>
          </a:prstGeom>
          <a:noFill/>
          <a:ln w="9525" algn="ctr">
            <a:noFill/>
            <a:miter lim="800000"/>
            <a:headEnd/>
            <a:tailEnd/>
          </a:ln>
        </p:spPr>
        <p:txBody>
          <a:bodyPr>
            <a:spAutoFit/>
          </a:bodyPr>
          <a:lstStyle/>
          <a:p>
            <a:pPr eaLnBrk="0" hangingPunct="0"/>
            <a:r>
              <a:rPr lang="en-US" sz="1600" b="1" dirty="0">
                <a:solidFill>
                  <a:srgbClr val="546568"/>
                </a:solidFill>
              </a:rPr>
              <a:t>2. Calculate and analyze current capacity</a:t>
            </a:r>
          </a:p>
        </p:txBody>
      </p:sp>
      <p:sp>
        <p:nvSpPr>
          <p:cNvPr id="152633" name="Text Box 57"/>
          <p:cNvSpPr txBox="1">
            <a:spLocks noChangeArrowheads="1"/>
          </p:cNvSpPr>
          <p:nvPr/>
        </p:nvSpPr>
        <p:spPr bwMode="auto">
          <a:xfrm>
            <a:off x="4343400" y="3505200"/>
            <a:ext cx="4003675" cy="336550"/>
          </a:xfrm>
          <a:prstGeom prst="rect">
            <a:avLst/>
          </a:prstGeom>
          <a:noFill/>
          <a:ln w="9525" algn="ctr">
            <a:noFill/>
            <a:miter lim="800000"/>
            <a:headEnd/>
            <a:tailEnd/>
          </a:ln>
        </p:spPr>
        <p:txBody>
          <a:bodyPr wrap="none">
            <a:spAutoFit/>
          </a:bodyPr>
          <a:lstStyle/>
          <a:p>
            <a:pPr eaLnBrk="0" hangingPunct="0"/>
            <a:r>
              <a:rPr lang="en-US" sz="1600" b="1">
                <a:solidFill>
                  <a:srgbClr val="546568"/>
                </a:solidFill>
              </a:rPr>
              <a:t>3. Compare with a predefined threshold</a:t>
            </a:r>
          </a:p>
        </p:txBody>
      </p:sp>
      <p:sp>
        <p:nvSpPr>
          <p:cNvPr id="152634" name="Text Box 58"/>
          <p:cNvSpPr txBox="1">
            <a:spLocks noChangeArrowheads="1"/>
          </p:cNvSpPr>
          <p:nvPr/>
        </p:nvSpPr>
        <p:spPr bwMode="auto">
          <a:xfrm>
            <a:off x="4343400" y="3733800"/>
            <a:ext cx="4127500" cy="336550"/>
          </a:xfrm>
          <a:prstGeom prst="rect">
            <a:avLst/>
          </a:prstGeom>
          <a:noFill/>
          <a:ln w="9525" algn="ctr">
            <a:noFill/>
            <a:miter lim="800000"/>
            <a:headEnd/>
            <a:tailEnd/>
          </a:ln>
        </p:spPr>
        <p:txBody>
          <a:bodyPr wrap="none">
            <a:spAutoFit/>
          </a:bodyPr>
          <a:lstStyle/>
          <a:p>
            <a:pPr eaLnBrk="0" hangingPunct="0"/>
            <a:r>
              <a:rPr lang="en-US" sz="1600" b="1">
                <a:solidFill>
                  <a:srgbClr val="546568"/>
                </a:solidFill>
              </a:rPr>
              <a:t>4. Decide if the capacity under/over used</a:t>
            </a:r>
          </a:p>
        </p:txBody>
      </p:sp>
      <p:sp>
        <p:nvSpPr>
          <p:cNvPr id="152635" name="Text Box 59"/>
          <p:cNvSpPr txBox="1">
            <a:spLocks noChangeArrowheads="1"/>
          </p:cNvSpPr>
          <p:nvPr/>
        </p:nvSpPr>
        <p:spPr bwMode="auto">
          <a:xfrm>
            <a:off x="4343400" y="3962400"/>
            <a:ext cx="2108200" cy="336550"/>
          </a:xfrm>
          <a:prstGeom prst="rect">
            <a:avLst/>
          </a:prstGeom>
          <a:noFill/>
          <a:ln w="9525" algn="ctr">
            <a:noFill/>
            <a:miter lim="800000"/>
            <a:headEnd/>
            <a:tailEnd/>
          </a:ln>
        </p:spPr>
        <p:txBody>
          <a:bodyPr>
            <a:spAutoFit/>
          </a:bodyPr>
          <a:lstStyle/>
          <a:p>
            <a:pPr eaLnBrk="0" hangingPunct="0"/>
            <a:r>
              <a:rPr lang="en-US" sz="1600" b="1" dirty="0">
                <a:solidFill>
                  <a:srgbClr val="546568"/>
                </a:solidFill>
              </a:rPr>
              <a:t>5. Send out alerts </a:t>
            </a:r>
          </a:p>
        </p:txBody>
      </p:sp>
      <p:grpSp>
        <p:nvGrpSpPr>
          <p:cNvPr id="120" name="Group 119"/>
          <p:cNvGrpSpPr/>
          <p:nvPr/>
        </p:nvGrpSpPr>
        <p:grpSpPr>
          <a:xfrm>
            <a:off x="2895600" y="5145347"/>
            <a:ext cx="822960" cy="822960"/>
            <a:chOff x="2895600" y="5334000"/>
            <a:chExt cx="822960" cy="822960"/>
          </a:xfrm>
        </p:grpSpPr>
        <p:pic>
          <p:nvPicPr>
            <p:cNvPr id="119" name="Picture 118" descr="Device_cloud_white_3041_default_256.png"/>
            <p:cNvPicPr>
              <a:picLocks noChangeAspect="1"/>
            </p:cNvPicPr>
            <p:nvPr/>
          </p:nvPicPr>
          <p:blipFill>
            <a:blip r:embed="rId4" cstate="print"/>
            <a:stretch>
              <a:fillRect/>
            </a:stretch>
          </p:blipFill>
          <p:spPr>
            <a:xfrm>
              <a:off x="2895600" y="5334000"/>
              <a:ext cx="822960" cy="822960"/>
            </a:xfrm>
            <a:prstGeom prst="rect">
              <a:avLst/>
            </a:prstGeom>
          </p:spPr>
        </p:pic>
        <p:sp>
          <p:nvSpPr>
            <p:cNvPr id="130086" name="Text Box 22"/>
            <p:cNvSpPr txBox="1">
              <a:spLocks noChangeArrowheads="1"/>
            </p:cNvSpPr>
            <p:nvPr/>
          </p:nvSpPr>
          <p:spPr bwMode="auto">
            <a:xfrm>
              <a:off x="2976880" y="5705975"/>
              <a:ext cx="660400" cy="284163"/>
            </a:xfrm>
            <a:prstGeom prst="rect">
              <a:avLst/>
            </a:prstGeom>
            <a:noFill/>
            <a:ln w="9525" algn="ctr">
              <a:noFill/>
              <a:miter lim="800000"/>
              <a:headEnd/>
              <a:tailEnd/>
            </a:ln>
          </p:spPr>
          <p:txBody>
            <a:bodyPr wrap="none">
              <a:spAutoFit/>
            </a:bodyPr>
            <a:lstStyle/>
            <a:p>
              <a:pPr algn="ctr" defTabSz="814388" eaLnBrk="0" hangingPunct="0">
                <a:lnSpc>
                  <a:spcPct val="90000"/>
                </a:lnSpc>
              </a:pPr>
              <a:r>
                <a:rPr lang="en-US" sz="1400" b="1" dirty="0">
                  <a:solidFill>
                    <a:srgbClr val="546568"/>
                  </a:solidFill>
                </a:rPr>
                <a:t>PSTN</a:t>
              </a:r>
            </a:p>
          </p:txBody>
        </p:sp>
      </p:grpSp>
      <p:pic>
        <p:nvPicPr>
          <p:cNvPr id="60" name="Picture 59" descr="Device_MGX_8000_multiservice_switch_3138_default_256.png"/>
          <p:cNvPicPr>
            <a:picLocks noChangeAspect="1"/>
          </p:cNvPicPr>
          <p:nvPr/>
        </p:nvPicPr>
        <p:blipFill>
          <a:blip r:embed="rId5" cstate="print"/>
          <a:stretch>
            <a:fillRect/>
          </a:stretch>
        </p:blipFill>
        <p:spPr>
          <a:xfrm>
            <a:off x="4495800" y="5423677"/>
            <a:ext cx="365760" cy="365760"/>
          </a:xfrm>
          <a:prstGeom prst="rect">
            <a:avLst/>
          </a:prstGeom>
        </p:spPr>
      </p:pic>
      <p:pic>
        <p:nvPicPr>
          <p:cNvPr id="62" name="Picture 61" descr="Device_router_3057_default_256.png"/>
          <p:cNvPicPr>
            <a:picLocks noChangeAspect="1"/>
          </p:cNvPicPr>
          <p:nvPr/>
        </p:nvPicPr>
        <p:blipFill>
          <a:blip r:embed="rId6" cstate="print"/>
          <a:srcRect t="16667" b="16667"/>
          <a:stretch>
            <a:fillRect/>
          </a:stretch>
        </p:blipFill>
        <p:spPr>
          <a:xfrm>
            <a:off x="4876800" y="5454157"/>
            <a:ext cx="457200" cy="304800"/>
          </a:xfrm>
          <a:prstGeom prst="rect">
            <a:avLst/>
          </a:prstGeom>
        </p:spPr>
      </p:pic>
      <p:pic>
        <p:nvPicPr>
          <p:cNvPr id="64" name="Picture 63" descr="Device_universal_gateway_3060_default_256.png"/>
          <p:cNvPicPr>
            <a:picLocks noChangeAspect="1"/>
          </p:cNvPicPr>
          <p:nvPr/>
        </p:nvPicPr>
        <p:blipFill>
          <a:blip r:embed="rId7" cstate="print"/>
          <a:stretch>
            <a:fillRect/>
          </a:stretch>
        </p:blipFill>
        <p:spPr>
          <a:xfrm>
            <a:off x="5410200" y="5423677"/>
            <a:ext cx="365760" cy="365760"/>
          </a:xfrm>
          <a:prstGeom prst="rect">
            <a:avLst/>
          </a:prstGeom>
        </p:spPr>
      </p:pic>
      <p:pic>
        <p:nvPicPr>
          <p:cNvPr id="66" name="Picture 65" descr="Device_voice_switch_3110_default_64.png"/>
          <p:cNvPicPr>
            <a:picLocks noChangeAspect="1"/>
          </p:cNvPicPr>
          <p:nvPr/>
        </p:nvPicPr>
        <p:blipFill>
          <a:blip r:embed="rId8" cstate="print"/>
          <a:stretch>
            <a:fillRect/>
          </a:stretch>
        </p:blipFill>
        <p:spPr>
          <a:xfrm>
            <a:off x="5867400" y="5423677"/>
            <a:ext cx="365760" cy="365760"/>
          </a:xfrm>
          <a:prstGeom prst="rect">
            <a:avLst/>
          </a:prstGeom>
        </p:spPr>
      </p:pic>
      <p:grpSp>
        <p:nvGrpSpPr>
          <p:cNvPr id="71" name="Group 70"/>
          <p:cNvGrpSpPr>
            <a:grpSpLocks noChangeAspect="1"/>
          </p:cNvGrpSpPr>
          <p:nvPr/>
        </p:nvGrpSpPr>
        <p:grpSpPr>
          <a:xfrm>
            <a:off x="6324600" y="5349082"/>
            <a:ext cx="457200" cy="457200"/>
            <a:chOff x="3596640" y="2453640"/>
            <a:chExt cx="1950720" cy="1950720"/>
          </a:xfrm>
        </p:grpSpPr>
        <p:pic>
          <p:nvPicPr>
            <p:cNvPr id="70" name="Picture 69" descr="Device_laptop_3145_default_256.png"/>
            <p:cNvPicPr>
              <a:picLocks noChangeAspect="1"/>
            </p:cNvPicPr>
            <p:nvPr/>
          </p:nvPicPr>
          <p:blipFill>
            <a:blip r:embed="rId9" cstate="print"/>
            <a:stretch>
              <a:fillRect/>
            </a:stretch>
          </p:blipFill>
          <p:spPr>
            <a:xfrm>
              <a:off x="3596640" y="2453640"/>
              <a:ext cx="1950720" cy="1950720"/>
            </a:xfrm>
            <a:prstGeom prst="rect">
              <a:avLst/>
            </a:prstGeom>
          </p:spPr>
        </p:pic>
        <p:pic>
          <p:nvPicPr>
            <p:cNvPr id="69" name="Picture 68" descr="secure_0036_256.png"/>
            <p:cNvPicPr>
              <a:picLocks noChangeAspect="1"/>
            </p:cNvPicPr>
            <p:nvPr/>
          </p:nvPicPr>
          <p:blipFill>
            <a:blip r:embed="rId10" cstate="print"/>
            <a:stretch>
              <a:fillRect/>
            </a:stretch>
          </p:blipFill>
          <p:spPr>
            <a:xfrm>
              <a:off x="4206240" y="2819400"/>
              <a:ext cx="731520" cy="731520"/>
            </a:xfrm>
            <a:prstGeom prst="rect">
              <a:avLst/>
            </a:prstGeom>
          </p:spPr>
        </p:pic>
      </p:grpSp>
      <p:pic>
        <p:nvPicPr>
          <p:cNvPr id="73" name="Picture 72" descr="Device_ibm_tower_3043_default_64.png"/>
          <p:cNvPicPr>
            <a:picLocks noChangeAspect="1"/>
          </p:cNvPicPr>
          <p:nvPr/>
        </p:nvPicPr>
        <p:blipFill>
          <a:blip r:embed="rId11" cstate="print"/>
          <a:stretch>
            <a:fillRect/>
          </a:stretch>
        </p:blipFill>
        <p:spPr>
          <a:xfrm>
            <a:off x="6553200" y="4711007"/>
            <a:ext cx="487680" cy="487680"/>
          </a:xfrm>
          <a:prstGeom prst="rect">
            <a:avLst/>
          </a:prstGeom>
        </p:spPr>
      </p:pic>
      <p:grpSp>
        <p:nvGrpSpPr>
          <p:cNvPr id="117" name="Group 116"/>
          <p:cNvGrpSpPr/>
          <p:nvPr/>
        </p:nvGrpSpPr>
        <p:grpSpPr>
          <a:xfrm>
            <a:off x="7467600" y="4566227"/>
            <a:ext cx="944880" cy="822960"/>
            <a:chOff x="7467600" y="4998720"/>
            <a:chExt cx="944880" cy="822960"/>
          </a:xfrm>
        </p:grpSpPr>
        <p:pic>
          <p:nvPicPr>
            <p:cNvPr id="74" name="Picture 73" descr="Device_phone_3025_default_64.png"/>
            <p:cNvPicPr>
              <a:picLocks noChangeAspect="1"/>
            </p:cNvPicPr>
            <p:nvPr/>
          </p:nvPicPr>
          <p:blipFill>
            <a:blip r:embed="rId12" cstate="print"/>
            <a:stretch>
              <a:fillRect/>
            </a:stretch>
          </p:blipFill>
          <p:spPr>
            <a:xfrm>
              <a:off x="7467600" y="5105400"/>
              <a:ext cx="487680" cy="487680"/>
            </a:xfrm>
            <a:prstGeom prst="rect">
              <a:avLst/>
            </a:prstGeom>
          </p:spPr>
        </p:pic>
        <p:pic>
          <p:nvPicPr>
            <p:cNvPr id="75" name="Picture 74" descr="Device_phone_3025_default_64.png"/>
            <p:cNvPicPr>
              <a:picLocks noChangeAspect="1"/>
            </p:cNvPicPr>
            <p:nvPr/>
          </p:nvPicPr>
          <p:blipFill>
            <a:blip r:embed="rId12" cstate="print"/>
            <a:stretch>
              <a:fillRect/>
            </a:stretch>
          </p:blipFill>
          <p:spPr>
            <a:xfrm>
              <a:off x="7848600" y="5334000"/>
              <a:ext cx="487680" cy="487680"/>
            </a:xfrm>
            <a:prstGeom prst="rect">
              <a:avLst/>
            </a:prstGeom>
          </p:spPr>
        </p:pic>
        <p:pic>
          <p:nvPicPr>
            <p:cNvPr id="76" name="Picture 75" descr="Device_phone_3025_default_64.png"/>
            <p:cNvPicPr>
              <a:picLocks noChangeAspect="1"/>
            </p:cNvPicPr>
            <p:nvPr/>
          </p:nvPicPr>
          <p:blipFill>
            <a:blip r:embed="rId12" cstate="print"/>
            <a:stretch>
              <a:fillRect/>
            </a:stretch>
          </p:blipFill>
          <p:spPr>
            <a:xfrm>
              <a:off x="7924800" y="4998720"/>
              <a:ext cx="487680" cy="487680"/>
            </a:xfrm>
            <a:prstGeom prst="rect">
              <a:avLst/>
            </a:prstGeom>
          </p:spPr>
        </p:pic>
      </p:grpSp>
      <p:grpSp>
        <p:nvGrpSpPr>
          <p:cNvPr id="77" name="Group 76"/>
          <p:cNvGrpSpPr>
            <a:grpSpLocks noChangeAspect="1"/>
          </p:cNvGrpSpPr>
          <p:nvPr/>
        </p:nvGrpSpPr>
        <p:grpSpPr>
          <a:xfrm>
            <a:off x="5181600" y="4559007"/>
            <a:ext cx="914400" cy="808050"/>
            <a:chOff x="2438400" y="4419600"/>
            <a:chExt cx="1993900" cy="1761998"/>
          </a:xfrm>
        </p:grpSpPr>
        <p:sp>
          <p:nvSpPr>
            <p:cNvPr id="78" name="Rectangle 4"/>
            <p:cNvSpPr>
              <a:spLocks noChangeArrowheads="1"/>
            </p:cNvSpPr>
            <p:nvPr/>
          </p:nvSpPr>
          <p:spPr bwMode="auto">
            <a:xfrm>
              <a:off x="2438400" y="4425950"/>
              <a:ext cx="1993900" cy="1755648"/>
            </a:xfrm>
            <a:prstGeom prst="rect">
              <a:avLst/>
            </a:prstGeom>
            <a:noFill/>
            <a:ln w="28575">
              <a:solidFill>
                <a:schemeClr val="bg1">
                  <a:lumMod val="50000"/>
                </a:schemeClr>
              </a:solidFill>
              <a:prstDash val="dash"/>
              <a:miter lim="800000"/>
              <a:headEnd/>
              <a:tailEnd/>
            </a:ln>
          </p:spPr>
          <p:txBody>
            <a:bodyPr wrap="none" lIns="73025" tIns="36512" rIns="73025" bIns="36512" anchor="ctr"/>
            <a:lstStyle/>
            <a:p>
              <a:endParaRPr lang="en-US"/>
            </a:p>
          </p:txBody>
        </p:sp>
        <p:sp>
          <p:nvSpPr>
            <p:cNvPr id="79" name="Line 5"/>
            <p:cNvSpPr>
              <a:spLocks noChangeShapeType="1"/>
            </p:cNvSpPr>
            <p:nvPr/>
          </p:nvSpPr>
          <p:spPr bwMode="auto">
            <a:xfrm flipH="1" flipV="1">
              <a:off x="3444225" y="4871340"/>
              <a:ext cx="449663" cy="1062863"/>
            </a:xfrm>
            <a:prstGeom prst="line">
              <a:avLst/>
            </a:prstGeom>
            <a:noFill/>
            <a:ln w="19050">
              <a:solidFill>
                <a:srgbClr val="546568"/>
              </a:solidFill>
              <a:round/>
              <a:headEnd/>
              <a:tailEnd/>
            </a:ln>
          </p:spPr>
          <p:txBody>
            <a:bodyPr wrap="none" anchor="ctr"/>
            <a:lstStyle/>
            <a:p>
              <a:endParaRPr lang="en-US"/>
            </a:p>
          </p:txBody>
        </p:sp>
        <p:sp>
          <p:nvSpPr>
            <p:cNvPr id="80" name="Line 6"/>
            <p:cNvSpPr>
              <a:spLocks noChangeShapeType="1"/>
            </p:cNvSpPr>
            <p:nvPr/>
          </p:nvSpPr>
          <p:spPr bwMode="auto">
            <a:xfrm flipH="1" flipV="1">
              <a:off x="3444225" y="4857844"/>
              <a:ext cx="573912" cy="452139"/>
            </a:xfrm>
            <a:prstGeom prst="line">
              <a:avLst/>
            </a:prstGeom>
            <a:noFill/>
            <a:ln w="19050">
              <a:solidFill>
                <a:srgbClr val="546568"/>
              </a:solidFill>
              <a:round/>
              <a:headEnd/>
              <a:tailEnd/>
            </a:ln>
          </p:spPr>
          <p:txBody>
            <a:bodyPr wrap="none" anchor="ctr"/>
            <a:lstStyle/>
            <a:p>
              <a:endParaRPr lang="en-US"/>
            </a:p>
          </p:txBody>
        </p:sp>
        <p:sp>
          <p:nvSpPr>
            <p:cNvPr id="81" name="Line 7"/>
            <p:cNvSpPr>
              <a:spLocks noChangeShapeType="1"/>
            </p:cNvSpPr>
            <p:nvPr/>
          </p:nvSpPr>
          <p:spPr bwMode="auto">
            <a:xfrm flipV="1">
              <a:off x="3024145" y="4847721"/>
              <a:ext cx="423038" cy="1002128"/>
            </a:xfrm>
            <a:prstGeom prst="line">
              <a:avLst/>
            </a:prstGeom>
            <a:noFill/>
            <a:ln w="19050">
              <a:solidFill>
                <a:srgbClr val="546568"/>
              </a:solidFill>
              <a:round/>
              <a:headEnd/>
              <a:tailEnd/>
            </a:ln>
          </p:spPr>
          <p:txBody>
            <a:bodyPr wrap="none" anchor="ctr"/>
            <a:lstStyle/>
            <a:p>
              <a:endParaRPr lang="en-US"/>
            </a:p>
          </p:txBody>
        </p:sp>
        <p:sp>
          <p:nvSpPr>
            <p:cNvPr id="82" name="Line 8"/>
            <p:cNvSpPr>
              <a:spLocks noChangeShapeType="1"/>
            </p:cNvSpPr>
            <p:nvPr/>
          </p:nvSpPr>
          <p:spPr bwMode="auto">
            <a:xfrm flipV="1">
              <a:off x="2834813" y="4881463"/>
              <a:ext cx="591662" cy="418397"/>
            </a:xfrm>
            <a:prstGeom prst="line">
              <a:avLst/>
            </a:prstGeom>
            <a:noFill/>
            <a:ln w="19050">
              <a:solidFill>
                <a:srgbClr val="546568"/>
              </a:solidFill>
              <a:round/>
              <a:headEnd/>
              <a:tailEnd/>
            </a:ln>
          </p:spPr>
          <p:txBody>
            <a:bodyPr wrap="none" anchor="ctr"/>
            <a:lstStyle/>
            <a:p>
              <a:endParaRPr lang="en-US"/>
            </a:p>
          </p:txBody>
        </p:sp>
        <p:sp>
          <p:nvSpPr>
            <p:cNvPr id="83" name="Line 9"/>
            <p:cNvSpPr>
              <a:spLocks noChangeShapeType="1"/>
            </p:cNvSpPr>
            <p:nvPr/>
          </p:nvSpPr>
          <p:spPr bwMode="auto">
            <a:xfrm flipV="1">
              <a:off x="2864396" y="5320105"/>
              <a:ext cx="1127116" cy="0"/>
            </a:xfrm>
            <a:prstGeom prst="line">
              <a:avLst/>
            </a:prstGeom>
            <a:noFill/>
            <a:ln w="19050">
              <a:solidFill>
                <a:srgbClr val="546568"/>
              </a:solidFill>
              <a:round/>
              <a:headEnd/>
              <a:tailEnd/>
            </a:ln>
          </p:spPr>
          <p:txBody>
            <a:bodyPr wrap="none" anchor="ctr"/>
            <a:lstStyle/>
            <a:p>
              <a:endParaRPr lang="en-US"/>
            </a:p>
          </p:txBody>
        </p:sp>
        <p:sp>
          <p:nvSpPr>
            <p:cNvPr id="84" name="Line 10"/>
            <p:cNvSpPr>
              <a:spLocks noChangeShapeType="1"/>
            </p:cNvSpPr>
            <p:nvPr/>
          </p:nvSpPr>
          <p:spPr bwMode="auto">
            <a:xfrm>
              <a:off x="2858480" y="5309982"/>
              <a:ext cx="1064991" cy="597228"/>
            </a:xfrm>
            <a:prstGeom prst="line">
              <a:avLst/>
            </a:prstGeom>
            <a:noFill/>
            <a:ln w="19050">
              <a:solidFill>
                <a:srgbClr val="546568"/>
              </a:solidFill>
              <a:round/>
              <a:headEnd/>
              <a:tailEnd/>
            </a:ln>
          </p:spPr>
          <p:txBody>
            <a:bodyPr wrap="none" anchor="ctr"/>
            <a:lstStyle/>
            <a:p>
              <a:endParaRPr lang="en-US"/>
            </a:p>
          </p:txBody>
        </p:sp>
        <p:sp>
          <p:nvSpPr>
            <p:cNvPr id="85" name="Line 11"/>
            <p:cNvSpPr>
              <a:spLocks noChangeShapeType="1"/>
            </p:cNvSpPr>
            <p:nvPr/>
          </p:nvSpPr>
          <p:spPr bwMode="auto">
            <a:xfrm>
              <a:off x="2852563" y="5299860"/>
              <a:ext cx="174540" cy="610725"/>
            </a:xfrm>
            <a:prstGeom prst="line">
              <a:avLst/>
            </a:prstGeom>
            <a:noFill/>
            <a:ln w="19050">
              <a:solidFill>
                <a:srgbClr val="546568"/>
              </a:solidFill>
              <a:round/>
              <a:headEnd/>
              <a:tailEnd/>
            </a:ln>
          </p:spPr>
          <p:txBody>
            <a:bodyPr wrap="none" anchor="ctr"/>
            <a:lstStyle/>
            <a:p>
              <a:endParaRPr lang="en-US"/>
            </a:p>
          </p:txBody>
        </p:sp>
        <p:sp>
          <p:nvSpPr>
            <p:cNvPr id="86" name="Line 12"/>
            <p:cNvSpPr>
              <a:spLocks noChangeShapeType="1"/>
            </p:cNvSpPr>
            <p:nvPr/>
          </p:nvSpPr>
          <p:spPr bwMode="auto">
            <a:xfrm flipV="1">
              <a:off x="3038937" y="5856598"/>
              <a:ext cx="869743" cy="3374"/>
            </a:xfrm>
            <a:prstGeom prst="line">
              <a:avLst/>
            </a:prstGeom>
            <a:noFill/>
            <a:ln w="19050">
              <a:solidFill>
                <a:srgbClr val="546568"/>
              </a:solidFill>
              <a:round/>
              <a:headEnd/>
              <a:tailEnd/>
            </a:ln>
          </p:spPr>
          <p:txBody>
            <a:bodyPr wrap="none" anchor="ctr"/>
            <a:lstStyle/>
            <a:p>
              <a:endParaRPr lang="en-US"/>
            </a:p>
          </p:txBody>
        </p:sp>
        <p:sp>
          <p:nvSpPr>
            <p:cNvPr id="87" name="Line 13"/>
            <p:cNvSpPr>
              <a:spLocks noChangeShapeType="1"/>
            </p:cNvSpPr>
            <p:nvPr/>
          </p:nvSpPr>
          <p:spPr bwMode="auto">
            <a:xfrm flipV="1">
              <a:off x="3033020" y="5293112"/>
              <a:ext cx="1014700" cy="570235"/>
            </a:xfrm>
            <a:prstGeom prst="line">
              <a:avLst/>
            </a:prstGeom>
            <a:noFill/>
            <a:ln w="19050">
              <a:solidFill>
                <a:srgbClr val="546568"/>
              </a:solidFill>
              <a:round/>
              <a:headEnd/>
              <a:tailEnd/>
            </a:ln>
          </p:spPr>
          <p:txBody>
            <a:bodyPr wrap="none" anchor="ctr"/>
            <a:lstStyle/>
            <a:p>
              <a:endParaRPr lang="en-US"/>
            </a:p>
          </p:txBody>
        </p:sp>
        <p:sp>
          <p:nvSpPr>
            <p:cNvPr id="88" name="Line 14"/>
            <p:cNvSpPr>
              <a:spLocks noChangeShapeType="1"/>
            </p:cNvSpPr>
            <p:nvPr/>
          </p:nvSpPr>
          <p:spPr bwMode="auto">
            <a:xfrm flipV="1">
              <a:off x="3864305" y="5296486"/>
              <a:ext cx="130166" cy="556738"/>
            </a:xfrm>
            <a:prstGeom prst="line">
              <a:avLst/>
            </a:prstGeom>
            <a:noFill/>
            <a:ln w="19050">
              <a:solidFill>
                <a:srgbClr val="546568"/>
              </a:solidFill>
              <a:round/>
              <a:headEnd/>
              <a:tailEnd/>
            </a:ln>
          </p:spPr>
          <p:txBody>
            <a:bodyPr wrap="none" anchor="ctr"/>
            <a:lstStyle/>
            <a:p>
              <a:endParaRPr lang="en-US"/>
            </a:p>
          </p:txBody>
        </p:sp>
        <p:pic>
          <p:nvPicPr>
            <p:cNvPr id="89" name="Picture 24" descr="p row 4"/>
            <p:cNvPicPr>
              <a:picLocks noChangeAspect="1" noChangeArrowheads="1"/>
            </p:cNvPicPr>
            <p:nvPr/>
          </p:nvPicPr>
          <p:blipFill>
            <a:blip r:embed="rId13" cstate="print">
              <a:duotone>
                <a:schemeClr val="accent1">
                  <a:shade val="45000"/>
                  <a:satMod val="135000"/>
                </a:schemeClr>
                <a:prstClr val="white"/>
              </a:duotone>
            </a:blip>
            <a:stretch>
              <a:fillRect/>
            </a:stretch>
          </p:blipFill>
          <p:spPr bwMode="auto">
            <a:xfrm>
              <a:off x="2548288" y="4971681"/>
              <a:ext cx="597684" cy="590919"/>
            </a:xfrm>
            <a:prstGeom prst="rect">
              <a:avLst/>
            </a:prstGeom>
            <a:noFill/>
            <a:ln w="9525">
              <a:noFill/>
              <a:miter lim="800000"/>
              <a:headEnd/>
              <a:tailEnd/>
            </a:ln>
          </p:spPr>
        </p:pic>
        <p:pic>
          <p:nvPicPr>
            <p:cNvPr id="90" name="Picture 27" descr="p row 4"/>
            <p:cNvPicPr>
              <a:picLocks noChangeAspect="1" noChangeArrowheads="1"/>
            </p:cNvPicPr>
            <p:nvPr/>
          </p:nvPicPr>
          <p:blipFill>
            <a:blip r:embed="rId13" cstate="print">
              <a:duotone>
                <a:schemeClr val="accent1">
                  <a:shade val="45000"/>
                  <a:satMod val="135000"/>
                </a:schemeClr>
                <a:prstClr val="white"/>
              </a:duotone>
            </a:blip>
            <a:stretch>
              <a:fillRect/>
            </a:stretch>
          </p:blipFill>
          <p:spPr bwMode="auto">
            <a:xfrm>
              <a:off x="2764140" y="5581281"/>
              <a:ext cx="597684" cy="590919"/>
            </a:xfrm>
            <a:prstGeom prst="rect">
              <a:avLst/>
            </a:prstGeom>
            <a:noFill/>
            <a:ln w="9525">
              <a:noFill/>
              <a:miter lim="800000"/>
              <a:headEnd/>
              <a:tailEnd/>
            </a:ln>
          </p:spPr>
        </p:pic>
        <p:pic>
          <p:nvPicPr>
            <p:cNvPr id="91" name="Picture 26" descr="p row 4"/>
            <p:cNvPicPr>
              <a:picLocks noChangeAspect="1" noChangeArrowheads="1"/>
            </p:cNvPicPr>
            <p:nvPr/>
          </p:nvPicPr>
          <p:blipFill>
            <a:blip r:embed="rId13" cstate="print">
              <a:duotone>
                <a:schemeClr val="accent1">
                  <a:shade val="45000"/>
                  <a:satMod val="135000"/>
                </a:schemeClr>
                <a:prstClr val="white"/>
              </a:duotone>
            </a:blip>
            <a:stretch>
              <a:fillRect/>
            </a:stretch>
          </p:blipFill>
          <p:spPr bwMode="auto">
            <a:xfrm>
              <a:off x="3743656" y="4971681"/>
              <a:ext cx="597684" cy="590919"/>
            </a:xfrm>
            <a:prstGeom prst="rect">
              <a:avLst/>
            </a:prstGeom>
            <a:noFill/>
            <a:ln w="9525">
              <a:noFill/>
              <a:miter lim="800000"/>
              <a:headEnd/>
              <a:tailEnd/>
            </a:ln>
          </p:spPr>
        </p:pic>
        <p:pic>
          <p:nvPicPr>
            <p:cNvPr id="92" name="Picture 25" descr="p row 4"/>
            <p:cNvPicPr>
              <a:picLocks noChangeAspect="1" noChangeArrowheads="1"/>
            </p:cNvPicPr>
            <p:nvPr/>
          </p:nvPicPr>
          <p:blipFill>
            <a:blip r:embed="rId13" cstate="print">
              <a:duotone>
                <a:schemeClr val="accent1">
                  <a:shade val="45000"/>
                  <a:satMod val="135000"/>
                </a:schemeClr>
                <a:prstClr val="white"/>
              </a:duotone>
            </a:blip>
            <a:stretch>
              <a:fillRect/>
            </a:stretch>
          </p:blipFill>
          <p:spPr bwMode="auto">
            <a:xfrm>
              <a:off x="3124200" y="4419600"/>
              <a:ext cx="597684" cy="590919"/>
            </a:xfrm>
            <a:prstGeom prst="rect">
              <a:avLst/>
            </a:prstGeom>
            <a:noFill/>
            <a:ln w="9525">
              <a:noFill/>
              <a:miter lim="800000"/>
              <a:headEnd/>
              <a:tailEnd/>
            </a:ln>
          </p:spPr>
        </p:pic>
        <p:pic>
          <p:nvPicPr>
            <p:cNvPr id="93" name="Picture 25" descr="p row 4"/>
            <p:cNvPicPr>
              <a:picLocks noChangeAspect="1" noChangeArrowheads="1"/>
            </p:cNvPicPr>
            <p:nvPr/>
          </p:nvPicPr>
          <p:blipFill>
            <a:blip r:embed="rId13" cstate="print">
              <a:duotone>
                <a:schemeClr val="accent1">
                  <a:shade val="45000"/>
                  <a:satMod val="135000"/>
                </a:schemeClr>
                <a:prstClr val="white"/>
              </a:duotone>
            </a:blip>
            <a:stretch>
              <a:fillRect/>
            </a:stretch>
          </p:blipFill>
          <p:spPr bwMode="auto">
            <a:xfrm>
              <a:off x="3593316" y="5581281"/>
              <a:ext cx="597684" cy="590919"/>
            </a:xfrm>
            <a:prstGeom prst="rect">
              <a:avLst/>
            </a:prstGeom>
            <a:noFill/>
            <a:ln w="9525">
              <a:noFill/>
              <a:miter lim="800000"/>
              <a:headEnd/>
              <a:tailEnd/>
            </a:ln>
          </p:spPr>
        </p:pic>
      </p:grpSp>
      <p:grpSp>
        <p:nvGrpSpPr>
          <p:cNvPr id="122" name="Group 121"/>
          <p:cNvGrpSpPr>
            <a:grpSpLocks noChangeAspect="1"/>
          </p:cNvGrpSpPr>
          <p:nvPr/>
        </p:nvGrpSpPr>
        <p:grpSpPr>
          <a:xfrm>
            <a:off x="7391400" y="1539240"/>
            <a:ext cx="1005840" cy="961136"/>
            <a:chOff x="7391400" y="1447800"/>
            <a:chExt cx="1325880" cy="1310640"/>
          </a:xfrm>
        </p:grpSpPr>
        <p:pic>
          <p:nvPicPr>
            <p:cNvPr id="94" name="Picture 93" descr="end_host_1177_256.png"/>
            <p:cNvPicPr>
              <a:picLocks noChangeAspect="1"/>
            </p:cNvPicPr>
            <p:nvPr/>
          </p:nvPicPr>
          <p:blipFill>
            <a:blip r:embed="rId14" cstate="print"/>
            <a:stretch>
              <a:fillRect/>
            </a:stretch>
          </p:blipFill>
          <p:spPr>
            <a:xfrm>
              <a:off x="7620000" y="1447800"/>
              <a:ext cx="1097280" cy="1097280"/>
            </a:xfrm>
            <a:prstGeom prst="rect">
              <a:avLst/>
            </a:prstGeom>
          </p:spPr>
        </p:pic>
        <p:pic>
          <p:nvPicPr>
            <p:cNvPr id="95" name="Picture 94" descr="user_0020_256.png"/>
            <p:cNvPicPr>
              <a:picLocks noChangeAspect="1"/>
            </p:cNvPicPr>
            <p:nvPr/>
          </p:nvPicPr>
          <p:blipFill>
            <a:blip r:embed="rId15" cstate="print"/>
            <a:stretch>
              <a:fillRect/>
            </a:stretch>
          </p:blipFill>
          <p:spPr>
            <a:xfrm>
              <a:off x="7391400" y="1752600"/>
              <a:ext cx="1005840" cy="1005840"/>
            </a:xfrm>
            <a:prstGeom prst="rect">
              <a:avLst/>
            </a:prstGeom>
          </p:spPr>
        </p:pic>
      </p:grpSp>
      <p:sp>
        <p:nvSpPr>
          <p:cNvPr id="104" name="Text Box 22"/>
          <p:cNvSpPr txBox="1">
            <a:spLocks noChangeArrowheads="1"/>
          </p:cNvSpPr>
          <p:nvPr/>
        </p:nvSpPr>
        <p:spPr bwMode="auto">
          <a:xfrm>
            <a:off x="4499002" y="2656693"/>
            <a:ext cx="1396473" cy="286232"/>
          </a:xfrm>
          <a:prstGeom prst="rect">
            <a:avLst/>
          </a:prstGeom>
          <a:noFill/>
          <a:ln w="9525" algn="ctr">
            <a:noFill/>
            <a:miter lim="800000"/>
            <a:headEnd/>
            <a:tailEnd/>
          </a:ln>
        </p:spPr>
        <p:txBody>
          <a:bodyPr wrap="none">
            <a:spAutoFit/>
          </a:bodyPr>
          <a:lstStyle/>
          <a:p>
            <a:pPr defTabSz="814388" eaLnBrk="0" hangingPunct="0">
              <a:lnSpc>
                <a:spcPct val="90000"/>
              </a:lnSpc>
            </a:pPr>
            <a:r>
              <a:rPr lang="en-US" sz="1400" dirty="0" smtClean="0">
                <a:solidFill>
                  <a:srgbClr val="546568"/>
                </a:solidFill>
              </a:rPr>
              <a:t>SNMP </a:t>
            </a:r>
            <a:r>
              <a:rPr lang="en-US" sz="1400" dirty="0" err="1" smtClean="0">
                <a:solidFill>
                  <a:srgbClr val="546568"/>
                </a:solidFill>
              </a:rPr>
              <a:t>SysLog</a:t>
            </a:r>
            <a:endParaRPr lang="en-US" sz="1400" dirty="0">
              <a:solidFill>
                <a:srgbClr val="546568"/>
              </a:solidFill>
            </a:endParaRPr>
          </a:p>
        </p:txBody>
      </p:sp>
      <p:cxnSp>
        <p:nvCxnSpPr>
          <p:cNvPr id="106" name="Straight Arrow Connector 105"/>
          <p:cNvCxnSpPr/>
          <p:nvPr/>
        </p:nvCxnSpPr>
        <p:spPr>
          <a:xfrm>
            <a:off x="4876800" y="2072640"/>
            <a:ext cx="2667000" cy="1588"/>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4724400" y="1767840"/>
            <a:ext cx="1981200" cy="1588"/>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24" name="Picture 123" descr="Device_cloud_white_3041_default_256.png"/>
          <p:cNvPicPr>
            <a:picLocks/>
          </p:cNvPicPr>
          <p:nvPr/>
        </p:nvPicPr>
        <p:blipFill>
          <a:blip r:embed="rId16" cstate="print"/>
          <a:stretch>
            <a:fillRect/>
          </a:stretch>
        </p:blipFill>
        <p:spPr>
          <a:xfrm>
            <a:off x="2971800" y="5867400"/>
            <a:ext cx="5577840" cy="457200"/>
          </a:xfrm>
          <a:prstGeom prst="rect">
            <a:avLst/>
          </a:prstGeom>
        </p:spPr>
      </p:pic>
      <p:sp>
        <p:nvSpPr>
          <p:cNvPr id="125" name="Text Box 22"/>
          <p:cNvSpPr txBox="1">
            <a:spLocks noChangeArrowheads="1"/>
          </p:cNvSpPr>
          <p:nvPr/>
        </p:nvSpPr>
        <p:spPr bwMode="auto">
          <a:xfrm>
            <a:off x="5491602" y="5962050"/>
            <a:ext cx="604398" cy="286232"/>
          </a:xfrm>
          <a:prstGeom prst="rect">
            <a:avLst/>
          </a:prstGeom>
          <a:noFill/>
          <a:ln w="9525" algn="ctr">
            <a:noFill/>
            <a:miter lim="800000"/>
            <a:headEnd/>
            <a:tailEnd/>
          </a:ln>
        </p:spPr>
        <p:txBody>
          <a:bodyPr wrap="none">
            <a:spAutoFit/>
          </a:bodyPr>
          <a:lstStyle/>
          <a:p>
            <a:pPr algn="ctr" defTabSz="814388" eaLnBrk="0" hangingPunct="0">
              <a:lnSpc>
                <a:spcPct val="90000"/>
              </a:lnSpc>
            </a:pPr>
            <a:r>
              <a:rPr lang="en-US" sz="1400" b="1" dirty="0" smtClean="0">
                <a:solidFill>
                  <a:srgbClr val="546568"/>
                </a:solidFill>
              </a:rPr>
              <a:t>WAN</a:t>
            </a:r>
            <a:endParaRPr lang="en-US" sz="1400" b="1" dirty="0">
              <a:solidFill>
                <a:srgbClr val="546568"/>
              </a:solidFill>
            </a:endParaRPr>
          </a:p>
        </p:txBody>
      </p:sp>
      <p:pic>
        <p:nvPicPr>
          <p:cNvPr id="61" name="Picture 60" descr="Device_phone_3025_default_64.png"/>
          <p:cNvPicPr>
            <a:picLocks noChangeAspect="1"/>
          </p:cNvPicPr>
          <p:nvPr/>
        </p:nvPicPr>
        <p:blipFill>
          <a:blip r:embed="rId12" cstate="print"/>
          <a:stretch>
            <a:fillRect/>
          </a:stretch>
        </p:blipFill>
        <p:spPr>
          <a:xfrm>
            <a:off x="6553200" y="2133600"/>
            <a:ext cx="487680" cy="487680"/>
          </a:xfrm>
          <a:prstGeom prst="rect">
            <a:avLst/>
          </a:prstGeom>
        </p:spPr>
      </p:pic>
      <p:cxnSp>
        <p:nvCxnSpPr>
          <p:cNvPr id="67" name="Straight Arrow Connector 66"/>
          <p:cNvCxnSpPr/>
          <p:nvPr/>
        </p:nvCxnSpPr>
        <p:spPr>
          <a:xfrm>
            <a:off x="4495800" y="2360612"/>
            <a:ext cx="1981200" cy="1588"/>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96" name="Group 95"/>
          <p:cNvGrpSpPr>
            <a:grpSpLocks noChangeAspect="1"/>
          </p:cNvGrpSpPr>
          <p:nvPr/>
        </p:nvGrpSpPr>
        <p:grpSpPr>
          <a:xfrm>
            <a:off x="3886200" y="1463040"/>
            <a:ext cx="1280160" cy="1280160"/>
            <a:chOff x="2838650" y="2074175"/>
            <a:chExt cx="1066800" cy="1066800"/>
          </a:xfrm>
        </p:grpSpPr>
        <p:pic>
          <p:nvPicPr>
            <p:cNvPr id="97" name="Picture 38"/>
            <p:cNvPicPr>
              <a:picLocks noChangeArrowheads="1"/>
            </p:cNvPicPr>
            <p:nvPr/>
          </p:nvPicPr>
          <p:blipFill>
            <a:blip r:embed="rId17" cstate="print"/>
            <a:stretch>
              <a:fillRect/>
            </a:stretch>
          </p:blipFill>
          <p:spPr bwMode="auto">
            <a:xfrm>
              <a:off x="2838650" y="2074175"/>
              <a:ext cx="1066800" cy="1066800"/>
            </a:xfrm>
            <a:prstGeom prst="rect">
              <a:avLst/>
            </a:prstGeom>
            <a:noFill/>
            <a:ln w="9525">
              <a:noFill/>
              <a:miter lim="800000"/>
              <a:headEnd/>
              <a:tailEnd/>
            </a:ln>
          </p:spPr>
        </p:pic>
        <p:pic>
          <p:nvPicPr>
            <p:cNvPr id="98" name="Picture 39" descr="dfmadmin"/>
            <p:cNvPicPr>
              <a:picLocks noChangeAspect="1" noChangeArrowheads="1"/>
            </p:cNvPicPr>
            <p:nvPr/>
          </p:nvPicPr>
          <p:blipFill>
            <a:blip r:embed="rId18" cstate="print"/>
            <a:srcRect/>
            <a:stretch>
              <a:fillRect/>
            </a:stretch>
          </p:blipFill>
          <p:spPr bwMode="auto">
            <a:xfrm>
              <a:off x="3050241" y="2309599"/>
              <a:ext cx="663388" cy="428017"/>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152631"/>
                                        </p:tgtEl>
                                        <p:attrNameLst>
                                          <p:attrName>style.visibility</p:attrName>
                                        </p:attrNameLst>
                                      </p:cBhvr>
                                      <p:to>
                                        <p:strVal val="visible"/>
                                      </p:to>
                                    </p:set>
                                    <p:anim calcmode="lin" valueType="num">
                                      <p:cBhvr additive="base">
                                        <p:cTn id="7" dur="1000" fill="hold"/>
                                        <p:tgtEl>
                                          <p:spTgt spid="152631"/>
                                        </p:tgtEl>
                                        <p:attrNameLst>
                                          <p:attrName>ppt_x</p:attrName>
                                        </p:attrNameLst>
                                      </p:cBhvr>
                                      <p:tavLst>
                                        <p:tav tm="0">
                                          <p:val>
                                            <p:strVal val="1+#ppt_w/2"/>
                                          </p:val>
                                        </p:tav>
                                        <p:tav tm="100000">
                                          <p:val>
                                            <p:strVal val="#ppt_x"/>
                                          </p:val>
                                        </p:tav>
                                      </p:tavLst>
                                    </p:anim>
                                    <p:anim calcmode="lin" valueType="num">
                                      <p:cBhvr additive="base">
                                        <p:cTn id="8" dur="1000" fill="hold"/>
                                        <p:tgtEl>
                                          <p:spTgt spid="15263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0"/>
                                  </p:stCondLst>
                                  <p:childTnLst>
                                    <p:set>
                                      <p:cBhvr>
                                        <p:cTn id="11" dur="1" fill="hold">
                                          <p:stCondLst>
                                            <p:cond delay="0"/>
                                          </p:stCondLst>
                                        </p:cTn>
                                        <p:tgtEl>
                                          <p:spTgt spid="152632"/>
                                        </p:tgtEl>
                                        <p:attrNameLst>
                                          <p:attrName>style.visibility</p:attrName>
                                        </p:attrNameLst>
                                      </p:cBhvr>
                                      <p:to>
                                        <p:strVal val="visible"/>
                                      </p:to>
                                    </p:set>
                                    <p:anim calcmode="lin" valueType="num">
                                      <p:cBhvr additive="base">
                                        <p:cTn id="12" dur="1000" fill="hold"/>
                                        <p:tgtEl>
                                          <p:spTgt spid="152632"/>
                                        </p:tgtEl>
                                        <p:attrNameLst>
                                          <p:attrName>ppt_x</p:attrName>
                                        </p:attrNameLst>
                                      </p:cBhvr>
                                      <p:tavLst>
                                        <p:tav tm="0">
                                          <p:val>
                                            <p:strVal val="1+#ppt_w/2"/>
                                          </p:val>
                                        </p:tav>
                                        <p:tav tm="100000">
                                          <p:val>
                                            <p:strVal val="#ppt_x"/>
                                          </p:val>
                                        </p:tav>
                                      </p:tavLst>
                                    </p:anim>
                                    <p:anim calcmode="lin" valueType="num">
                                      <p:cBhvr additive="base">
                                        <p:cTn id="13" dur="1000" fill="hold"/>
                                        <p:tgtEl>
                                          <p:spTgt spid="152632"/>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2" fill="hold" grpId="0" nodeType="afterEffect">
                                  <p:stCondLst>
                                    <p:cond delay="0"/>
                                  </p:stCondLst>
                                  <p:childTnLst>
                                    <p:set>
                                      <p:cBhvr>
                                        <p:cTn id="16" dur="1" fill="hold">
                                          <p:stCondLst>
                                            <p:cond delay="0"/>
                                          </p:stCondLst>
                                        </p:cTn>
                                        <p:tgtEl>
                                          <p:spTgt spid="152633"/>
                                        </p:tgtEl>
                                        <p:attrNameLst>
                                          <p:attrName>style.visibility</p:attrName>
                                        </p:attrNameLst>
                                      </p:cBhvr>
                                      <p:to>
                                        <p:strVal val="visible"/>
                                      </p:to>
                                    </p:set>
                                    <p:anim calcmode="lin" valueType="num">
                                      <p:cBhvr additive="base">
                                        <p:cTn id="17" dur="1000" fill="hold"/>
                                        <p:tgtEl>
                                          <p:spTgt spid="152633"/>
                                        </p:tgtEl>
                                        <p:attrNameLst>
                                          <p:attrName>ppt_x</p:attrName>
                                        </p:attrNameLst>
                                      </p:cBhvr>
                                      <p:tavLst>
                                        <p:tav tm="0">
                                          <p:val>
                                            <p:strVal val="1+#ppt_w/2"/>
                                          </p:val>
                                        </p:tav>
                                        <p:tav tm="100000">
                                          <p:val>
                                            <p:strVal val="#ppt_x"/>
                                          </p:val>
                                        </p:tav>
                                      </p:tavLst>
                                    </p:anim>
                                    <p:anim calcmode="lin" valueType="num">
                                      <p:cBhvr additive="base">
                                        <p:cTn id="18" dur="1000" fill="hold"/>
                                        <p:tgtEl>
                                          <p:spTgt spid="152633"/>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2" fill="hold" grpId="0" nodeType="afterEffect">
                                  <p:stCondLst>
                                    <p:cond delay="0"/>
                                  </p:stCondLst>
                                  <p:childTnLst>
                                    <p:set>
                                      <p:cBhvr>
                                        <p:cTn id="21" dur="1" fill="hold">
                                          <p:stCondLst>
                                            <p:cond delay="0"/>
                                          </p:stCondLst>
                                        </p:cTn>
                                        <p:tgtEl>
                                          <p:spTgt spid="152634"/>
                                        </p:tgtEl>
                                        <p:attrNameLst>
                                          <p:attrName>style.visibility</p:attrName>
                                        </p:attrNameLst>
                                      </p:cBhvr>
                                      <p:to>
                                        <p:strVal val="visible"/>
                                      </p:to>
                                    </p:set>
                                    <p:anim calcmode="lin" valueType="num">
                                      <p:cBhvr additive="base">
                                        <p:cTn id="22" dur="1000" fill="hold"/>
                                        <p:tgtEl>
                                          <p:spTgt spid="152634"/>
                                        </p:tgtEl>
                                        <p:attrNameLst>
                                          <p:attrName>ppt_x</p:attrName>
                                        </p:attrNameLst>
                                      </p:cBhvr>
                                      <p:tavLst>
                                        <p:tav tm="0">
                                          <p:val>
                                            <p:strVal val="1+#ppt_w/2"/>
                                          </p:val>
                                        </p:tav>
                                        <p:tav tm="100000">
                                          <p:val>
                                            <p:strVal val="#ppt_x"/>
                                          </p:val>
                                        </p:tav>
                                      </p:tavLst>
                                    </p:anim>
                                    <p:anim calcmode="lin" valueType="num">
                                      <p:cBhvr additive="base">
                                        <p:cTn id="23" dur="1000" fill="hold"/>
                                        <p:tgtEl>
                                          <p:spTgt spid="152634"/>
                                        </p:tgtEl>
                                        <p:attrNameLst>
                                          <p:attrName>ppt_y</p:attrName>
                                        </p:attrNameLst>
                                      </p:cBhvr>
                                      <p:tavLst>
                                        <p:tav tm="0">
                                          <p:val>
                                            <p:strVal val="#ppt_y"/>
                                          </p:val>
                                        </p:tav>
                                        <p:tav tm="100000">
                                          <p:val>
                                            <p:strVal val="#ppt_y"/>
                                          </p:val>
                                        </p:tav>
                                      </p:tavLst>
                                    </p:anim>
                                  </p:childTnLst>
                                </p:cTn>
                              </p:par>
                            </p:childTnLst>
                          </p:cTn>
                        </p:par>
                        <p:par>
                          <p:cTn id="24" fill="hold">
                            <p:stCondLst>
                              <p:cond delay="4500"/>
                            </p:stCondLst>
                            <p:childTnLst>
                              <p:par>
                                <p:cTn id="25" presetID="2" presetClass="entr" presetSubtype="2" fill="hold" grpId="0" nodeType="afterEffect">
                                  <p:stCondLst>
                                    <p:cond delay="0"/>
                                  </p:stCondLst>
                                  <p:childTnLst>
                                    <p:set>
                                      <p:cBhvr>
                                        <p:cTn id="26" dur="1" fill="hold">
                                          <p:stCondLst>
                                            <p:cond delay="0"/>
                                          </p:stCondLst>
                                        </p:cTn>
                                        <p:tgtEl>
                                          <p:spTgt spid="152635"/>
                                        </p:tgtEl>
                                        <p:attrNameLst>
                                          <p:attrName>style.visibility</p:attrName>
                                        </p:attrNameLst>
                                      </p:cBhvr>
                                      <p:to>
                                        <p:strVal val="visible"/>
                                      </p:to>
                                    </p:set>
                                    <p:anim calcmode="lin" valueType="num">
                                      <p:cBhvr additive="base">
                                        <p:cTn id="27" dur="1000" fill="hold"/>
                                        <p:tgtEl>
                                          <p:spTgt spid="152635"/>
                                        </p:tgtEl>
                                        <p:attrNameLst>
                                          <p:attrName>ppt_x</p:attrName>
                                        </p:attrNameLst>
                                      </p:cBhvr>
                                      <p:tavLst>
                                        <p:tav tm="0">
                                          <p:val>
                                            <p:strVal val="1+#ppt_w/2"/>
                                          </p:val>
                                        </p:tav>
                                        <p:tav tm="100000">
                                          <p:val>
                                            <p:strVal val="#ppt_x"/>
                                          </p:val>
                                        </p:tav>
                                      </p:tavLst>
                                    </p:anim>
                                    <p:anim calcmode="lin" valueType="num">
                                      <p:cBhvr additive="base">
                                        <p:cTn id="28" dur="1000" fill="hold"/>
                                        <p:tgtEl>
                                          <p:spTgt spid="1526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31" grpId="0"/>
      <p:bldP spid="152632" grpId="0"/>
      <p:bldP spid="152633" grpId="0"/>
      <p:bldP spid="152634" grpId="0"/>
      <p:bldP spid="15263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4"/>
          <p:cNvSpPr>
            <a:spLocks noGrp="1"/>
          </p:cNvSpPr>
          <p:nvPr>
            <p:ph type="ctrTitle"/>
          </p:nvPr>
        </p:nvSpPr>
        <p:spPr/>
        <p:txBody>
          <a:bodyPr/>
          <a:lstStyle/>
          <a:p>
            <a:pPr eaLnBrk="1" hangingPunct="1"/>
            <a:r>
              <a:rPr lang="en-US" smtClean="0"/>
              <a:t>Serviceability XML</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r>
              <a:rPr lang="en-US" smtClean="0"/>
              <a:t>Administrative Sample Applications</a:t>
            </a:r>
          </a:p>
        </p:txBody>
      </p:sp>
      <p:sp>
        <p:nvSpPr>
          <p:cNvPr id="51203" name="Rectangle 5"/>
          <p:cNvSpPr>
            <a:spLocks noGrp="1" noChangeArrowheads="1"/>
          </p:cNvSpPr>
          <p:nvPr>
            <p:ph type="body" sz="quarter" idx="10"/>
          </p:nvPr>
        </p:nvSpPr>
        <p:spPr/>
        <p:txBody>
          <a:bodyPr/>
          <a:lstStyle/>
          <a:p>
            <a:pPr>
              <a:buNone/>
            </a:pPr>
            <a:r>
              <a:rPr lang="en-US" dirty="0" smtClean="0">
                <a:solidFill>
                  <a:srgbClr val="C00000"/>
                </a:solidFill>
              </a:rPr>
              <a:t>Sales + Shift Worker Environments </a:t>
            </a:r>
            <a:r>
              <a:rPr lang="en-US" dirty="0" smtClean="0"/>
              <a:t>- Remotely Provision Phones </a:t>
            </a:r>
          </a:p>
          <a:p>
            <a:pPr>
              <a:spcBef>
                <a:spcPts val="0"/>
              </a:spcBef>
              <a:buNone/>
            </a:pPr>
            <a:r>
              <a:rPr lang="en-US" dirty="0" smtClean="0"/>
              <a:t>to Support Hot Desk Seating   </a:t>
            </a:r>
          </a:p>
          <a:p>
            <a:r>
              <a:rPr lang="en-US" dirty="0" smtClean="0"/>
              <a:t>Maximizes usable space </a:t>
            </a:r>
          </a:p>
          <a:p>
            <a:r>
              <a:rPr lang="en-US" dirty="0" smtClean="0"/>
              <a:t>Offers Users a personalized telephony experience</a:t>
            </a:r>
          </a:p>
          <a:p>
            <a:r>
              <a:rPr lang="en-US" dirty="0" smtClean="0"/>
              <a:t>Target: any free seating or hot desk environment - large and small enterprises</a:t>
            </a:r>
          </a:p>
          <a:p>
            <a:pPr lvl="1"/>
            <a:r>
              <a:rPr lang="en-US" dirty="0" smtClean="0"/>
              <a:t>API:  Administrative XML, Extension Mobility API</a:t>
            </a:r>
          </a:p>
        </p:txBody>
      </p:sp>
    </p:spTree>
  </p:cSld>
  <p:clrMapOvr>
    <a:masterClrMapping/>
  </p:clrMapOvr>
  <p:transition>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Device_CUCM_3085_default_256.png"/>
          <p:cNvPicPr>
            <a:picLocks noChangeAspect="1"/>
          </p:cNvPicPr>
          <p:nvPr/>
        </p:nvPicPr>
        <p:blipFill>
          <a:blip r:embed="rId3" cstate="print"/>
          <a:stretch>
            <a:fillRect/>
          </a:stretch>
        </p:blipFill>
        <p:spPr>
          <a:xfrm>
            <a:off x="4495800" y="2133600"/>
            <a:ext cx="4389120" cy="4389120"/>
          </a:xfrm>
          <a:prstGeom prst="rect">
            <a:avLst/>
          </a:prstGeom>
        </p:spPr>
      </p:pic>
      <p:sp>
        <p:nvSpPr>
          <p:cNvPr id="38" name="Rectangle 37"/>
          <p:cNvSpPr/>
          <p:nvPr/>
        </p:nvSpPr>
        <p:spPr>
          <a:xfrm>
            <a:off x="4533900" y="1981200"/>
            <a:ext cx="4114800" cy="3886200"/>
          </a:xfrm>
          <a:prstGeom prst="rect">
            <a:avLst/>
          </a:prstGeom>
          <a:solidFill>
            <a:srgbClr val="FFFFFF">
              <a:alpha val="7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2098" name="Rectangle 35"/>
          <p:cNvSpPr>
            <a:spLocks noGrp="1" noChangeArrowheads="1"/>
          </p:cNvSpPr>
          <p:nvPr>
            <p:ph type="title"/>
          </p:nvPr>
        </p:nvSpPr>
        <p:spPr/>
        <p:txBody>
          <a:bodyPr/>
          <a:lstStyle/>
          <a:p>
            <a:pPr eaLnBrk="1" hangingPunct="1"/>
            <a:r>
              <a:rPr lang="en-US" dirty="0" smtClean="0"/>
              <a:t>Serviceability SOAP APIs</a:t>
            </a:r>
          </a:p>
        </p:txBody>
      </p:sp>
      <p:sp>
        <p:nvSpPr>
          <p:cNvPr id="132099" name="AutoShape 3"/>
          <p:cNvSpPr>
            <a:spLocks noChangeAspect="1" noChangeArrowheads="1" noTextEdit="1"/>
          </p:cNvSpPr>
          <p:nvPr/>
        </p:nvSpPr>
        <p:spPr bwMode="auto">
          <a:xfrm>
            <a:off x="2501900" y="2438400"/>
            <a:ext cx="5715000" cy="3581400"/>
          </a:xfrm>
          <a:prstGeom prst="rect">
            <a:avLst/>
          </a:prstGeom>
          <a:noFill/>
          <a:ln w="9525">
            <a:noFill/>
            <a:miter lim="800000"/>
            <a:headEnd/>
            <a:tailEnd/>
          </a:ln>
        </p:spPr>
        <p:txBody>
          <a:bodyPr/>
          <a:lstStyle/>
          <a:p>
            <a:endParaRPr lang="en-US"/>
          </a:p>
        </p:txBody>
      </p:sp>
      <p:sp>
        <p:nvSpPr>
          <p:cNvPr id="132105" name="Text Box 28"/>
          <p:cNvSpPr txBox="1">
            <a:spLocks noChangeArrowheads="1"/>
          </p:cNvSpPr>
          <p:nvPr/>
        </p:nvSpPr>
        <p:spPr bwMode="auto">
          <a:xfrm>
            <a:off x="739140" y="5105400"/>
            <a:ext cx="914400" cy="52387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sz="1600" b="1" dirty="0">
                <a:solidFill>
                  <a:srgbClr val="546568"/>
                </a:solidFill>
              </a:rPr>
              <a:t>SOAP </a:t>
            </a:r>
          </a:p>
          <a:p>
            <a:pPr algn="ctr" defTabSz="814388" eaLnBrk="0" hangingPunct="0">
              <a:lnSpc>
                <a:spcPct val="90000"/>
              </a:lnSpc>
            </a:pPr>
            <a:r>
              <a:rPr lang="en-US" sz="1600" b="1" dirty="0">
                <a:solidFill>
                  <a:srgbClr val="546568"/>
                </a:solidFill>
              </a:rPr>
              <a:t>Client</a:t>
            </a:r>
          </a:p>
        </p:txBody>
      </p:sp>
      <p:sp>
        <p:nvSpPr>
          <p:cNvPr id="132109" name="AutoShape 32"/>
          <p:cNvSpPr>
            <a:spLocks noChangeArrowheads="1"/>
          </p:cNvSpPr>
          <p:nvPr/>
        </p:nvSpPr>
        <p:spPr bwMode="auto">
          <a:xfrm>
            <a:off x="2590800" y="4997676"/>
            <a:ext cx="3187700" cy="659948"/>
          </a:xfrm>
          <a:prstGeom prst="leftRightArrow">
            <a:avLst>
              <a:gd name="adj1" fmla="val 50000"/>
              <a:gd name="adj2" fmla="val 60482"/>
            </a:avLst>
          </a:prstGeom>
          <a:solidFill>
            <a:schemeClr val="accent1"/>
          </a:solidFill>
          <a:ln w="9525" algn="ctr">
            <a:solidFill>
              <a:schemeClr val="tx2"/>
            </a:solidFill>
            <a:miter lim="800000"/>
            <a:headEnd/>
            <a:tailEnd/>
          </a:ln>
        </p:spPr>
        <p:txBody>
          <a:bodyPr wrap="square" lIns="82124" tIns="41061" rIns="82124" bIns="41061" anchor="ctr">
            <a:spAutoFit/>
          </a:bodyPr>
          <a:lstStyle/>
          <a:p>
            <a:pPr algn="ctr" defTabSz="814388" eaLnBrk="0" hangingPunct="0">
              <a:lnSpc>
                <a:spcPct val="90000"/>
              </a:lnSpc>
            </a:pPr>
            <a:r>
              <a:rPr lang="en-US" b="1">
                <a:solidFill>
                  <a:schemeClr val="bg1"/>
                </a:solidFill>
              </a:rPr>
              <a:t>SOAP</a:t>
            </a:r>
          </a:p>
        </p:txBody>
      </p:sp>
      <p:sp>
        <p:nvSpPr>
          <p:cNvPr id="132110" name="Text Box 34"/>
          <p:cNvSpPr txBox="1">
            <a:spLocks noChangeArrowheads="1"/>
          </p:cNvSpPr>
          <p:nvPr/>
        </p:nvSpPr>
        <p:spPr bwMode="auto">
          <a:xfrm>
            <a:off x="6400800" y="3581400"/>
            <a:ext cx="1369708" cy="44917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85000"/>
              </a:lnSpc>
            </a:pPr>
            <a:r>
              <a:rPr lang="en-US" sz="1400" b="1" dirty="0">
                <a:solidFill>
                  <a:srgbClr val="546568"/>
                </a:solidFill>
              </a:rPr>
              <a:t>Serviceability </a:t>
            </a:r>
          </a:p>
          <a:p>
            <a:pPr algn="ctr" defTabSz="814388" eaLnBrk="0" hangingPunct="0">
              <a:lnSpc>
                <a:spcPct val="85000"/>
              </a:lnSpc>
            </a:pPr>
            <a:r>
              <a:rPr lang="en-US" sz="1400" b="1" dirty="0">
                <a:solidFill>
                  <a:srgbClr val="546568"/>
                </a:solidFill>
              </a:rPr>
              <a:t>Backend</a:t>
            </a:r>
          </a:p>
        </p:txBody>
      </p:sp>
      <p:sp>
        <p:nvSpPr>
          <p:cNvPr id="132111" name="AutoShape 33"/>
          <p:cNvSpPr>
            <a:spLocks noChangeArrowheads="1"/>
          </p:cNvSpPr>
          <p:nvPr/>
        </p:nvSpPr>
        <p:spPr bwMode="auto">
          <a:xfrm>
            <a:off x="5791200" y="3505200"/>
            <a:ext cx="2743200" cy="2209800"/>
          </a:xfrm>
          <a:prstGeom prst="cube">
            <a:avLst>
              <a:gd name="adj" fmla="val 24519"/>
            </a:avLst>
          </a:prstGeom>
          <a:noFill/>
          <a:ln w="28575">
            <a:solidFill>
              <a:schemeClr val="tx1">
                <a:lumMod val="75000"/>
              </a:schemeClr>
            </a:solidFill>
            <a:miter lim="800000"/>
            <a:headEnd/>
            <a:tailEnd/>
          </a:ln>
        </p:spPr>
        <p:txBody>
          <a:bodyPr lIns="82124" tIns="41061" rIns="82124" bIns="41061" anchor="ctr">
            <a:noAutofit/>
          </a:bodyPr>
          <a:lstStyle/>
          <a:p>
            <a:endParaRPr lang="en-US"/>
          </a:p>
        </p:txBody>
      </p:sp>
      <p:grpSp>
        <p:nvGrpSpPr>
          <p:cNvPr id="33" name="Group 32"/>
          <p:cNvGrpSpPr>
            <a:grpSpLocks noChangeAspect="1"/>
          </p:cNvGrpSpPr>
          <p:nvPr/>
        </p:nvGrpSpPr>
        <p:grpSpPr>
          <a:xfrm>
            <a:off x="1463040" y="4800600"/>
            <a:ext cx="1280160" cy="1280160"/>
            <a:chOff x="2838650" y="2074175"/>
            <a:chExt cx="1066800" cy="1066800"/>
          </a:xfrm>
        </p:grpSpPr>
        <p:pic>
          <p:nvPicPr>
            <p:cNvPr id="34" name="Picture 38"/>
            <p:cNvPicPr>
              <a:picLocks noChangeArrowheads="1"/>
            </p:cNvPicPr>
            <p:nvPr/>
          </p:nvPicPr>
          <p:blipFill>
            <a:blip r:embed="rId4" cstate="print"/>
            <a:stretch>
              <a:fillRect/>
            </a:stretch>
          </p:blipFill>
          <p:spPr bwMode="auto">
            <a:xfrm>
              <a:off x="2838650" y="2074175"/>
              <a:ext cx="1066800" cy="1066800"/>
            </a:xfrm>
            <a:prstGeom prst="rect">
              <a:avLst/>
            </a:prstGeom>
            <a:noFill/>
            <a:ln w="9525">
              <a:noFill/>
              <a:miter lim="800000"/>
              <a:headEnd/>
              <a:tailEnd/>
            </a:ln>
          </p:spPr>
        </p:pic>
        <p:pic>
          <p:nvPicPr>
            <p:cNvPr id="35" name="Picture 39" descr="dfmadmin"/>
            <p:cNvPicPr>
              <a:picLocks noChangeAspect="1" noChangeArrowheads="1"/>
            </p:cNvPicPr>
            <p:nvPr/>
          </p:nvPicPr>
          <p:blipFill>
            <a:blip r:embed="rId5" cstate="print"/>
            <a:srcRect/>
            <a:stretch>
              <a:fillRect/>
            </a:stretch>
          </p:blipFill>
          <p:spPr bwMode="auto">
            <a:xfrm>
              <a:off x="3050241" y="2281541"/>
              <a:ext cx="663388" cy="428017"/>
            </a:xfrm>
            <a:prstGeom prst="rect">
              <a:avLst/>
            </a:prstGeom>
            <a:noFill/>
            <a:ln w="9525">
              <a:noFill/>
              <a:miter lim="800000"/>
              <a:headEnd/>
              <a:tailEnd/>
            </a:ln>
          </p:spPr>
        </p:pic>
      </p:grpSp>
      <p:sp>
        <p:nvSpPr>
          <p:cNvPr id="44" name="AutoShape 33"/>
          <p:cNvSpPr>
            <a:spLocks noChangeAspect="1" noChangeArrowheads="1"/>
          </p:cNvSpPr>
          <p:nvPr/>
        </p:nvSpPr>
        <p:spPr bwMode="auto">
          <a:xfrm>
            <a:off x="6019800" y="4419600"/>
            <a:ext cx="1828800" cy="1178560"/>
          </a:xfrm>
          <a:prstGeom prst="cube">
            <a:avLst>
              <a:gd name="adj" fmla="val 24519"/>
            </a:avLst>
          </a:prstGeom>
          <a:solidFill>
            <a:srgbClr val="FFE253"/>
          </a:solidFill>
          <a:ln w="19050">
            <a:solidFill>
              <a:schemeClr val="accent5">
                <a:lumMod val="75000"/>
              </a:schemeClr>
            </a:solidFill>
            <a:miter lim="800000"/>
            <a:headEnd/>
            <a:tailEnd/>
          </a:ln>
        </p:spPr>
        <p:txBody>
          <a:bodyPr lIns="82124" tIns="41061" rIns="82124" bIns="41061" anchor="ctr">
            <a:noAutofit/>
          </a:bodyPr>
          <a:lstStyle/>
          <a:p>
            <a:pPr algn="ctr"/>
            <a:r>
              <a:rPr lang="en-US" sz="1200" b="1" dirty="0" smtClean="0">
                <a:solidFill>
                  <a:srgbClr val="546568"/>
                </a:solidFill>
              </a:rPr>
              <a:t>An Extensible SOAP-Based XML Web Service</a:t>
            </a:r>
          </a:p>
        </p:txBody>
      </p:sp>
      <p:sp>
        <p:nvSpPr>
          <p:cNvPr id="46" name="TextBox 45"/>
          <p:cNvSpPr txBox="1"/>
          <p:nvPr/>
        </p:nvSpPr>
        <p:spPr>
          <a:xfrm>
            <a:off x="228600" y="1600200"/>
            <a:ext cx="4038600" cy="2971800"/>
          </a:xfrm>
          <a:prstGeom prst="rect">
            <a:avLst/>
          </a:prstGeom>
          <a:noFill/>
        </p:spPr>
        <p:txBody>
          <a:bodyPr wrap="square" rtlCol="0">
            <a:noAutofit/>
          </a:bodyPr>
          <a:lstStyle/>
          <a:p>
            <a:pPr marL="228600" indent="-228600" defTabSz="814388" eaLnBrk="0" hangingPunct="0">
              <a:lnSpc>
                <a:spcPct val="75000"/>
              </a:lnSpc>
              <a:spcBef>
                <a:spcPct val="50000"/>
              </a:spcBef>
              <a:buClr>
                <a:schemeClr val="tx2"/>
              </a:buClr>
              <a:buSzPct val="100000"/>
            </a:pPr>
            <a:r>
              <a:rPr lang="en-US" dirty="0" smtClean="0">
                <a:solidFill>
                  <a:srgbClr val="546568"/>
                </a:solidFill>
              </a:rPr>
              <a:t>Cisco Serviceability SOAP Includes: </a:t>
            </a:r>
          </a:p>
          <a:p>
            <a:pPr marL="228600" indent="-228600" defTabSz="814388" eaLnBrk="0" hangingPunct="0">
              <a:lnSpc>
                <a:spcPct val="75000"/>
              </a:lnSpc>
              <a:spcBef>
                <a:spcPct val="50000"/>
              </a:spcBef>
              <a:buClr>
                <a:schemeClr val="tx1"/>
              </a:buClr>
              <a:buSzPct val="100000"/>
              <a:buFont typeface="Wingdings" pitchFamily="2" charset="2"/>
              <a:buChar char="§"/>
            </a:pPr>
            <a:r>
              <a:rPr lang="en-US" dirty="0" smtClean="0">
                <a:solidFill>
                  <a:srgbClr val="C00000"/>
                </a:solidFill>
              </a:rPr>
              <a:t>Access </a:t>
            </a:r>
            <a:r>
              <a:rPr lang="en-US" dirty="0" err="1" smtClean="0">
                <a:solidFill>
                  <a:srgbClr val="C00000"/>
                </a:solidFill>
              </a:rPr>
              <a:t>perfmon</a:t>
            </a:r>
            <a:r>
              <a:rPr lang="en-US" dirty="0" smtClean="0">
                <a:solidFill>
                  <a:srgbClr val="C00000"/>
                </a:solidFill>
              </a:rPr>
              <a:t> counters</a:t>
            </a:r>
          </a:p>
          <a:p>
            <a:pPr marL="228600" indent="-228600" defTabSz="814388" eaLnBrk="0" hangingPunct="0">
              <a:lnSpc>
                <a:spcPct val="75000"/>
              </a:lnSpc>
              <a:spcBef>
                <a:spcPct val="50000"/>
              </a:spcBef>
              <a:buClr>
                <a:schemeClr val="tx1"/>
              </a:buClr>
              <a:buSzPct val="100000"/>
              <a:buFont typeface="Wingdings" pitchFamily="2" charset="2"/>
              <a:buChar char="§"/>
            </a:pPr>
            <a:r>
              <a:rPr lang="en-US" dirty="0" smtClean="0">
                <a:solidFill>
                  <a:srgbClr val="C00000"/>
                </a:solidFill>
              </a:rPr>
              <a:t>Query device information-CTI, CCM, and GWs</a:t>
            </a:r>
          </a:p>
          <a:p>
            <a:pPr marL="228600" indent="-228600" defTabSz="814388" eaLnBrk="0" hangingPunct="0">
              <a:lnSpc>
                <a:spcPct val="75000"/>
              </a:lnSpc>
              <a:spcBef>
                <a:spcPct val="50000"/>
              </a:spcBef>
              <a:buClr>
                <a:schemeClr val="tx1"/>
              </a:buClr>
              <a:buSzPct val="100000"/>
              <a:buFont typeface="Wingdings" pitchFamily="2" charset="2"/>
              <a:buChar char="§"/>
            </a:pPr>
            <a:r>
              <a:rPr lang="en-US" dirty="0" smtClean="0">
                <a:solidFill>
                  <a:srgbClr val="C00000"/>
                </a:solidFill>
              </a:rPr>
              <a:t>Log collection service </a:t>
            </a:r>
          </a:p>
          <a:p>
            <a:pPr marL="228600" indent="-228600" defTabSz="814388" eaLnBrk="0" hangingPunct="0">
              <a:lnSpc>
                <a:spcPct val="75000"/>
              </a:lnSpc>
              <a:spcBef>
                <a:spcPct val="50000"/>
              </a:spcBef>
              <a:buClr>
                <a:schemeClr val="tx1"/>
              </a:buClr>
              <a:buSzPct val="100000"/>
              <a:buFont typeface="Wingdings" pitchFamily="2" charset="2"/>
              <a:buChar char="§"/>
            </a:pPr>
            <a:r>
              <a:rPr lang="en-US" dirty="0" smtClean="0">
                <a:solidFill>
                  <a:srgbClr val="C00000"/>
                </a:solidFill>
              </a:rPr>
              <a:t>CDR on demand service</a:t>
            </a:r>
          </a:p>
          <a:p>
            <a:pPr marL="228600" indent="-228600" defTabSz="814388" eaLnBrk="0" hangingPunct="0">
              <a:lnSpc>
                <a:spcPct val="75000"/>
              </a:lnSpc>
              <a:spcBef>
                <a:spcPct val="50000"/>
              </a:spcBef>
              <a:buClr>
                <a:schemeClr val="tx1"/>
              </a:buClr>
              <a:buSzPct val="100000"/>
              <a:buFont typeface="Wingdings" pitchFamily="2" charset="2"/>
              <a:buChar char="§"/>
            </a:pPr>
            <a:r>
              <a:rPr lang="en-US" dirty="0" smtClean="0">
                <a:solidFill>
                  <a:srgbClr val="C00000"/>
                </a:solidFill>
              </a:rPr>
              <a:t>Control center service</a:t>
            </a:r>
          </a:p>
          <a:p>
            <a:pPr marL="228600" indent="-228600" defTabSz="814388" eaLnBrk="0" hangingPunct="0">
              <a:lnSpc>
                <a:spcPct val="75000"/>
              </a:lnSpc>
              <a:spcBef>
                <a:spcPct val="50000"/>
              </a:spcBef>
              <a:buClr>
                <a:schemeClr val="tx2"/>
              </a:buClr>
              <a:buSzPct val="100000"/>
            </a:pPr>
            <a:r>
              <a:rPr lang="en-US" dirty="0" smtClean="0">
                <a:solidFill>
                  <a:srgbClr val="546568"/>
                </a:solidFill>
              </a:rPr>
              <a:t>SOAP client can run on different OS</a:t>
            </a:r>
          </a:p>
          <a:p>
            <a:endParaRPr lang="en-US" dirty="0" smtClean="0">
              <a:solidFill>
                <a:srgbClr val="546568"/>
              </a:solidFill>
            </a:endParaRPr>
          </a:p>
        </p:txBody>
      </p:sp>
      <p:sp>
        <p:nvSpPr>
          <p:cNvPr id="19" name="Isosceles Triangle 18"/>
          <p:cNvSpPr/>
          <p:nvPr/>
        </p:nvSpPr>
        <p:spPr>
          <a:xfrm rot="10800000">
            <a:off x="304800" y="4419600"/>
            <a:ext cx="3657600" cy="381001"/>
          </a:xfrm>
          <a:prstGeom prst="triangle">
            <a:avLst/>
          </a:prstGeom>
          <a:solidFill>
            <a:srgbClr val="009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cSld>
  <p:clrMapOvr>
    <a:masterClrMapping/>
  </p:clrMapOvr>
  <p:transition>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Grp="1" noChangeArrowheads="1"/>
          </p:cNvSpPr>
          <p:nvPr>
            <p:ph type="title"/>
          </p:nvPr>
        </p:nvSpPr>
        <p:spPr/>
        <p:txBody>
          <a:bodyPr/>
          <a:lstStyle/>
          <a:p>
            <a:r>
              <a:rPr lang="en-US" smtClean="0"/>
              <a:t>Serviceability XML</a:t>
            </a:r>
          </a:p>
        </p:txBody>
      </p:sp>
      <p:sp>
        <p:nvSpPr>
          <p:cNvPr id="133123" name="Rectangle 5"/>
          <p:cNvSpPr>
            <a:spLocks noGrp="1" noChangeArrowheads="1"/>
          </p:cNvSpPr>
          <p:nvPr>
            <p:ph type="body" sz="quarter" idx="10"/>
          </p:nvPr>
        </p:nvSpPr>
        <p:spPr/>
        <p:txBody>
          <a:bodyPr>
            <a:normAutofit/>
          </a:bodyPr>
          <a:lstStyle/>
          <a:p>
            <a:r>
              <a:rPr lang="en-US" sz="2400" dirty="0" smtClean="0"/>
              <a:t>SOAP-based-same as administrative XML</a:t>
            </a:r>
          </a:p>
          <a:p>
            <a:r>
              <a:rPr lang="en-US" sz="2400" dirty="0" smtClean="0"/>
              <a:t>Follows standard: </a:t>
            </a:r>
            <a:r>
              <a:rPr lang="en-US" sz="2400" dirty="0" smtClean="0">
                <a:hlinkClick r:id="rId3"/>
              </a:rPr>
              <a:t>http://www.w3.org/TR/SOAP/</a:t>
            </a:r>
            <a:endParaRPr lang="en-US" sz="2400" dirty="0" smtClean="0"/>
          </a:p>
          <a:p>
            <a:r>
              <a:rPr lang="en-US" sz="2400" dirty="0" smtClean="0"/>
              <a:t>Cisco provided WSDL</a:t>
            </a:r>
          </a:p>
          <a:p>
            <a:r>
              <a:rPr lang="en-US" sz="2400" dirty="0" smtClean="0"/>
              <a:t>Follows WSDL standard: </a:t>
            </a:r>
            <a:r>
              <a:rPr lang="en-US" sz="2400" dirty="0" smtClean="0">
                <a:hlinkClick r:id="rId4"/>
              </a:rPr>
              <a:t>http://www.w3.org/TR/wsdl12/</a:t>
            </a:r>
            <a:endParaRPr lang="en-US" sz="2400" dirty="0" smtClean="0"/>
          </a:p>
          <a:p>
            <a:endParaRPr lang="en-US" sz="2400" dirty="0" smtClean="0"/>
          </a:p>
          <a:p>
            <a:endParaRPr lang="en-US" sz="2400" dirty="0" smtClean="0"/>
          </a:p>
          <a:p>
            <a:endParaRPr lang="en-US" sz="2400" dirty="0" smtClean="0"/>
          </a:p>
        </p:txBody>
      </p:sp>
    </p:spTree>
  </p:cSld>
  <p:clrMapOvr>
    <a:masterClrMapping/>
  </p:clrMapOvr>
  <p:transition>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title"/>
          </p:nvPr>
        </p:nvSpPr>
        <p:spPr/>
        <p:txBody>
          <a:bodyPr/>
          <a:lstStyle/>
          <a:p>
            <a:r>
              <a:rPr lang="en-US" smtClean="0"/>
              <a:t>Performance Monitoring (PerfMon)</a:t>
            </a:r>
          </a:p>
        </p:txBody>
      </p:sp>
      <p:sp>
        <p:nvSpPr>
          <p:cNvPr id="134147" name="Rectangle 7"/>
          <p:cNvSpPr>
            <a:spLocks noGrp="1" noChangeArrowheads="1"/>
          </p:cNvSpPr>
          <p:nvPr>
            <p:ph type="body" sz="quarter" idx="10"/>
          </p:nvPr>
        </p:nvSpPr>
        <p:spPr/>
        <p:txBody>
          <a:bodyPr>
            <a:normAutofit/>
          </a:bodyPr>
          <a:lstStyle/>
          <a:p>
            <a:r>
              <a:rPr lang="en-US" sz="2400" dirty="0" smtClean="0"/>
              <a:t>Allow Clients to Perform the Following Tasks: </a:t>
            </a:r>
          </a:p>
          <a:p>
            <a:r>
              <a:rPr lang="en-US" sz="2400" dirty="0" smtClean="0"/>
              <a:t>Collect </a:t>
            </a:r>
            <a:r>
              <a:rPr lang="en-US" sz="2400" dirty="0" err="1" smtClean="0"/>
              <a:t>perfmon</a:t>
            </a:r>
            <a:r>
              <a:rPr lang="en-US" sz="2400" dirty="0" smtClean="0"/>
              <a:t> counter data</a:t>
            </a:r>
          </a:p>
          <a:p>
            <a:pPr lvl="1"/>
            <a:r>
              <a:rPr lang="en-US" sz="2000" dirty="0" smtClean="0"/>
              <a:t>Session-based and single-transaction</a:t>
            </a:r>
          </a:p>
          <a:p>
            <a:r>
              <a:rPr lang="en-US" sz="2400" dirty="0" smtClean="0"/>
              <a:t>Retrieve a list of all </a:t>
            </a:r>
            <a:r>
              <a:rPr lang="en-US" sz="2400" dirty="0" err="1" smtClean="0"/>
              <a:t>perfmon</a:t>
            </a:r>
            <a:r>
              <a:rPr lang="en-US" sz="2400" dirty="0" smtClean="0"/>
              <a:t> objects and counter names installed on a particular host</a:t>
            </a:r>
          </a:p>
          <a:p>
            <a:r>
              <a:rPr lang="en-US" sz="2400" dirty="0" smtClean="0"/>
              <a:t>Retrieve a list of the current instances of a </a:t>
            </a:r>
            <a:r>
              <a:rPr lang="en-US" sz="2400" dirty="0" err="1" smtClean="0"/>
              <a:t>perfmon</a:t>
            </a:r>
            <a:r>
              <a:rPr lang="en-US" sz="2400" dirty="0" smtClean="0"/>
              <a:t> object</a:t>
            </a:r>
          </a:p>
          <a:p>
            <a:r>
              <a:rPr lang="en-US" sz="2400" dirty="0" smtClean="0"/>
              <a:t>Retrieve textual description of a </a:t>
            </a:r>
            <a:r>
              <a:rPr lang="en-US" sz="2400" dirty="0" err="1" smtClean="0"/>
              <a:t>perfmon</a:t>
            </a:r>
            <a:r>
              <a:rPr lang="en-US" sz="2400" dirty="0" smtClean="0"/>
              <a:t> counter</a:t>
            </a:r>
          </a:p>
        </p:txBody>
      </p:sp>
    </p:spTree>
  </p:cSld>
  <p:clrMapOvr>
    <a:masterClrMapping/>
  </p:clrMapOvr>
  <p:transition>
    <p:wipe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Monitoring (</a:t>
            </a:r>
            <a:r>
              <a:rPr lang="en-US" dirty="0" err="1" smtClean="0"/>
              <a:t>PerfMon</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Appliance model </a:t>
            </a:r>
            <a:r>
              <a:rPr lang="en-US" dirty="0" err="1" smtClean="0"/>
              <a:t>PerfMon</a:t>
            </a:r>
            <a:r>
              <a:rPr lang="en-US" dirty="0" smtClean="0"/>
              <a:t> data uses session-based APIs</a:t>
            </a:r>
          </a:p>
          <a:p>
            <a:r>
              <a:rPr lang="en-US" dirty="0" smtClean="0"/>
              <a:t>Operations supported:</a:t>
            </a:r>
          </a:p>
          <a:p>
            <a:pPr lvl="1"/>
            <a:r>
              <a:rPr lang="en-US" dirty="0" err="1" smtClean="0"/>
              <a:t>Perfmon</a:t>
            </a:r>
            <a:r>
              <a:rPr lang="en-US" dirty="0" smtClean="0"/>
              <a:t> open session</a:t>
            </a:r>
          </a:p>
          <a:p>
            <a:pPr lvl="1"/>
            <a:r>
              <a:rPr lang="en-US" dirty="0" err="1" smtClean="0"/>
              <a:t>Perfmon</a:t>
            </a:r>
            <a:r>
              <a:rPr lang="en-US" dirty="0" smtClean="0"/>
              <a:t> add counter</a:t>
            </a:r>
          </a:p>
          <a:p>
            <a:pPr lvl="1"/>
            <a:r>
              <a:rPr lang="en-US" dirty="0" err="1" smtClean="0"/>
              <a:t>Perfmon</a:t>
            </a:r>
            <a:r>
              <a:rPr lang="en-US" dirty="0" smtClean="0"/>
              <a:t> remove counter</a:t>
            </a:r>
          </a:p>
          <a:p>
            <a:pPr lvl="1"/>
            <a:r>
              <a:rPr lang="en-US" dirty="0" err="1" smtClean="0"/>
              <a:t>Perfmon</a:t>
            </a:r>
            <a:r>
              <a:rPr lang="en-US" dirty="0" smtClean="0"/>
              <a:t> collect session data</a:t>
            </a:r>
          </a:p>
          <a:p>
            <a:pPr lvl="1"/>
            <a:r>
              <a:rPr lang="en-US" dirty="0" err="1" smtClean="0"/>
              <a:t>Perfmon</a:t>
            </a:r>
            <a:r>
              <a:rPr lang="en-US" dirty="0" smtClean="0"/>
              <a:t> close session</a:t>
            </a:r>
          </a:p>
          <a:p>
            <a:r>
              <a:rPr lang="en-US" dirty="0" smtClean="0"/>
              <a:t>A session handle is needed by the client to collect session-based </a:t>
            </a:r>
            <a:r>
              <a:rPr lang="en-US" dirty="0" err="1" smtClean="0"/>
              <a:t>perfmon</a:t>
            </a:r>
            <a:r>
              <a:rPr lang="en-US" dirty="0" smtClean="0"/>
              <a:t> counter data. The session handle is a unique identifier, used only once  </a:t>
            </a:r>
          </a:p>
        </p:txBody>
      </p:sp>
    </p:spTree>
  </p:cSld>
  <p:clrMapOvr>
    <a:masterClrMapping/>
  </p:clrMapOvr>
  <p:transition>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p:cNvSpPr>
            <a:spLocks noGrp="1" noChangeArrowheads="1"/>
          </p:cNvSpPr>
          <p:nvPr>
            <p:ph type="title"/>
          </p:nvPr>
        </p:nvSpPr>
        <p:spPr/>
        <p:txBody>
          <a:bodyPr/>
          <a:lstStyle/>
          <a:p>
            <a:r>
              <a:rPr lang="en-US" smtClean="0"/>
              <a:t>Sample PerfMon List Counter- REQUEST</a:t>
            </a:r>
            <a:endParaRPr lang="en-US" dirty="0" smtClean="0"/>
          </a:p>
        </p:txBody>
      </p:sp>
      <p:sp>
        <p:nvSpPr>
          <p:cNvPr id="136195" name="Rectangle 6"/>
          <p:cNvSpPr>
            <a:spLocks noGrp="1" noChangeArrowheads="1"/>
          </p:cNvSpPr>
          <p:nvPr>
            <p:ph type="body" sz="quarter" idx="10"/>
          </p:nvPr>
        </p:nvSpPr>
        <p:spPr>
          <a:xfrm>
            <a:off x="239713" y="1441345"/>
            <a:ext cx="8578850" cy="463655"/>
          </a:xfrm>
        </p:spPr>
        <p:txBody>
          <a:bodyPr>
            <a:normAutofit/>
          </a:bodyPr>
          <a:lstStyle/>
          <a:p>
            <a:r>
              <a:rPr lang="en-US" sz="2000" dirty="0" smtClean="0"/>
              <a:t>Returns the list of </a:t>
            </a:r>
            <a:r>
              <a:rPr lang="en-US" sz="2000" dirty="0" err="1" smtClean="0"/>
              <a:t>perfmon</a:t>
            </a:r>
            <a:r>
              <a:rPr lang="en-US" sz="2000" dirty="0" smtClean="0"/>
              <a:t> objects and counters in a particular host </a:t>
            </a:r>
          </a:p>
        </p:txBody>
      </p:sp>
      <p:sp>
        <p:nvSpPr>
          <p:cNvPr id="136196" name="Rectangle 4"/>
          <p:cNvSpPr>
            <a:spLocks noChangeArrowheads="1"/>
          </p:cNvSpPr>
          <p:nvPr/>
        </p:nvSpPr>
        <p:spPr bwMode="auto">
          <a:xfrm>
            <a:off x="258417" y="1986583"/>
            <a:ext cx="8153400" cy="4078633"/>
          </a:xfrm>
          <a:prstGeom prst="rect">
            <a:avLst/>
          </a:prstGeom>
          <a:noFill/>
          <a:ln w="12700" algn="ctr">
            <a:solidFill>
              <a:schemeClr val="bg2"/>
            </a:solidFill>
            <a:miter lim="800000"/>
            <a:headEnd/>
            <a:tailEnd/>
          </a:ln>
        </p:spPr>
        <p:txBody>
          <a:bodyPr lIns="82124" tIns="41061" rIns="82124" bIns="41061" anchor="ctr">
            <a:spAutoFit/>
          </a:bodyPr>
          <a:lstStyle/>
          <a:p>
            <a:pPr defTabSz="814388" eaLnBrk="0" hangingPunct="0">
              <a:lnSpc>
                <a:spcPct val="90000"/>
              </a:lnSpc>
            </a:pPr>
            <a:r>
              <a:rPr lang="en-US" dirty="0">
                <a:solidFill>
                  <a:srgbClr val="546568"/>
                </a:solidFill>
                <a:latin typeface="Courier New" pitchFamily="49" charset="0"/>
                <a:cs typeface="Courier New" pitchFamily="49" charset="0"/>
              </a:rPr>
              <a:t>&lt;?xml version="1.0" encoding="utf-8" ?&gt; </a:t>
            </a:r>
          </a:p>
          <a:p>
            <a:pPr defTabSz="814388" eaLnBrk="0" hangingPunct="0">
              <a:lnSpc>
                <a:spcPct val="90000"/>
              </a:lnSpc>
            </a:pPr>
            <a:r>
              <a:rPr lang="en-US" dirty="0">
                <a:solidFill>
                  <a:srgbClr val="546568"/>
                </a:solidFill>
                <a:latin typeface="Courier New" pitchFamily="49" charset="0"/>
                <a:cs typeface="Courier New" pitchFamily="49" charset="0"/>
              </a:rPr>
              <a:t>&lt;</a:t>
            </a:r>
            <a:r>
              <a:rPr lang="en-US" dirty="0" err="1">
                <a:solidFill>
                  <a:srgbClr val="546568"/>
                </a:solidFill>
                <a:latin typeface="Courier New" pitchFamily="49" charset="0"/>
                <a:cs typeface="Courier New" pitchFamily="49" charset="0"/>
              </a:rPr>
              <a:t>soap:Envelope</a:t>
            </a: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xmlns:soap</a:t>
            </a:r>
            <a:r>
              <a:rPr lang="en-US" dirty="0">
                <a:solidFill>
                  <a:srgbClr val="546568"/>
                </a:solidFill>
                <a:latin typeface="Courier New" pitchFamily="49" charset="0"/>
                <a:cs typeface="Courier New" pitchFamily="49" charset="0"/>
              </a:rPr>
              <a:t>="http://schemas.xmlsoap.org/soap/envelope/"</a:t>
            </a:r>
          </a:p>
          <a:p>
            <a:pPr defTabSz="814388" eaLnBrk="0" hangingPunct="0">
              <a:lnSpc>
                <a:spcPct val="90000"/>
              </a:lnSpc>
            </a:pP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xmlns:soapenc</a:t>
            </a:r>
            <a:r>
              <a:rPr lang="en-US" dirty="0">
                <a:solidFill>
                  <a:srgbClr val="546568"/>
                </a:solidFill>
                <a:latin typeface="Courier New" pitchFamily="49" charset="0"/>
                <a:cs typeface="Courier New" pitchFamily="49" charset="0"/>
              </a:rPr>
              <a:t>="http://schemas.xmlsoap.org/soap/encoding/"</a:t>
            </a:r>
          </a:p>
          <a:p>
            <a:pPr defTabSz="814388" eaLnBrk="0" hangingPunct="0">
              <a:lnSpc>
                <a:spcPct val="90000"/>
              </a:lnSpc>
            </a:pP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xmlns:xsi</a:t>
            </a:r>
            <a:r>
              <a:rPr lang="en-US" dirty="0">
                <a:solidFill>
                  <a:srgbClr val="546568"/>
                </a:solidFill>
                <a:latin typeface="Courier New" pitchFamily="49" charset="0"/>
                <a:cs typeface="Courier New" pitchFamily="49" charset="0"/>
              </a:rPr>
              <a:t>="http://www.w3.org/2001/XMLSchema-instance"</a:t>
            </a:r>
          </a:p>
          <a:p>
            <a:pPr defTabSz="814388" eaLnBrk="0" hangingPunct="0">
              <a:lnSpc>
                <a:spcPct val="90000"/>
              </a:lnSpc>
            </a:pP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xmlns:xsd</a:t>
            </a:r>
            <a:r>
              <a:rPr lang="en-US" dirty="0">
                <a:solidFill>
                  <a:srgbClr val="546568"/>
                </a:solidFill>
                <a:latin typeface="Courier New" pitchFamily="49" charset="0"/>
                <a:cs typeface="Courier New" pitchFamily="49" charset="0"/>
              </a:rPr>
              <a:t>="http://www.w3.org/2001/XMLSchema"&gt;</a:t>
            </a:r>
          </a:p>
          <a:p>
            <a:pPr defTabSz="814388" eaLnBrk="0" hangingPunct="0">
              <a:lnSpc>
                <a:spcPct val="90000"/>
              </a:lnSpc>
            </a:pPr>
            <a:r>
              <a:rPr lang="en-US" dirty="0">
                <a:solidFill>
                  <a:srgbClr val="546568"/>
                </a:solidFill>
                <a:latin typeface="Courier New" pitchFamily="49" charset="0"/>
                <a:cs typeface="Courier New" pitchFamily="49" charset="0"/>
              </a:rPr>
              <a:t>&lt;</a:t>
            </a:r>
            <a:r>
              <a:rPr lang="en-US" dirty="0" err="1">
                <a:solidFill>
                  <a:srgbClr val="546568"/>
                </a:solidFill>
                <a:latin typeface="Courier New" pitchFamily="49" charset="0"/>
                <a:cs typeface="Courier New" pitchFamily="49" charset="0"/>
              </a:rPr>
              <a:t>soap:Body</a:t>
            </a: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soap:encodingStyle</a:t>
            </a:r>
            <a:r>
              <a:rPr lang="en-US" dirty="0">
                <a:solidFill>
                  <a:srgbClr val="546568"/>
                </a:solidFill>
                <a:latin typeface="Courier New" pitchFamily="49" charset="0"/>
                <a:cs typeface="Courier New" pitchFamily="49" charset="0"/>
              </a:rPr>
              <a:t>="http://schemas.xmlsoap.org/soap/encoding/"&gt;</a:t>
            </a:r>
          </a:p>
          <a:p>
            <a:pPr defTabSz="814388" eaLnBrk="0" hangingPunct="0">
              <a:lnSpc>
                <a:spcPct val="90000"/>
              </a:lnSpc>
            </a:pPr>
            <a:r>
              <a:rPr lang="en-US" dirty="0">
                <a:solidFill>
                  <a:srgbClr val="C00000"/>
                </a:solidFill>
                <a:latin typeface="Courier New" pitchFamily="49" charset="0"/>
                <a:cs typeface="Courier New" pitchFamily="49" charset="0"/>
              </a:rPr>
              <a:t>   </a:t>
            </a:r>
            <a:r>
              <a:rPr lang="en-US" b="1" dirty="0">
                <a:solidFill>
                  <a:srgbClr val="C00000"/>
                </a:solidFill>
                <a:latin typeface="Courier New" pitchFamily="49" charset="0"/>
                <a:cs typeface="Courier New" pitchFamily="49" charset="0"/>
              </a:rPr>
              <a:t>&lt;q1:PerfmonListCounter                   	xmlns:q1="http://schemas.cisco.com/ast/soap/"&gt;</a:t>
            </a:r>
          </a:p>
          <a:p>
            <a:pPr defTabSz="814388" eaLnBrk="0" hangingPunct="0">
              <a:lnSpc>
                <a:spcPct val="90000"/>
              </a:lnSpc>
            </a:pPr>
            <a:r>
              <a:rPr lang="sv-SE" b="1" dirty="0">
                <a:solidFill>
                  <a:srgbClr val="C00000"/>
                </a:solidFill>
                <a:latin typeface="Courier New" pitchFamily="49" charset="0"/>
                <a:cs typeface="Courier New" pitchFamily="49" charset="0"/>
              </a:rPr>
              <a:t>           &lt;Host xsi:type="xsd:string"&gt;nozomi&lt;/Host&gt; </a:t>
            </a:r>
          </a:p>
          <a:p>
            <a:pPr defTabSz="814388" eaLnBrk="0" hangingPunct="0">
              <a:lnSpc>
                <a:spcPct val="90000"/>
              </a:lnSpc>
            </a:pPr>
            <a:r>
              <a:rPr lang="sv-SE" b="1" dirty="0">
                <a:solidFill>
                  <a:srgbClr val="C00000"/>
                </a:solidFill>
                <a:latin typeface="Courier New" pitchFamily="49" charset="0"/>
                <a:cs typeface="Courier New" pitchFamily="49" charset="0"/>
              </a:rPr>
              <a:t>   </a:t>
            </a:r>
            <a:r>
              <a:rPr lang="en-US" b="1" dirty="0">
                <a:solidFill>
                  <a:srgbClr val="C00000"/>
                </a:solidFill>
                <a:latin typeface="Courier New" pitchFamily="49" charset="0"/>
                <a:cs typeface="Courier New" pitchFamily="49" charset="0"/>
              </a:rPr>
              <a:t>&lt;/q1:PerfmonListCounter&gt;</a:t>
            </a:r>
          </a:p>
          <a:p>
            <a:pPr defTabSz="814388" eaLnBrk="0" hangingPunct="0">
              <a:lnSpc>
                <a:spcPct val="90000"/>
              </a:lnSpc>
            </a:pPr>
            <a:r>
              <a:rPr lang="en-US" dirty="0">
                <a:solidFill>
                  <a:srgbClr val="546568"/>
                </a:solidFill>
                <a:latin typeface="Courier New" pitchFamily="49" charset="0"/>
                <a:cs typeface="Courier New" pitchFamily="49" charset="0"/>
              </a:rPr>
              <a:t>&lt;/</a:t>
            </a:r>
            <a:r>
              <a:rPr lang="en-US" dirty="0" err="1">
                <a:solidFill>
                  <a:srgbClr val="546568"/>
                </a:solidFill>
                <a:latin typeface="Courier New" pitchFamily="49" charset="0"/>
                <a:cs typeface="Courier New" pitchFamily="49" charset="0"/>
              </a:rPr>
              <a:t>soap:Body</a:t>
            </a:r>
            <a:r>
              <a:rPr lang="en-US" dirty="0">
                <a:solidFill>
                  <a:srgbClr val="546568"/>
                </a:solidFill>
                <a:latin typeface="Courier New" pitchFamily="49" charset="0"/>
                <a:cs typeface="Courier New" pitchFamily="49" charset="0"/>
              </a:rPr>
              <a:t>&gt;</a:t>
            </a:r>
          </a:p>
          <a:p>
            <a:pPr defTabSz="814388" eaLnBrk="0" hangingPunct="0">
              <a:lnSpc>
                <a:spcPct val="90000"/>
              </a:lnSpc>
            </a:pPr>
            <a:r>
              <a:rPr lang="en-US" dirty="0">
                <a:solidFill>
                  <a:srgbClr val="546568"/>
                </a:solidFill>
                <a:latin typeface="Courier New" pitchFamily="49" charset="0"/>
                <a:cs typeface="Courier New" pitchFamily="49" charset="0"/>
              </a:rPr>
              <a:t>&lt;/</a:t>
            </a:r>
            <a:r>
              <a:rPr lang="en-US" dirty="0" err="1">
                <a:solidFill>
                  <a:srgbClr val="546568"/>
                </a:solidFill>
                <a:latin typeface="Courier New" pitchFamily="49" charset="0"/>
                <a:cs typeface="Courier New" pitchFamily="49" charset="0"/>
              </a:rPr>
              <a:t>soap:Envelope</a:t>
            </a:r>
            <a:r>
              <a:rPr lang="en-US" dirty="0">
                <a:solidFill>
                  <a:srgbClr val="546568"/>
                </a:solidFill>
                <a:latin typeface="Courier New" pitchFamily="49" charset="0"/>
                <a:cs typeface="Courier New" pitchFamily="49" charset="0"/>
              </a:rPr>
              <a:t>&gt;</a:t>
            </a:r>
          </a:p>
        </p:txBody>
      </p:sp>
    </p:spTree>
  </p:cSld>
  <p:clrMapOvr>
    <a:masterClrMapping/>
  </p:clrMapOvr>
  <p:transition>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
          <p:cNvSpPr>
            <a:spLocks noGrp="1" noChangeArrowheads="1"/>
          </p:cNvSpPr>
          <p:nvPr>
            <p:ph type="title"/>
          </p:nvPr>
        </p:nvSpPr>
        <p:spPr/>
        <p:txBody>
          <a:bodyPr/>
          <a:lstStyle/>
          <a:p>
            <a:r>
              <a:rPr lang="en-US" smtClean="0"/>
              <a:t>Sample PerfMon List Counter- RESPONSE</a:t>
            </a:r>
            <a:endParaRPr lang="en-US" dirty="0" smtClean="0"/>
          </a:p>
        </p:txBody>
      </p:sp>
      <p:sp>
        <p:nvSpPr>
          <p:cNvPr id="137219" name="Rectangle 3"/>
          <p:cNvSpPr>
            <a:spLocks noChangeArrowheads="1"/>
          </p:cNvSpPr>
          <p:nvPr/>
        </p:nvSpPr>
        <p:spPr bwMode="auto">
          <a:xfrm>
            <a:off x="255104" y="1466040"/>
            <a:ext cx="8888896" cy="4741892"/>
          </a:xfrm>
          <a:prstGeom prst="rect">
            <a:avLst/>
          </a:prstGeom>
          <a:noFill/>
          <a:ln w="12700" algn="ctr">
            <a:solidFill>
              <a:schemeClr val="bg2"/>
            </a:solidFill>
            <a:miter lim="800000"/>
            <a:headEnd/>
            <a:tailEnd/>
          </a:ln>
        </p:spPr>
        <p:txBody>
          <a:bodyPr wrap="square" lIns="82124" tIns="41061" rIns="82124" bIns="41061" anchor="ctr">
            <a:spAutoFit/>
          </a:bodyPr>
          <a:lstStyle/>
          <a:p>
            <a:pPr defTabSz="814388" eaLnBrk="0" hangingPunct="0">
              <a:lnSpc>
                <a:spcPct val="90000"/>
              </a:lnSpc>
            </a:pPr>
            <a:r>
              <a:rPr lang="en-US" sz="1400" dirty="0">
                <a:solidFill>
                  <a:srgbClr val="546568"/>
                </a:solidFill>
                <a:latin typeface="Courier New" pitchFamily="49" charset="0"/>
                <a:cs typeface="Courier New" pitchFamily="49" charset="0"/>
              </a:rPr>
              <a:t>&lt;?xml version="1.0" encoding="UTF-8" standalone="no" ?&gt; </a:t>
            </a:r>
          </a:p>
          <a:p>
            <a:pPr defTabSz="814388" eaLnBrk="0" hangingPunct="0">
              <a:lnSpc>
                <a:spcPct val="90000"/>
              </a:lnSpc>
            </a:pPr>
            <a:r>
              <a:rPr lang="en-US" sz="1400" dirty="0">
                <a:solidFill>
                  <a:srgbClr val="546568"/>
                </a:solidFill>
                <a:latin typeface="Courier New" pitchFamily="49" charset="0"/>
                <a:cs typeface="Courier New" pitchFamily="49" charset="0"/>
              </a:rPr>
              <a:t>&lt;SOAP-</a:t>
            </a:r>
            <a:r>
              <a:rPr lang="en-US" sz="1400" dirty="0" err="1">
                <a:solidFill>
                  <a:srgbClr val="546568"/>
                </a:solidFill>
                <a:latin typeface="Courier New" pitchFamily="49" charset="0"/>
                <a:cs typeface="Courier New" pitchFamily="49" charset="0"/>
              </a:rPr>
              <a:t>ENV:Envelope</a:t>
            </a:r>
            <a:endParaRPr lang="en-US" sz="1400" dirty="0">
              <a:solidFill>
                <a:srgbClr val="546568"/>
              </a:solidFill>
              <a:latin typeface="Courier New" pitchFamily="49" charset="0"/>
              <a:cs typeface="Courier New" pitchFamily="49" charset="0"/>
            </a:endParaRPr>
          </a:p>
          <a:p>
            <a:pPr defTabSz="814388" eaLnBrk="0" hangingPunct="0">
              <a:lnSpc>
                <a:spcPct val="90000"/>
              </a:lnSpc>
            </a:pPr>
            <a:r>
              <a:rPr lang="en-US" sz="1400" dirty="0">
                <a:solidFill>
                  <a:srgbClr val="546568"/>
                </a:solidFill>
                <a:latin typeface="Courier New" pitchFamily="49" charset="0"/>
                <a:cs typeface="Courier New" pitchFamily="49" charset="0"/>
              </a:rPr>
              <a:t>   SOAP-</a:t>
            </a:r>
            <a:r>
              <a:rPr lang="en-US" sz="1400" dirty="0" err="1">
                <a:solidFill>
                  <a:srgbClr val="546568"/>
                </a:solidFill>
                <a:latin typeface="Courier New" pitchFamily="49" charset="0"/>
                <a:cs typeface="Courier New" pitchFamily="49" charset="0"/>
              </a:rPr>
              <a:t>ENV:encodingStyle</a:t>
            </a:r>
            <a:r>
              <a:rPr lang="en-US" sz="1400" dirty="0">
                <a:solidFill>
                  <a:srgbClr val="546568"/>
                </a:solidFill>
                <a:latin typeface="Courier New" pitchFamily="49" charset="0"/>
                <a:cs typeface="Courier New" pitchFamily="49" charset="0"/>
              </a:rPr>
              <a:t>="http://schemas.xmlsoap.org/soap/encoding/"</a:t>
            </a:r>
          </a:p>
          <a:p>
            <a:pPr defTabSz="814388" eaLnBrk="0" hangingPunct="0">
              <a:lnSpc>
                <a:spcPct val="90000"/>
              </a:lnSpc>
            </a:pPr>
            <a:r>
              <a:rPr lang="en-US" sz="1400" dirty="0">
                <a:solidFill>
                  <a:srgbClr val="546568"/>
                </a:solidFill>
                <a:latin typeface="Courier New" pitchFamily="49" charset="0"/>
                <a:cs typeface="Courier New" pitchFamily="49" charset="0"/>
              </a:rPr>
              <a:t>   </a:t>
            </a:r>
            <a:r>
              <a:rPr lang="en-US" sz="1400" dirty="0" err="1">
                <a:solidFill>
                  <a:srgbClr val="546568"/>
                </a:solidFill>
                <a:latin typeface="Courier New" pitchFamily="49" charset="0"/>
                <a:cs typeface="Courier New" pitchFamily="49" charset="0"/>
              </a:rPr>
              <a:t>xmlns:SOAP-ENV</a:t>
            </a:r>
            <a:r>
              <a:rPr lang="en-US" sz="1400" dirty="0">
                <a:solidFill>
                  <a:srgbClr val="546568"/>
                </a:solidFill>
                <a:latin typeface="Courier New" pitchFamily="49" charset="0"/>
                <a:cs typeface="Courier New" pitchFamily="49" charset="0"/>
              </a:rPr>
              <a:t>="http://schemas.xmlsoap.org/soap/envelope/" </a:t>
            </a:r>
          </a:p>
          <a:p>
            <a:pPr defTabSz="814388" eaLnBrk="0" hangingPunct="0">
              <a:lnSpc>
                <a:spcPct val="90000"/>
              </a:lnSpc>
            </a:pPr>
            <a:r>
              <a:rPr lang="en-US" sz="1400" dirty="0">
                <a:solidFill>
                  <a:srgbClr val="546568"/>
                </a:solidFill>
                <a:latin typeface="Courier New" pitchFamily="49" charset="0"/>
                <a:cs typeface="Courier New" pitchFamily="49" charset="0"/>
              </a:rPr>
              <a:t>   </a:t>
            </a:r>
            <a:r>
              <a:rPr lang="en-US" sz="1400" dirty="0" err="1">
                <a:solidFill>
                  <a:srgbClr val="546568"/>
                </a:solidFill>
                <a:latin typeface="Courier New" pitchFamily="49" charset="0"/>
                <a:cs typeface="Courier New" pitchFamily="49" charset="0"/>
              </a:rPr>
              <a:t>xmlns:SOAP</a:t>
            </a:r>
            <a:r>
              <a:rPr lang="en-US" sz="1400" dirty="0">
                <a:solidFill>
                  <a:srgbClr val="546568"/>
                </a:solidFill>
                <a:latin typeface="Courier New" pitchFamily="49" charset="0"/>
                <a:cs typeface="Courier New" pitchFamily="49" charset="0"/>
              </a:rPr>
              <a:t>-ENC="http://schemas.xmlsoap.org/soap/encoding/"&gt;</a:t>
            </a:r>
          </a:p>
          <a:p>
            <a:pPr defTabSz="814388" eaLnBrk="0" hangingPunct="0">
              <a:lnSpc>
                <a:spcPct val="90000"/>
              </a:lnSpc>
            </a:pPr>
            <a:r>
              <a:rPr lang="en-US" sz="1400" dirty="0">
                <a:solidFill>
                  <a:srgbClr val="546568"/>
                </a:solidFill>
                <a:latin typeface="Courier New" pitchFamily="49" charset="0"/>
                <a:cs typeface="Courier New" pitchFamily="49" charset="0"/>
              </a:rPr>
              <a:t>   &lt;SOAP-</a:t>
            </a:r>
            <a:r>
              <a:rPr lang="en-US" sz="1400" dirty="0" err="1">
                <a:solidFill>
                  <a:srgbClr val="546568"/>
                </a:solidFill>
                <a:latin typeface="Courier New" pitchFamily="49" charset="0"/>
                <a:cs typeface="Courier New" pitchFamily="49" charset="0"/>
              </a:rPr>
              <a:t>ENV:Body</a:t>
            </a:r>
            <a:r>
              <a:rPr lang="en-US" sz="1400" dirty="0">
                <a:solidFill>
                  <a:srgbClr val="546568"/>
                </a:solidFill>
                <a:latin typeface="Courier New" pitchFamily="49" charset="0"/>
                <a:cs typeface="Courier New" pitchFamily="49" charset="0"/>
              </a:rPr>
              <a:t>&gt;</a:t>
            </a:r>
          </a:p>
          <a:p>
            <a:pPr defTabSz="814388" eaLnBrk="0" hangingPunct="0">
              <a:lnSpc>
                <a:spcPct val="90000"/>
              </a:lnSpc>
            </a:pPr>
            <a:r>
              <a:rPr lang="en-US" sz="1400" dirty="0">
                <a:solidFill>
                  <a:srgbClr val="546568"/>
                </a:solidFill>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&lt;</a:t>
            </a:r>
            <a:r>
              <a:rPr lang="en-US" sz="1400" b="1" dirty="0" smtClean="0">
                <a:solidFill>
                  <a:srgbClr val="C00000"/>
                </a:solidFill>
                <a:latin typeface="Courier New" pitchFamily="49" charset="0"/>
                <a:cs typeface="Courier New" pitchFamily="49" charset="0"/>
              </a:rPr>
              <a:t>m:PerfmonListCounterResponse </a:t>
            </a:r>
            <a:r>
              <a:rPr lang="en-US" sz="1400" b="1" dirty="0" err="1" smtClean="0">
                <a:solidFill>
                  <a:srgbClr val="C00000"/>
                </a:solidFill>
                <a:latin typeface="Courier New" pitchFamily="49" charset="0"/>
                <a:cs typeface="Courier New" pitchFamily="49" charset="0"/>
              </a:rPr>
              <a:t>xmlns:m</a:t>
            </a:r>
            <a:r>
              <a:rPr lang="en-US" sz="1400" b="1" dirty="0">
                <a:solidFill>
                  <a:srgbClr val="C00000"/>
                </a:solidFill>
                <a:latin typeface="Courier New" pitchFamily="49" charset="0"/>
                <a:cs typeface="Courier New" pitchFamily="49" charset="0"/>
              </a:rPr>
              <a:t>="http://schemas.cisco.com/ast/soap/"&gt;</a:t>
            </a:r>
          </a:p>
          <a:p>
            <a:pPr defTabSz="814388" eaLnBrk="0" hangingPunct="0">
              <a:lnSpc>
                <a:spcPct val="90000"/>
              </a:lnSpc>
            </a:pPr>
            <a:r>
              <a:rPr lang="en-US" sz="1400" b="1" dirty="0">
                <a:solidFill>
                  <a:srgbClr val="C00000"/>
                </a:solidFill>
                <a:latin typeface="Courier New" pitchFamily="49" charset="0"/>
                <a:cs typeface="Courier New" pitchFamily="49" charset="0"/>
              </a:rPr>
              <a:t>         &lt;</a:t>
            </a:r>
            <a:r>
              <a:rPr lang="en-US" sz="1400" b="1" dirty="0" err="1">
                <a:solidFill>
                  <a:srgbClr val="C00000"/>
                </a:solidFill>
                <a:latin typeface="Courier New" pitchFamily="49" charset="0"/>
                <a:cs typeface="Courier New" pitchFamily="49" charset="0"/>
              </a:rPr>
              <a:t>ArrayOfObjectInfo</a:t>
            </a:r>
            <a:r>
              <a:rPr lang="en-US" sz="1400" b="1" dirty="0">
                <a:solidFill>
                  <a:srgbClr val="C00000"/>
                </a:solidFill>
                <a:latin typeface="Courier New" pitchFamily="49" charset="0"/>
                <a:cs typeface="Courier New" pitchFamily="49" charset="0"/>
              </a:rPr>
              <a:t> SOAP-</a:t>
            </a:r>
            <a:r>
              <a:rPr lang="en-US" sz="1400" b="1" dirty="0" err="1">
                <a:solidFill>
                  <a:srgbClr val="C00000"/>
                </a:solidFill>
                <a:latin typeface="Courier New" pitchFamily="49" charset="0"/>
                <a:cs typeface="Courier New" pitchFamily="49" charset="0"/>
              </a:rPr>
              <a:t>ENC:arrayType</a:t>
            </a:r>
            <a:r>
              <a:rPr lang="en-US" sz="1400" b="1" dirty="0">
                <a:solidFill>
                  <a:srgbClr val="C00000"/>
                </a:solidFill>
                <a:latin typeface="Courier New" pitchFamily="49" charset="0"/>
                <a:cs typeface="Courier New" pitchFamily="49" charset="0"/>
              </a:rPr>
              <a:t>="m:ObjectInfoType[]"&gt;</a:t>
            </a:r>
          </a:p>
          <a:p>
            <a:pPr defTabSz="814388" eaLnBrk="0" hangingPunct="0">
              <a:lnSpc>
                <a:spcPct val="90000"/>
              </a:lnSpc>
            </a:pPr>
            <a:r>
              <a:rPr lang="en-US" sz="1400" b="1" dirty="0">
                <a:solidFill>
                  <a:srgbClr val="C00000"/>
                </a:solidFill>
                <a:latin typeface="Courier New" pitchFamily="49" charset="0"/>
                <a:cs typeface="Courier New" pitchFamily="49" charset="0"/>
              </a:rPr>
              <a:t>             &lt;</a:t>
            </a:r>
            <a:r>
              <a:rPr lang="en-US" sz="1400" b="1" dirty="0" err="1">
                <a:solidFill>
                  <a:srgbClr val="C00000"/>
                </a:solidFill>
                <a:latin typeface="Courier New" pitchFamily="49" charset="0"/>
                <a:cs typeface="Courier New" pitchFamily="49" charset="0"/>
              </a:rPr>
              <a:t>ObjectInfo</a:t>
            </a:r>
            <a:r>
              <a:rPr lang="en-US" sz="1400" b="1" dirty="0">
                <a:solidFill>
                  <a:srgbClr val="C00000"/>
                </a:solidFill>
                <a:latin typeface="Courier New" pitchFamily="49" charset="0"/>
                <a:cs typeface="Courier New" pitchFamily="49" charset="0"/>
              </a:rPr>
              <a:t>&gt;</a:t>
            </a:r>
          </a:p>
          <a:p>
            <a:pPr defTabSz="814388" eaLnBrk="0" hangingPunct="0">
              <a:lnSpc>
                <a:spcPct val="90000"/>
              </a:lnSpc>
            </a:pPr>
            <a:r>
              <a:rPr lang="en-US" sz="1400" b="1" dirty="0">
                <a:solidFill>
                  <a:srgbClr val="C00000"/>
                </a:solidFill>
                <a:latin typeface="Courier New" pitchFamily="49" charset="0"/>
                <a:cs typeface="Courier New" pitchFamily="49" charset="0"/>
              </a:rPr>
              <a:t>	&lt;Name&gt;.NET </a:t>
            </a:r>
            <a:r>
              <a:rPr lang="en-US" sz="1400" b="1" dirty="0" err="1">
                <a:solidFill>
                  <a:srgbClr val="C00000"/>
                </a:solidFill>
                <a:latin typeface="Courier New" pitchFamily="49" charset="0"/>
                <a:cs typeface="Courier New" pitchFamily="49" charset="0"/>
              </a:rPr>
              <a:t>CLR</a:t>
            </a:r>
            <a:r>
              <a:rPr lang="en-US" sz="1400" b="1" dirty="0">
                <a:solidFill>
                  <a:srgbClr val="C00000"/>
                </a:solidFill>
                <a:latin typeface="Courier New" pitchFamily="49" charset="0"/>
                <a:cs typeface="Courier New" pitchFamily="49" charset="0"/>
              </a:rPr>
              <a:t> Memory&lt;/Name&gt; </a:t>
            </a:r>
          </a:p>
          <a:p>
            <a:pPr defTabSz="814388" eaLnBrk="0" hangingPunct="0">
              <a:lnSpc>
                <a:spcPct val="90000"/>
              </a:lnSpc>
            </a:pPr>
            <a:r>
              <a:rPr lang="en-US" sz="1400" b="1" dirty="0">
                <a:solidFill>
                  <a:srgbClr val="C00000"/>
                </a:solidFill>
                <a:latin typeface="Courier New" pitchFamily="49" charset="0"/>
                <a:cs typeface="Courier New" pitchFamily="49" charset="0"/>
              </a:rPr>
              <a:t>	&lt;</a:t>
            </a:r>
            <a:r>
              <a:rPr lang="en-US" sz="1400" b="1" dirty="0" err="1">
                <a:solidFill>
                  <a:srgbClr val="C00000"/>
                </a:solidFill>
                <a:latin typeface="Courier New" pitchFamily="49" charset="0"/>
                <a:cs typeface="Courier New" pitchFamily="49" charset="0"/>
              </a:rPr>
              <a:t>MultiInstance</a:t>
            </a:r>
            <a:r>
              <a:rPr lang="en-US" sz="1400" b="1" dirty="0">
                <a:solidFill>
                  <a:srgbClr val="C00000"/>
                </a:solidFill>
                <a:latin typeface="Courier New" pitchFamily="49" charset="0"/>
                <a:cs typeface="Courier New" pitchFamily="49" charset="0"/>
              </a:rPr>
              <a:t>&gt;true&lt;/</a:t>
            </a:r>
            <a:r>
              <a:rPr lang="en-US" sz="1400" b="1" dirty="0" err="1">
                <a:solidFill>
                  <a:srgbClr val="C00000"/>
                </a:solidFill>
                <a:latin typeface="Courier New" pitchFamily="49" charset="0"/>
                <a:cs typeface="Courier New" pitchFamily="49" charset="0"/>
              </a:rPr>
              <a:t>MultiInstance</a:t>
            </a:r>
            <a:r>
              <a:rPr lang="en-US" sz="1400" b="1" dirty="0">
                <a:solidFill>
                  <a:srgbClr val="C00000"/>
                </a:solidFill>
                <a:latin typeface="Courier New" pitchFamily="49" charset="0"/>
                <a:cs typeface="Courier New" pitchFamily="49" charset="0"/>
              </a:rPr>
              <a:t>&gt; </a:t>
            </a:r>
          </a:p>
          <a:p>
            <a:pPr defTabSz="814388" eaLnBrk="0" hangingPunct="0">
              <a:lnSpc>
                <a:spcPct val="90000"/>
              </a:lnSpc>
            </a:pPr>
            <a:r>
              <a:rPr lang="en-US" sz="1400" b="1" dirty="0">
                <a:solidFill>
                  <a:srgbClr val="C00000"/>
                </a:solidFill>
                <a:latin typeface="Courier New" pitchFamily="49" charset="0"/>
                <a:cs typeface="Courier New" pitchFamily="49" charset="0"/>
              </a:rPr>
              <a:t>	&lt;</a:t>
            </a:r>
            <a:r>
              <a:rPr lang="en-US" sz="1400" b="1" dirty="0" err="1">
                <a:solidFill>
                  <a:srgbClr val="C00000"/>
                </a:solidFill>
                <a:latin typeface="Courier New" pitchFamily="49" charset="0"/>
                <a:cs typeface="Courier New" pitchFamily="49" charset="0"/>
              </a:rPr>
              <a:t>ArrayOfCounter</a:t>
            </a:r>
            <a:r>
              <a:rPr lang="en-US" sz="1400" b="1" dirty="0">
                <a:solidFill>
                  <a:srgbClr val="C00000"/>
                </a:solidFill>
                <a:latin typeface="Courier New" pitchFamily="49" charset="0"/>
                <a:cs typeface="Courier New" pitchFamily="49" charset="0"/>
              </a:rPr>
              <a:t> SOAP-</a:t>
            </a:r>
            <a:r>
              <a:rPr lang="en-US" sz="1400" b="1" dirty="0" err="1">
                <a:solidFill>
                  <a:srgbClr val="C00000"/>
                </a:solidFill>
                <a:latin typeface="Courier New" pitchFamily="49" charset="0"/>
                <a:cs typeface="Courier New" pitchFamily="49" charset="0"/>
              </a:rPr>
              <a:t>ENC:arrayType</a:t>
            </a:r>
            <a:r>
              <a:rPr lang="en-US" sz="1400" b="1" dirty="0">
                <a:solidFill>
                  <a:srgbClr val="C00000"/>
                </a:solidFill>
                <a:latin typeface="Courier New" pitchFamily="49" charset="0"/>
                <a:cs typeface="Courier New" pitchFamily="49" charset="0"/>
              </a:rPr>
              <a:t>="m:CounterType[]"&gt;</a:t>
            </a:r>
          </a:p>
          <a:p>
            <a:pPr defTabSz="814388" eaLnBrk="0" hangingPunct="0">
              <a:lnSpc>
                <a:spcPct val="90000"/>
              </a:lnSpc>
            </a:pPr>
            <a:r>
              <a:rPr lang="en-US" sz="1400" b="1" dirty="0">
                <a:solidFill>
                  <a:srgbClr val="C00000"/>
                </a:solidFill>
                <a:latin typeface="Courier New" pitchFamily="49" charset="0"/>
                <a:cs typeface="Courier New" pitchFamily="49" charset="0"/>
              </a:rPr>
              <a:t>	&lt;Counter&gt;</a:t>
            </a:r>
          </a:p>
          <a:p>
            <a:pPr defTabSz="814388" eaLnBrk="0" hangingPunct="0">
              <a:lnSpc>
                <a:spcPct val="90000"/>
              </a:lnSpc>
            </a:pPr>
            <a:r>
              <a:rPr lang="en-US" sz="1400" b="1" dirty="0">
                <a:solidFill>
                  <a:srgbClr val="C00000"/>
                </a:solidFill>
                <a:latin typeface="Courier New" pitchFamily="49" charset="0"/>
                <a:cs typeface="Courier New" pitchFamily="49" charset="0"/>
              </a:rPr>
              <a:t>	   &lt;Name&gt;# Gen 0 Collections&lt;/Name&gt; </a:t>
            </a:r>
          </a:p>
          <a:p>
            <a:pPr defTabSz="814388" eaLnBrk="0" hangingPunct="0">
              <a:lnSpc>
                <a:spcPct val="90000"/>
              </a:lnSpc>
            </a:pPr>
            <a:r>
              <a:rPr lang="en-US" sz="1400" b="1" dirty="0">
                <a:solidFill>
                  <a:srgbClr val="C00000"/>
                </a:solidFill>
                <a:latin typeface="Courier New" pitchFamily="49" charset="0"/>
                <a:cs typeface="Courier New" pitchFamily="49" charset="0"/>
              </a:rPr>
              <a:t>	&lt;/Counter&gt;</a:t>
            </a:r>
          </a:p>
          <a:p>
            <a:pPr defTabSz="814388" eaLnBrk="0" hangingPunct="0">
              <a:lnSpc>
                <a:spcPct val="90000"/>
              </a:lnSpc>
            </a:pPr>
            <a:r>
              <a:rPr lang="en-US" sz="1400" b="1" dirty="0">
                <a:solidFill>
                  <a:srgbClr val="C00000"/>
                </a:solidFill>
                <a:latin typeface="Courier New" pitchFamily="49" charset="0"/>
                <a:cs typeface="Courier New" pitchFamily="49" charset="0"/>
              </a:rPr>
              <a:t>	&lt;Counter&gt;</a:t>
            </a:r>
          </a:p>
          <a:p>
            <a:pPr defTabSz="814388" eaLnBrk="0" hangingPunct="0">
              <a:lnSpc>
                <a:spcPct val="90000"/>
              </a:lnSpc>
            </a:pPr>
            <a:r>
              <a:rPr lang="en-US" sz="1400" b="1" dirty="0">
                <a:solidFill>
                  <a:srgbClr val="C00000"/>
                </a:solidFill>
                <a:latin typeface="Courier New" pitchFamily="49" charset="0"/>
                <a:cs typeface="Courier New" pitchFamily="49" charset="0"/>
              </a:rPr>
              <a:t>	   &lt;Name&gt;# Gen 1 Collections&lt;/Name&gt; </a:t>
            </a:r>
          </a:p>
          <a:p>
            <a:pPr defTabSz="814388" eaLnBrk="0" hangingPunct="0">
              <a:lnSpc>
                <a:spcPct val="90000"/>
              </a:lnSpc>
            </a:pPr>
            <a:r>
              <a:rPr lang="en-US" sz="1400" b="1" dirty="0">
                <a:solidFill>
                  <a:srgbClr val="C00000"/>
                </a:solidFill>
                <a:latin typeface="Courier New" pitchFamily="49" charset="0"/>
                <a:cs typeface="Courier New" pitchFamily="49" charset="0"/>
              </a:rPr>
              <a:t>	&lt;/Counter&gt;</a:t>
            </a:r>
          </a:p>
          <a:p>
            <a:pPr defTabSz="814388" eaLnBrk="0" hangingPunct="0">
              <a:lnSpc>
                <a:spcPct val="90000"/>
              </a:lnSpc>
            </a:pPr>
            <a:r>
              <a:rPr lang="en-US" sz="1400" b="1" dirty="0">
                <a:solidFill>
                  <a:srgbClr val="C00000"/>
                </a:solidFill>
                <a:latin typeface="Courier New" pitchFamily="49" charset="0"/>
                <a:cs typeface="Courier New" pitchFamily="49" charset="0"/>
              </a:rPr>
              <a:t>	&lt;/</a:t>
            </a:r>
            <a:r>
              <a:rPr lang="en-US" sz="1400" b="1" dirty="0" err="1">
                <a:solidFill>
                  <a:srgbClr val="C00000"/>
                </a:solidFill>
                <a:latin typeface="Courier New" pitchFamily="49" charset="0"/>
                <a:cs typeface="Courier New" pitchFamily="49" charset="0"/>
              </a:rPr>
              <a:t>ArrayOfCounter</a:t>
            </a:r>
            <a:r>
              <a:rPr lang="en-US" sz="1400" b="1" dirty="0">
                <a:solidFill>
                  <a:srgbClr val="C00000"/>
                </a:solidFill>
                <a:latin typeface="Courier New" pitchFamily="49" charset="0"/>
                <a:cs typeface="Courier New" pitchFamily="49" charset="0"/>
              </a:rPr>
              <a:t>&gt;</a:t>
            </a:r>
          </a:p>
          <a:p>
            <a:pPr defTabSz="814388" eaLnBrk="0" hangingPunct="0">
              <a:lnSpc>
                <a:spcPct val="90000"/>
              </a:lnSpc>
            </a:pPr>
            <a:r>
              <a:rPr lang="en-US" sz="1400" b="1" dirty="0">
                <a:solidFill>
                  <a:srgbClr val="C00000"/>
                </a:solidFill>
                <a:latin typeface="Courier New" pitchFamily="49" charset="0"/>
                <a:cs typeface="Courier New" pitchFamily="49" charset="0"/>
              </a:rPr>
              <a:t>	   &lt;/</a:t>
            </a:r>
            <a:r>
              <a:rPr lang="en-US" sz="1400" b="1" dirty="0" err="1">
                <a:solidFill>
                  <a:srgbClr val="C00000"/>
                </a:solidFill>
                <a:latin typeface="Courier New" pitchFamily="49" charset="0"/>
                <a:cs typeface="Courier New" pitchFamily="49" charset="0"/>
              </a:rPr>
              <a:t>ObjectInfo</a:t>
            </a:r>
            <a:r>
              <a:rPr lang="en-US" sz="1400" b="1" dirty="0">
                <a:solidFill>
                  <a:srgbClr val="C00000"/>
                </a:solidFill>
                <a:latin typeface="Courier New" pitchFamily="49" charset="0"/>
                <a:cs typeface="Courier New" pitchFamily="49" charset="0"/>
              </a:rPr>
              <a:t>&gt;</a:t>
            </a:r>
          </a:p>
          <a:p>
            <a:pPr defTabSz="814388" eaLnBrk="0" hangingPunct="0">
              <a:lnSpc>
                <a:spcPct val="90000"/>
              </a:lnSpc>
            </a:pPr>
            <a:r>
              <a:rPr lang="en-US" sz="1400" b="1" dirty="0">
                <a:solidFill>
                  <a:srgbClr val="C00000"/>
                </a:solidFill>
                <a:latin typeface="Courier New" pitchFamily="49" charset="0"/>
                <a:cs typeface="Courier New" pitchFamily="49" charset="0"/>
              </a:rPr>
              <a:t>	&lt;/</a:t>
            </a:r>
            <a:r>
              <a:rPr lang="en-US" sz="1400" b="1" dirty="0" err="1">
                <a:solidFill>
                  <a:srgbClr val="C00000"/>
                </a:solidFill>
                <a:latin typeface="Courier New" pitchFamily="49" charset="0"/>
                <a:cs typeface="Courier New" pitchFamily="49" charset="0"/>
              </a:rPr>
              <a:t>ArrayOfObjectInfo</a:t>
            </a:r>
            <a:r>
              <a:rPr lang="en-US" sz="1400" b="1" dirty="0">
                <a:solidFill>
                  <a:srgbClr val="C00000"/>
                </a:solidFill>
                <a:latin typeface="Courier New" pitchFamily="49" charset="0"/>
                <a:cs typeface="Courier New" pitchFamily="49" charset="0"/>
              </a:rPr>
              <a:t>&gt;</a:t>
            </a:r>
          </a:p>
          <a:p>
            <a:pPr defTabSz="814388" eaLnBrk="0" hangingPunct="0">
              <a:lnSpc>
                <a:spcPct val="90000"/>
              </a:lnSpc>
            </a:pPr>
            <a:r>
              <a:rPr lang="en-US" sz="1400" b="1" dirty="0">
                <a:solidFill>
                  <a:srgbClr val="C00000"/>
                </a:solidFill>
                <a:latin typeface="Courier New" pitchFamily="49" charset="0"/>
                <a:cs typeface="Courier New" pitchFamily="49" charset="0"/>
              </a:rPr>
              <a:t>      &lt;/m:PerfmonListCounterResponse&gt;</a:t>
            </a:r>
          </a:p>
          <a:p>
            <a:pPr defTabSz="814388" eaLnBrk="0" hangingPunct="0">
              <a:lnSpc>
                <a:spcPct val="90000"/>
              </a:lnSpc>
            </a:pPr>
            <a:r>
              <a:rPr lang="en-US" sz="1400" dirty="0">
                <a:solidFill>
                  <a:srgbClr val="546568"/>
                </a:solidFill>
                <a:latin typeface="Courier New" pitchFamily="49" charset="0"/>
                <a:cs typeface="Courier New" pitchFamily="49" charset="0"/>
              </a:rPr>
              <a:t>   &lt;/SOAP-</a:t>
            </a:r>
            <a:r>
              <a:rPr lang="en-US" sz="1400" dirty="0" err="1">
                <a:solidFill>
                  <a:srgbClr val="546568"/>
                </a:solidFill>
                <a:latin typeface="Courier New" pitchFamily="49" charset="0"/>
                <a:cs typeface="Courier New" pitchFamily="49" charset="0"/>
              </a:rPr>
              <a:t>ENV:Body</a:t>
            </a:r>
            <a:r>
              <a:rPr lang="en-US" sz="1400" dirty="0">
                <a:solidFill>
                  <a:srgbClr val="546568"/>
                </a:solidFill>
                <a:latin typeface="Courier New" pitchFamily="49" charset="0"/>
                <a:cs typeface="Courier New" pitchFamily="49" charset="0"/>
              </a:rPr>
              <a:t>&gt;</a:t>
            </a:r>
          </a:p>
          <a:p>
            <a:pPr defTabSz="814388" eaLnBrk="0" hangingPunct="0">
              <a:lnSpc>
                <a:spcPct val="90000"/>
              </a:lnSpc>
            </a:pPr>
            <a:r>
              <a:rPr lang="en-US" sz="1400" dirty="0">
                <a:solidFill>
                  <a:srgbClr val="546568"/>
                </a:solidFill>
                <a:latin typeface="Courier New" pitchFamily="49" charset="0"/>
                <a:cs typeface="Courier New" pitchFamily="49" charset="0"/>
              </a:rPr>
              <a:t>&lt;/SOAP-</a:t>
            </a:r>
            <a:r>
              <a:rPr lang="en-US" sz="1400" dirty="0" err="1">
                <a:solidFill>
                  <a:srgbClr val="546568"/>
                </a:solidFill>
                <a:latin typeface="Courier New" pitchFamily="49" charset="0"/>
                <a:cs typeface="Courier New" pitchFamily="49" charset="0"/>
              </a:rPr>
              <a:t>ENV:Envelope</a:t>
            </a:r>
            <a:r>
              <a:rPr lang="en-US" sz="1400" dirty="0">
                <a:solidFill>
                  <a:srgbClr val="546568"/>
                </a:solidFill>
                <a:latin typeface="Courier New" pitchFamily="49" charset="0"/>
                <a:cs typeface="Courier New" pitchFamily="49" charset="0"/>
              </a:rPr>
              <a:t>&gt;</a:t>
            </a:r>
          </a:p>
        </p:txBody>
      </p:sp>
    </p:spTree>
  </p:cSld>
  <p:clrMapOvr>
    <a:masterClrMapping/>
  </p:clrMapOvr>
  <p:transition>
    <p:wipe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title"/>
          </p:nvPr>
        </p:nvSpPr>
        <p:spPr/>
        <p:txBody>
          <a:bodyPr/>
          <a:lstStyle/>
          <a:p>
            <a:r>
              <a:rPr lang="en-US" smtClean="0"/>
              <a:t>Sample Perfmon List Instance-REQUEST</a:t>
            </a:r>
            <a:endParaRPr lang="en-US" dirty="0" smtClean="0"/>
          </a:p>
        </p:txBody>
      </p:sp>
      <p:sp>
        <p:nvSpPr>
          <p:cNvPr id="138243" name="Rectangle 7"/>
          <p:cNvSpPr>
            <a:spLocks noGrp="1" noChangeArrowheads="1"/>
          </p:cNvSpPr>
          <p:nvPr>
            <p:ph type="body" sz="quarter" idx="10"/>
          </p:nvPr>
        </p:nvSpPr>
        <p:spPr/>
        <p:txBody>
          <a:bodyPr/>
          <a:lstStyle/>
          <a:p>
            <a:r>
              <a:rPr lang="en-US" smtClean="0"/>
              <a:t>Returns the most recent list of instances in a particular host</a:t>
            </a:r>
          </a:p>
        </p:txBody>
      </p:sp>
      <p:sp>
        <p:nvSpPr>
          <p:cNvPr id="138244" name="Rectangle 3"/>
          <p:cNvSpPr>
            <a:spLocks noChangeArrowheads="1"/>
          </p:cNvSpPr>
          <p:nvPr/>
        </p:nvSpPr>
        <p:spPr bwMode="auto">
          <a:xfrm>
            <a:off x="255105" y="1981200"/>
            <a:ext cx="8839200" cy="3822409"/>
          </a:xfrm>
          <a:prstGeom prst="rect">
            <a:avLst/>
          </a:prstGeom>
          <a:noFill/>
          <a:ln w="12700" algn="ctr">
            <a:solidFill>
              <a:schemeClr val="bg2"/>
            </a:solidFill>
            <a:miter lim="800000"/>
            <a:headEnd/>
            <a:tailEnd/>
          </a:ln>
        </p:spPr>
        <p:txBody>
          <a:bodyPr wrap="square" lIns="82124" tIns="41061" rIns="82124" bIns="41061" anchor="ctr">
            <a:spAutoFit/>
          </a:bodyPr>
          <a:lstStyle/>
          <a:p>
            <a:pPr defTabSz="814388" eaLnBrk="0" hangingPunct="0">
              <a:lnSpc>
                <a:spcPct val="90000"/>
              </a:lnSpc>
            </a:pPr>
            <a:r>
              <a:rPr lang="en-US" dirty="0">
                <a:solidFill>
                  <a:srgbClr val="546568"/>
                </a:solidFill>
                <a:latin typeface="Courier New" pitchFamily="49" charset="0"/>
                <a:cs typeface="Courier New" pitchFamily="49" charset="0"/>
              </a:rPr>
              <a:t>&lt;?xml version="1.0" encoding="utf-8" ?&gt; </a:t>
            </a:r>
          </a:p>
          <a:p>
            <a:pPr defTabSz="814388" eaLnBrk="0" hangingPunct="0">
              <a:lnSpc>
                <a:spcPct val="90000"/>
              </a:lnSpc>
            </a:pPr>
            <a:r>
              <a:rPr lang="en-US" dirty="0">
                <a:solidFill>
                  <a:srgbClr val="546568"/>
                </a:solidFill>
                <a:latin typeface="Courier New" pitchFamily="49" charset="0"/>
                <a:cs typeface="Courier New" pitchFamily="49" charset="0"/>
              </a:rPr>
              <a:t>&lt;</a:t>
            </a:r>
            <a:r>
              <a:rPr lang="en-US" dirty="0" err="1">
                <a:solidFill>
                  <a:srgbClr val="546568"/>
                </a:solidFill>
                <a:latin typeface="Courier New" pitchFamily="49" charset="0"/>
                <a:cs typeface="Courier New" pitchFamily="49" charset="0"/>
              </a:rPr>
              <a:t>soap:Envelope</a:t>
            </a: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xmlns:soap</a:t>
            </a:r>
            <a:r>
              <a:rPr lang="en-US" dirty="0">
                <a:solidFill>
                  <a:srgbClr val="546568"/>
                </a:solidFill>
                <a:latin typeface="Courier New" pitchFamily="49" charset="0"/>
                <a:cs typeface="Courier New" pitchFamily="49" charset="0"/>
              </a:rPr>
              <a:t>="http://schemas.xmlsoap.org/soap/envelope/"</a:t>
            </a:r>
          </a:p>
          <a:p>
            <a:pPr defTabSz="814388" eaLnBrk="0" hangingPunct="0">
              <a:lnSpc>
                <a:spcPct val="90000"/>
              </a:lnSpc>
            </a:pP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xmlns:soapenc</a:t>
            </a:r>
            <a:r>
              <a:rPr lang="en-US" dirty="0">
                <a:solidFill>
                  <a:srgbClr val="546568"/>
                </a:solidFill>
                <a:latin typeface="Courier New" pitchFamily="49" charset="0"/>
                <a:cs typeface="Courier New" pitchFamily="49" charset="0"/>
              </a:rPr>
              <a:t>="http://schemas.xmlsoap.org/soap/encoding/"</a:t>
            </a:r>
          </a:p>
          <a:p>
            <a:pPr defTabSz="814388" eaLnBrk="0" hangingPunct="0">
              <a:lnSpc>
                <a:spcPct val="90000"/>
              </a:lnSpc>
            </a:pP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xmlns:xsi</a:t>
            </a:r>
            <a:r>
              <a:rPr lang="en-US" dirty="0">
                <a:solidFill>
                  <a:srgbClr val="546568"/>
                </a:solidFill>
                <a:latin typeface="Courier New" pitchFamily="49" charset="0"/>
                <a:cs typeface="Courier New" pitchFamily="49" charset="0"/>
              </a:rPr>
              <a:t>="http://www.w3.org/2001/XMLSchema-instance"</a:t>
            </a:r>
          </a:p>
          <a:p>
            <a:pPr defTabSz="814388" eaLnBrk="0" hangingPunct="0">
              <a:lnSpc>
                <a:spcPct val="90000"/>
              </a:lnSpc>
            </a:pP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xmlns:xsd</a:t>
            </a:r>
            <a:r>
              <a:rPr lang="en-US" dirty="0">
                <a:solidFill>
                  <a:srgbClr val="546568"/>
                </a:solidFill>
                <a:latin typeface="Courier New" pitchFamily="49" charset="0"/>
                <a:cs typeface="Courier New" pitchFamily="49" charset="0"/>
              </a:rPr>
              <a:t>="http://www.w3.org/2001/XMLSchema"&gt;</a:t>
            </a:r>
          </a:p>
          <a:p>
            <a:pPr defTabSz="814388" eaLnBrk="0" hangingPunct="0">
              <a:lnSpc>
                <a:spcPct val="90000"/>
              </a:lnSpc>
            </a:pPr>
            <a:r>
              <a:rPr lang="en-US" dirty="0">
                <a:solidFill>
                  <a:srgbClr val="546568"/>
                </a:solidFill>
                <a:latin typeface="Courier New" pitchFamily="49" charset="0"/>
                <a:cs typeface="Courier New" pitchFamily="49" charset="0"/>
              </a:rPr>
              <a:t>&lt;</a:t>
            </a:r>
            <a:r>
              <a:rPr lang="en-US" dirty="0" err="1">
                <a:solidFill>
                  <a:srgbClr val="546568"/>
                </a:solidFill>
                <a:latin typeface="Courier New" pitchFamily="49" charset="0"/>
                <a:cs typeface="Courier New" pitchFamily="49" charset="0"/>
              </a:rPr>
              <a:t>soap:Body</a:t>
            </a: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soap:encodingStyle</a:t>
            </a:r>
            <a:r>
              <a:rPr lang="en-US" dirty="0">
                <a:solidFill>
                  <a:srgbClr val="546568"/>
                </a:solidFill>
                <a:latin typeface="Courier New" pitchFamily="49" charset="0"/>
                <a:cs typeface="Courier New" pitchFamily="49" charset="0"/>
              </a:rPr>
              <a:t>="http://schemas.xmlsoap.org/soap/encoding/"&gt;</a:t>
            </a:r>
          </a:p>
          <a:p>
            <a:pPr defTabSz="814388" eaLnBrk="0" hangingPunct="0">
              <a:lnSpc>
                <a:spcPct val="90000"/>
              </a:lnSpc>
            </a:pPr>
            <a:r>
              <a:rPr lang="en-US" dirty="0">
                <a:solidFill>
                  <a:srgbClr val="546568"/>
                </a:solidFill>
                <a:latin typeface="Courier New" pitchFamily="49" charset="0"/>
                <a:cs typeface="Courier New" pitchFamily="49" charset="0"/>
              </a:rPr>
              <a:t>   </a:t>
            </a:r>
            <a:r>
              <a:rPr lang="fr-FR" b="1" dirty="0">
                <a:solidFill>
                  <a:srgbClr val="C00000"/>
                </a:solidFill>
                <a:latin typeface="Courier New" pitchFamily="49" charset="0"/>
                <a:cs typeface="Courier New" pitchFamily="49" charset="0"/>
              </a:rPr>
              <a:t>&lt;q1:</a:t>
            </a:r>
            <a:r>
              <a:rPr lang="fr-FR" b="1" dirty="0" err="1">
                <a:solidFill>
                  <a:srgbClr val="C00000"/>
                </a:solidFill>
                <a:latin typeface="Courier New" pitchFamily="49" charset="0"/>
                <a:cs typeface="Courier New" pitchFamily="49" charset="0"/>
              </a:rPr>
              <a:t>PerfmonListInstance</a:t>
            </a:r>
            <a:r>
              <a:rPr lang="fr-FR" b="1" dirty="0">
                <a:solidFill>
                  <a:srgbClr val="C00000"/>
                </a:solidFill>
                <a:latin typeface="Courier New" pitchFamily="49" charset="0"/>
                <a:cs typeface="Courier New" pitchFamily="49" charset="0"/>
              </a:rPr>
              <a:t> 	xmlns:q1="http://schemas.cisco.com/ast/soap/"&gt;</a:t>
            </a:r>
          </a:p>
          <a:p>
            <a:pPr defTabSz="814388" eaLnBrk="0" hangingPunct="0">
              <a:lnSpc>
                <a:spcPct val="90000"/>
              </a:lnSpc>
            </a:pPr>
            <a:r>
              <a:rPr lang="sv-SE" b="1" dirty="0">
                <a:solidFill>
                  <a:srgbClr val="C00000"/>
                </a:solidFill>
                <a:latin typeface="Courier New" pitchFamily="49" charset="0"/>
                <a:cs typeface="Courier New" pitchFamily="49" charset="0"/>
              </a:rPr>
              <a:t>      &lt;Host xsi:type="xsd:string"&gt;nozomi&lt;/Host&gt; </a:t>
            </a:r>
          </a:p>
          <a:p>
            <a:pPr defTabSz="814388" eaLnBrk="0" hangingPunct="0">
              <a:lnSpc>
                <a:spcPct val="90000"/>
              </a:lnSpc>
            </a:pPr>
            <a:r>
              <a:rPr lang="sv-SE" b="1" dirty="0">
                <a:solidFill>
                  <a:srgbClr val="C00000"/>
                </a:solidFill>
                <a:latin typeface="Courier New" pitchFamily="49" charset="0"/>
                <a:cs typeface="Courier New" pitchFamily="49" charset="0"/>
              </a:rPr>
              <a:t>      &lt;</a:t>
            </a:r>
            <a:r>
              <a:rPr lang="en-US" b="1" dirty="0">
                <a:solidFill>
                  <a:srgbClr val="C00000"/>
                </a:solidFill>
                <a:latin typeface="Courier New" pitchFamily="49" charset="0"/>
                <a:cs typeface="Courier New" pitchFamily="49" charset="0"/>
              </a:rPr>
              <a:t>Object </a:t>
            </a:r>
            <a:r>
              <a:rPr lang="en-US" b="1" dirty="0" err="1">
                <a:solidFill>
                  <a:srgbClr val="C00000"/>
                </a:solidFill>
                <a:latin typeface="Courier New" pitchFamily="49" charset="0"/>
                <a:cs typeface="Courier New" pitchFamily="49" charset="0"/>
              </a:rPr>
              <a:t>xsi:type</a:t>
            </a:r>
            <a:r>
              <a:rPr lang="en-US" b="1" dirty="0">
                <a:solidFill>
                  <a:srgbClr val="C00000"/>
                </a:solidFill>
                <a:latin typeface="Courier New" pitchFamily="49" charset="0"/>
                <a:cs typeface="Courier New" pitchFamily="49" charset="0"/>
              </a:rPr>
              <a:t>="</a:t>
            </a:r>
            <a:r>
              <a:rPr lang="en-US" b="1" dirty="0" err="1">
                <a:solidFill>
                  <a:srgbClr val="C00000"/>
                </a:solidFill>
                <a:latin typeface="Courier New" pitchFamily="49" charset="0"/>
                <a:cs typeface="Courier New" pitchFamily="49" charset="0"/>
              </a:rPr>
              <a:t>xsd:string</a:t>
            </a:r>
            <a:r>
              <a:rPr lang="en-US" b="1" dirty="0">
                <a:solidFill>
                  <a:srgbClr val="C00000"/>
                </a:solidFill>
                <a:latin typeface="Courier New" pitchFamily="49" charset="0"/>
                <a:cs typeface="Courier New" pitchFamily="49" charset="0"/>
              </a:rPr>
              <a:t>"&gt;Process&lt;/Object&gt; </a:t>
            </a:r>
          </a:p>
          <a:p>
            <a:pPr defTabSz="814388" eaLnBrk="0" hangingPunct="0">
              <a:lnSpc>
                <a:spcPct val="90000"/>
              </a:lnSpc>
            </a:pPr>
            <a:r>
              <a:rPr lang="en-US" b="1" dirty="0">
                <a:solidFill>
                  <a:srgbClr val="C00000"/>
                </a:solidFill>
                <a:latin typeface="Courier New" pitchFamily="49" charset="0"/>
                <a:cs typeface="Courier New" pitchFamily="49" charset="0"/>
              </a:rPr>
              <a:t>   &lt;/q1:PerfmonListInstance&gt;</a:t>
            </a:r>
          </a:p>
          <a:p>
            <a:pPr defTabSz="814388" eaLnBrk="0" hangingPunct="0">
              <a:lnSpc>
                <a:spcPct val="90000"/>
              </a:lnSpc>
            </a:pPr>
            <a:r>
              <a:rPr lang="en-US" dirty="0">
                <a:solidFill>
                  <a:srgbClr val="546568"/>
                </a:solidFill>
                <a:latin typeface="Courier New" pitchFamily="49" charset="0"/>
                <a:cs typeface="Courier New" pitchFamily="49" charset="0"/>
              </a:rPr>
              <a:t>&lt;/</a:t>
            </a:r>
            <a:r>
              <a:rPr lang="en-US" dirty="0" err="1">
                <a:solidFill>
                  <a:srgbClr val="546568"/>
                </a:solidFill>
                <a:latin typeface="Courier New" pitchFamily="49" charset="0"/>
                <a:cs typeface="Courier New" pitchFamily="49" charset="0"/>
              </a:rPr>
              <a:t>soap:Body</a:t>
            </a:r>
            <a:r>
              <a:rPr lang="en-US" dirty="0">
                <a:solidFill>
                  <a:srgbClr val="546568"/>
                </a:solidFill>
                <a:latin typeface="Courier New" pitchFamily="49" charset="0"/>
                <a:cs typeface="Courier New" pitchFamily="49" charset="0"/>
              </a:rPr>
              <a:t>&gt;</a:t>
            </a:r>
          </a:p>
          <a:p>
            <a:pPr defTabSz="814388" eaLnBrk="0" hangingPunct="0">
              <a:lnSpc>
                <a:spcPct val="90000"/>
              </a:lnSpc>
            </a:pPr>
            <a:r>
              <a:rPr lang="en-US" dirty="0">
                <a:solidFill>
                  <a:srgbClr val="546568"/>
                </a:solidFill>
                <a:latin typeface="Courier New" pitchFamily="49" charset="0"/>
                <a:cs typeface="Courier New" pitchFamily="49" charset="0"/>
              </a:rPr>
              <a:t>&lt;/</a:t>
            </a:r>
            <a:r>
              <a:rPr lang="en-US" dirty="0" err="1">
                <a:solidFill>
                  <a:srgbClr val="546568"/>
                </a:solidFill>
                <a:latin typeface="Courier New" pitchFamily="49" charset="0"/>
                <a:cs typeface="Courier New" pitchFamily="49" charset="0"/>
              </a:rPr>
              <a:t>soap:Envelope</a:t>
            </a:r>
            <a:r>
              <a:rPr lang="en-US" dirty="0">
                <a:solidFill>
                  <a:srgbClr val="546568"/>
                </a:solidFill>
                <a:latin typeface="Courier New" pitchFamily="49" charset="0"/>
                <a:cs typeface="Courier New" pitchFamily="49" charset="0"/>
              </a:rPr>
              <a:t>&gt;</a:t>
            </a:r>
          </a:p>
        </p:txBody>
      </p:sp>
    </p:spTree>
  </p:cSld>
  <p:clrMapOvr>
    <a:masterClrMapping/>
  </p:clrMapOvr>
  <p:transition>
    <p:wipe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4"/>
          <p:cNvSpPr>
            <a:spLocks noGrp="1" noChangeArrowheads="1"/>
          </p:cNvSpPr>
          <p:nvPr>
            <p:ph type="title"/>
          </p:nvPr>
        </p:nvSpPr>
        <p:spPr/>
        <p:txBody>
          <a:bodyPr/>
          <a:lstStyle/>
          <a:p>
            <a:r>
              <a:rPr lang="en-US" smtClean="0"/>
              <a:t>Sample Perfmon List Instance-RESPONSE</a:t>
            </a:r>
            <a:endParaRPr lang="en-US" dirty="0" smtClean="0"/>
          </a:p>
        </p:txBody>
      </p:sp>
      <p:sp>
        <p:nvSpPr>
          <p:cNvPr id="139267" name="Rectangle 3"/>
          <p:cNvSpPr>
            <a:spLocks noChangeArrowheads="1"/>
          </p:cNvSpPr>
          <p:nvPr/>
        </p:nvSpPr>
        <p:spPr bwMode="auto">
          <a:xfrm>
            <a:off x="265044" y="1205672"/>
            <a:ext cx="8382000" cy="5210175"/>
          </a:xfrm>
          <a:prstGeom prst="rect">
            <a:avLst/>
          </a:prstGeom>
          <a:noFill/>
          <a:ln w="12700" algn="ctr">
            <a:solidFill>
              <a:schemeClr val="bg2"/>
            </a:solidFill>
            <a:miter lim="800000"/>
            <a:headEnd/>
            <a:tailEnd/>
          </a:ln>
        </p:spPr>
        <p:txBody>
          <a:bodyPr lIns="82124" tIns="41061" rIns="82124" bIns="41061" anchor="ctr">
            <a:spAutoFit/>
          </a:bodyPr>
          <a:lstStyle/>
          <a:p>
            <a:pPr defTabSz="814388" eaLnBrk="0" hangingPunct="0">
              <a:lnSpc>
                <a:spcPct val="90000"/>
              </a:lnSpc>
            </a:pPr>
            <a:r>
              <a:rPr lang="en-US" sz="1200" dirty="0">
                <a:solidFill>
                  <a:srgbClr val="546568"/>
                </a:solidFill>
                <a:latin typeface="Courier New" pitchFamily="49" charset="0"/>
                <a:cs typeface="Courier New" pitchFamily="49" charset="0"/>
              </a:rPr>
              <a:t>&lt;SOAP-</a:t>
            </a:r>
            <a:r>
              <a:rPr lang="en-US" sz="1200" dirty="0" err="1">
                <a:solidFill>
                  <a:srgbClr val="546568"/>
                </a:solidFill>
                <a:latin typeface="Courier New" pitchFamily="49" charset="0"/>
                <a:cs typeface="Courier New" pitchFamily="49" charset="0"/>
              </a:rPr>
              <a:t>ENV:Envelope</a:t>
            </a:r>
            <a:r>
              <a:rPr lang="en-US" sz="1200" dirty="0">
                <a:solidFill>
                  <a:srgbClr val="546568"/>
                </a:solidFill>
                <a:latin typeface="Courier New" pitchFamily="49" charset="0"/>
                <a:cs typeface="Courier New" pitchFamily="49" charset="0"/>
              </a:rPr>
              <a:t> SOAP-</a:t>
            </a:r>
            <a:r>
              <a:rPr lang="en-US" sz="1200" dirty="0" err="1">
                <a:solidFill>
                  <a:srgbClr val="546568"/>
                </a:solidFill>
                <a:latin typeface="Courier New" pitchFamily="49" charset="0"/>
                <a:cs typeface="Courier New" pitchFamily="49" charset="0"/>
              </a:rPr>
              <a:t>ENV:encodingStyle</a:t>
            </a:r>
            <a:r>
              <a:rPr lang="en-US" sz="1200" dirty="0">
                <a:solidFill>
                  <a:srgbClr val="546568"/>
                </a:solidFill>
                <a:latin typeface="Courier New" pitchFamily="49" charset="0"/>
                <a:cs typeface="Courier New" pitchFamily="49" charset="0"/>
              </a:rPr>
              <a:t>="http://schemas.xmlsoap.org/soap/encoding/"</a:t>
            </a:r>
          </a:p>
          <a:p>
            <a:pPr defTabSz="814388" eaLnBrk="0" hangingPunct="0">
              <a:lnSpc>
                <a:spcPct val="90000"/>
              </a:lnSpc>
            </a:pPr>
            <a:r>
              <a:rPr lang="en-US" sz="1200" dirty="0">
                <a:solidFill>
                  <a:srgbClr val="546568"/>
                </a:solidFill>
                <a:latin typeface="Courier New" pitchFamily="49" charset="0"/>
                <a:cs typeface="Courier New" pitchFamily="49" charset="0"/>
              </a:rPr>
              <a:t>   </a:t>
            </a:r>
            <a:r>
              <a:rPr lang="en-US" sz="1200" dirty="0" err="1">
                <a:solidFill>
                  <a:srgbClr val="546568"/>
                </a:solidFill>
                <a:latin typeface="Courier New" pitchFamily="49" charset="0"/>
                <a:cs typeface="Courier New" pitchFamily="49" charset="0"/>
              </a:rPr>
              <a:t>xmlns:SOAP-ENV</a:t>
            </a:r>
            <a:r>
              <a:rPr lang="en-US" sz="1200" dirty="0">
                <a:solidFill>
                  <a:srgbClr val="546568"/>
                </a:solidFill>
                <a:latin typeface="Courier New" pitchFamily="49" charset="0"/>
                <a:cs typeface="Courier New" pitchFamily="49" charset="0"/>
              </a:rPr>
              <a:t>="http://schemas.xmlsoap.org/soap/envelope/"</a:t>
            </a:r>
          </a:p>
          <a:p>
            <a:pPr defTabSz="814388" eaLnBrk="0" hangingPunct="0">
              <a:lnSpc>
                <a:spcPct val="90000"/>
              </a:lnSpc>
            </a:pPr>
            <a:r>
              <a:rPr lang="en-US" sz="1200" dirty="0">
                <a:solidFill>
                  <a:srgbClr val="546568"/>
                </a:solidFill>
                <a:latin typeface="Courier New" pitchFamily="49" charset="0"/>
                <a:cs typeface="Courier New" pitchFamily="49" charset="0"/>
              </a:rPr>
              <a:t>   </a:t>
            </a:r>
            <a:r>
              <a:rPr lang="en-US" sz="1200" dirty="0" err="1">
                <a:solidFill>
                  <a:srgbClr val="546568"/>
                </a:solidFill>
                <a:latin typeface="Courier New" pitchFamily="49" charset="0"/>
                <a:cs typeface="Courier New" pitchFamily="49" charset="0"/>
              </a:rPr>
              <a:t>xmlns:SOAP</a:t>
            </a:r>
            <a:r>
              <a:rPr lang="en-US" sz="1200" dirty="0">
                <a:solidFill>
                  <a:srgbClr val="546568"/>
                </a:solidFill>
                <a:latin typeface="Courier New" pitchFamily="49" charset="0"/>
                <a:cs typeface="Courier New" pitchFamily="49" charset="0"/>
              </a:rPr>
              <a:t>-ENC="http://schemas.xmlsoap.org/soap/encoding/"&gt;</a:t>
            </a:r>
          </a:p>
          <a:p>
            <a:pPr defTabSz="814388" eaLnBrk="0" hangingPunct="0">
              <a:lnSpc>
                <a:spcPct val="90000"/>
              </a:lnSpc>
            </a:pPr>
            <a:r>
              <a:rPr lang="en-US" sz="1200" dirty="0">
                <a:solidFill>
                  <a:srgbClr val="546568"/>
                </a:solidFill>
                <a:latin typeface="Courier New" pitchFamily="49" charset="0"/>
                <a:cs typeface="Courier New" pitchFamily="49" charset="0"/>
              </a:rPr>
              <a:t>&lt;SOAP-</a:t>
            </a:r>
            <a:r>
              <a:rPr lang="en-US" sz="1200" dirty="0" err="1">
                <a:solidFill>
                  <a:srgbClr val="546568"/>
                </a:solidFill>
                <a:latin typeface="Courier New" pitchFamily="49" charset="0"/>
                <a:cs typeface="Courier New" pitchFamily="49" charset="0"/>
              </a:rPr>
              <a:t>ENV:Body</a:t>
            </a:r>
            <a:r>
              <a:rPr lang="en-US" sz="1200" dirty="0">
                <a:solidFill>
                  <a:srgbClr val="546568"/>
                </a:solidFill>
                <a:latin typeface="Courier New" pitchFamily="49" charset="0"/>
                <a:cs typeface="Courier New" pitchFamily="49" charset="0"/>
              </a:rPr>
              <a:t>&gt;</a:t>
            </a:r>
          </a:p>
          <a:p>
            <a:pPr defTabSz="814388" eaLnBrk="0" hangingPunct="0">
              <a:lnSpc>
                <a:spcPct val="90000"/>
              </a:lnSpc>
            </a:pPr>
            <a:r>
              <a:rPr lang="en-US" sz="1200" dirty="0">
                <a:solidFill>
                  <a:srgbClr val="546568"/>
                </a:solidFill>
                <a:latin typeface="Courier New" pitchFamily="49" charset="0"/>
                <a:cs typeface="Courier New" pitchFamily="49" charset="0"/>
              </a:rPr>
              <a:t>   </a:t>
            </a:r>
            <a:r>
              <a:rPr lang="en-US" sz="1200" b="1" dirty="0">
                <a:solidFill>
                  <a:srgbClr val="C00000"/>
                </a:solidFill>
                <a:latin typeface="Courier New" pitchFamily="49" charset="0"/>
                <a:cs typeface="Courier New" pitchFamily="49" charset="0"/>
              </a:rPr>
              <a:t>&lt;m:PerfmonListInstanceResponse </a:t>
            </a:r>
            <a:r>
              <a:rPr lang="en-US" sz="1200" b="1" dirty="0" err="1">
                <a:solidFill>
                  <a:srgbClr val="C00000"/>
                </a:solidFill>
                <a:latin typeface="Courier New" pitchFamily="49" charset="0"/>
                <a:cs typeface="Courier New" pitchFamily="49" charset="0"/>
              </a:rPr>
              <a:t>xmlns:m</a:t>
            </a:r>
            <a:r>
              <a:rPr lang="en-US" sz="1200" b="1" dirty="0">
                <a:solidFill>
                  <a:srgbClr val="C00000"/>
                </a:solidFill>
                <a:latin typeface="Courier New" pitchFamily="49" charset="0"/>
                <a:cs typeface="Courier New" pitchFamily="49" charset="0"/>
              </a:rPr>
              <a:t>="http://schemas.cisco.com/ast/soap/"&gt;</a:t>
            </a:r>
          </a:p>
          <a:p>
            <a:pPr defTabSz="814388" eaLnBrk="0" hangingPunct="0">
              <a:lnSpc>
                <a:spcPct val="90000"/>
              </a:lnSpc>
            </a:pPr>
            <a:r>
              <a:rPr lang="en-US" sz="1200" b="1" dirty="0">
                <a:solidFill>
                  <a:srgbClr val="C00000"/>
                </a:solidFill>
                <a:latin typeface="Courier New" pitchFamily="49" charset="0"/>
                <a:cs typeface="Courier New" pitchFamily="49" charset="0"/>
              </a:rPr>
              <a:t>      </a:t>
            </a:r>
            <a:r>
              <a:rPr lang="fr-FR" sz="1200" b="1" dirty="0">
                <a:solidFill>
                  <a:srgbClr val="C00000"/>
                </a:solidFill>
                <a:latin typeface="Courier New" pitchFamily="49" charset="0"/>
                <a:cs typeface="Courier New" pitchFamily="49" charset="0"/>
              </a:rPr>
              <a:t>&lt;</a:t>
            </a:r>
            <a:r>
              <a:rPr lang="fr-FR" sz="1200" b="1" dirty="0" err="1">
                <a:solidFill>
                  <a:srgbClr val="C00000"/>
                </a:solidFill>
                <a:latin typeface="Courier New" pitchFamily="49" charset="0"/>
                <a:cs typeface="Courier New" pitchFamily="49" charset="0"/>
              </a:rPr>
              <a:t>ArrayOfInstance</a:t>
            </a:r>
            <a:r>
              <a:rPr lang="fr-FR" sz="1200" b="1" dirty="0">
                <a:solidFill>
                  <a:srgbClr val="C00000"/>
                </a:solidFill>
                <a:latin typeface="Courier New" pitchFamily="49" charset="0"/>
                <a:cs typeface="Courier New" pitchFamily="49" charset="0"/>
              </a:rPr>
              <a:t> </a:t>
            </a:r>
            <a:r>
              <a:rPr lang="fr-FR" sz="1200" b="1" dirty="0" err="1">
                <a:solidFill>
                  <a:srgbClr val="C00000"/>
                </a:solidFill>
                <a:latin typeface="Courier New" pitchFamily="49" charset="0"/>
                <a:cs typeface="Courier New" pitchFamily="49" charset="0"/>
              </a:rPr>
              <a:t>SOAP-ENC:arrayType</a:t>
            </a:r>
            <a:r>
              <a:rPr lang="fr-FR" sz="1200" b="1" dirty="0">
                <a:solidFill>
                  <a:srgbClr val="C00000"/>
                </a:solidFill>
                <a:latin typeface="Courier New" pitchFamily="49" charset="0"/>
                <a:cs typeface="Courier New" pitchFamily="49" charset="0"/>
              </a:rPr>
              <a:t>="</a:t>
            </a:r>
            <a:r>
              <a:rPr lang="fr-FR" sz="1200" b="1" dirty="0" err="1">
                <a:solidFill>
                  <a:srgbClr val="C00000"/>
                </a:solidFill>
                <a:latin typeface="Courier New" pitchFamily="49" charset="0"/>
                <a:cs typeface="Courier New" pitchFamily="49" charset="0"/>
              </a:rPr>
              <a:t>m:InstanceType</a:t>
            </a:r>
            <a:r>
              <a:rPr lang="fr-FR" sz="1200" b="1" dirty="0">
                <a:solidFill>
                  <a:srgbClr val="C00000"/>
                </a:solidFill>
                <a:latin typeface="Courier New" pitchFamily="49" charset="0"/>
                <a:cs typeface="Courier New" pitchFamily="49" charset="0"/>
              </a:rPr>
              <a:t>[]"&gt;</a:t>
            </a:r>
          </a:p>
          <a:p>
            <a:pPr defTabSz="814388" eaLnBrk="0" hangingPunct="0">
              <a:lnSpc>
                <a:spcPct val="90000"/>
              </a:lnSpc>
            </a:pPr>
            <a:r>
              <a:rPr lang="fr-FR" sz="1200" b="1" dirty="0">
                <a:solidFill>
                  <a:srgbClr val="C00000"/>
                </a:solidFill>
                <a:latin typeface="Courier New" pitchFamily="49" charset="0"/>
                <a:cs typeface="Courier New" pitchFamily="49" charset="0"/>
              </a:rPr>
              <a:t>	&lt;Instance&gt;</a:t>
            </a:r>
          </a:p>
          <a:p>
            <a:pPr defTabSz="814388" eaLnBrk="0" hangingPunct="0">
              <a:lnSpc>
                <a:spcPct val="90000"/>
              </a:lnSpc>
            </a:pPr>
            <a:r>
              <a:rPr lang="fr-FR" sz="1200" b="1" dirty="0">
                <a:solidFill>
                  <a:srgbClr val="C00000"/>
                </a:solidFill>
                <a:latin typeface="Courier New" pitchFamily="49" charset="0"/>
                <a:cs typeface="Courier New" pitchFamily="49" charset="0"/>
              </a:rPr>
              <a:t>		</a:t>
            </a:r>
            <a:r>
              <a:rPr lang="en-US" sz="1200" b="1" dirty="0">
                <a:solidFill>
                  <a:srgbClr val="C00000"/>
                </a:solidFill>
                <a:latin typeface="Courier New" pitchFamily="49" charset="0"/>
                <a:cs typeface="Courier New" pitchFamily="49" charset="0"/>
              </a:rPr>
              <a:t>&lt;Name&gt;Idle&lt;/Name&gt; </a:t>
            </a:r>
          </a:p>
          <a:p>
            <a:pPr defTabSz="814388" eaLnBrk="0" hangingPunct="0">
              <a:lnSpc>
                <a:spcPct val="90000"/>
              </a:lnSpc>
            </a:pPr>
            <a:r>
              <a:rPr lang="en-US" sz="1200" b="1" dirty="0">
                <a:solidFill>
                  <a:srgbClr val="C00000"/>
                </a:solidFill>
                <a:latin typeface="Courier New" pitchFamily="49" charset="0"/>
                <a:cs typeface="Courier New" pitchFamily="49" charset="0"/>
              </a:rPr>
              <a:t>	&lt;/Instance&gt;</a:t>
            </a:r>
          </a:p>
          <a:p>
            <a:pPr defTabSz="814388" eaLnBrk="0" hangingPunct="0">
              <a:lnSpc>
                <a:spcPct val="90000"/>
              </a:lnSpc>
            </a:pPr>
            <a:r>
              <a:rPr lang="en-US" sz="1200" b="1" dirty="0">
                <a:solidFill>
                  <a:srgbClr val="C00000"/>
                </a:solidFill>
                <a:latin typeface="Courier New" pitchFamily="49" charset="0"/>
                <a:cs typeface="Courier New" pitchFamily="49" charset="0"/>
              </a:rPr>
              <a:t>	&lt;Instance&gt;</a:t>
            </a:r>
          </a:p>
          <a:p>
            <a:pPr defTabSz="814388" eaLnBrk="0" hangingPunct="0">
              <a:lnSpc>
                <a:spcPct val="90000"/>
              </a:lnSpc>
            </a:pPr>
            <a:r>
              <a:rPr lang="en-US" sz="1200" b="1" dirty="0">
                <a:solidFill>
                  <a:srgbClr val="C00000"/>
                </a:solidFill>
                <a:latin typeface="Courier New" pitchFamily="49" charset="0"/>
                <a:cs typeface="Courier New" pitchFamily="49" charset="0"/>
              </a:rPr>
              <a:t>		&lt;Name&gt;System&lt;/Name&gt; </a:t>
            </a:r>
          </a:p>
          <a:p>
            <a:pPr defTabSz="814388" eaLnBrk="0" hangingPunct="0">
              <a:lnSpc>
                <a:spcPct val="90000"/>
              </a:lnSpc>
            </a:pPr>
            <a:r>
              <a:rPr lang="en-US" sz="1200" b="1" dirty="0">
                <a:solidFill>
                  <a:srgbClr val="C00000"/>
                </a:solidFill>
                <a:latin typeface="Courier New" pitchFamily="49" charset="0"/>
                <a:cs typeface="Courier New" pitchFamily="49" charset="0"/>
              </a:rPr>
              <a:t>	&lt;/Instance&gt;</a:t>
            </a:r>
          </a:p>
          <a:p>
            <a:pPr defTabSz="814388" eaLnBrk="0" hangingPunct="0">
              <a:lnSpc>
                <a:spcPct val="90000"/>
              </a:lnSpc>
            </a:pPr>
            <a:r>
              <a:rPr lang="en-US" sz="1200" b="1" dirty="0">
                <a:solidFill>
                  <a:srgbClr val="C00000"/>
                </a:solidFill>
                <a:latin typeface="Courier New" pitchFamily="49" charset="0"/>
                <a:cs typeface="Courier New" pitchFamily="49" charset="0"/>
              </a:rPr>
              <a:t>	&lt;Instance&gt;</a:t>
            </a:r>
          </a:p>
          <a:p>
            <a:pPr defTabSz="814388" eaLnBrk="0" hangingPunct="0">
              <a:lnSpc>
                <a:spcPct val="90000"/>
              </a:lnSpc>
            </a:pPr>
            <a:r>
              <a:rPr lang="en-US" sz="1200" b="1" dirty="0">
                <a:solidFill>
                  <a:srgbClr val="C00000"/>
                </a:solidFill>
                <a:latin typeface="Courier New" pitchFamily="49" charset="0"/>
                <a:cs typeface="Courier New" pitchFamily="49" charset="0"/>
              </a:rPr>
              <a:t>		&lt;Name&gt;</a:t>
            </a:r>
            <a:r>
              <a:rPr lang="en-US" sz="1200" b="1" dirty="0" err="1">
                <a:solidFill>
                  <a:srgbClr val="C00000"/>
                </a:solidFill>
                <a:latin typeface="Courier New" pitchFamily="49" charset="0"/>
                <a:cs typeface="Courier New" pitchFamily="49" charset="0"/>
              </a:rPr>
              <a:t>SMSS</a:t>
            </a:r>
            <a:r>
              <a:rPr lang="en-US" sz="1200" b="1" dirty="0">
                <a:solidFill>
                  <a:srgbClr val="C00000"/>
                </a:solidFill>
                <a:latin typeface="Courier New" pitchFamily="49" charset="0"/>
                <a:cs typeface="Courier New" pitchFamily="49" charset="0"/>
              </a:rPr>
              <a:t>&lt;/Name&gt; </a:t>
            </a:r>
          </a:p>
          <a:p>
            <a:pPr defTabSz="814388" eaLnBrk="0" hangingPunct="0">
              <a:lnSpc>
                <a:spcPct val="90000"/>
              </a:lnSpc>
            </a:pPr>
            <a:r>
              <a:rPr lang="en-US" sz="1200" b="1" dirty="0">
                <a:solidFill>
                  <a:srgbClr val="C00000"/>
                </a:solidFill>
                <a:latin typeface="Courier New" pitchFamily="49" charset="0"/>
                <a:cs typeface="Courier New" pitchFamily="49" charset="0"/>
              </a:rPr>
              <a:t>	&lt;/Instance&gt;</a:t>
            </a:r>
          </a:p>
          <a:p>
            <a:pPr defTabSz="814388" eaLnBrk="0" hangingPunct="0">
              <a:lnSpc>
                <a:spcPct val="90000"/>
              </a:lnSpc>
            </a:pPr>
            <a:r>
              <a:rPr lang="en-US" sz="1200" b="1" dirty="0">
                <a:solidFill>
                  <a:srgbClr val="C00000"/>
                </a:solidFill>
                <a:latin typeface="Courier New" pitchFamily="49" charset="0"/>
                <a:cs typeface="Courier New" pitchFamily="49" charset="0"/>
              </a:rPr>
              <a:t>	&lt;Instance&gt;</a:t>
            </a:r>
          </a:p>
          <a:p>
            <a:pPr defTabSz="814388" eaLnBrk="0" hangingPunct="0">
              <a:lnSpc>
                <a:spcPct val="90000"/>
              </a:lnSpc>
            </a:pPr>
            <a:r>
              <a:rPr lang="en-US" sz="1200" b="1" dirty="0">
                <a:solidFill>
                  <a:srgbClr val="C00000"/>
                </a:solidFill>
                <a:latin typeface="Courier New" pitchFamily="49" charset="0"/>
                <a:cs typeface="Courier New" pitchFamily="49" charset="0"/>
              </a:rPr>
              <a:t>		&lt;Name&gt;</a:t>
            </a:r>
            <a:r>
              <a:rPr lang="en-US" sz="1200" b="1" dirty="0" err="1">
                <a:solidFill>
                  <a:srgbClr val="C00000"/>
                </a:solidFill>
                <a:latin typeface="Courier New" pitchFamily="49" charset="0"/>
                <a:cs typeface="Courier New" pitchFamily="49" charset="0"/>
              </a:rPr>
              <a:t>CSRSS</a:t>
            </a:r>
            <a:r>
              <a:rPr lang="en-US" sz="1200" b="1" dirty="0">
                <a:solidFill>
                  <a:srgbClr val="C00000"/>
                </a:solidFill>
                <a:latin typeface="Courier New" pitchFamily="49" charset="0"/>
                <a:cs typeface="Courier New" pitchFamily="49" charset="0"/>
              </a:rPr>
              <a:t>&lt;/Name&gt; </a:t>
            </a:r>
          </a:p>
          <a:p>
            <a:pPr defTabSz="814388" eaLnBrk="0" hangingPunct="0">
              <a:lnSpc>
                <a:spcPct val="90000"/>
              </a:lnSpc>
            </a:pPr>
            <a:r>
              <a:rPr lang="en-US" sz="1200" b="1" dirty="0">
                <a:solidFill>
                  <a:srgbClr val="C00000"/>
                </a:solidFill>
                <a:latin typeface="Courier New" pitchFamily="49" charset="0"/>
                <a:cs typeface="Courier New" pitchFamily="49" charset="0"/>
              </a:rPr>
              <a:t>	&lt;/Instance&gt;</a:t>
            </a:r>
          </a:p>
          <a:p>
            <a:pPr defTabSz="814388" eaLnBrk="0" hangingPunct="0">
              <a:lnSpc>
                <a:spcPct val="90000"/>
              </a:lnSpc>
            </a:pPr>
            <a:r>
              <a:rPr lang="en-US" sz="1200" b="1" dirty="0">
                <a:solidFill>
                  <a:srgbClr val="C00000"/>
                </a:solidFill>
                <a:latin typeface="Courier New" pitchFamily="49" charset="0"/>
                <a:cs typeface="Courier New" pitchFamily="49" charset="0"/>
              </a:rPr>
              <a:t>	&lt;Instance&gt;</a:t>
            </a:r>
          </a:p>
          <a:p>
            <a:pPr defTabSz="814388" eaLnBrk="0" hangingPunct="0">
              <a:lnSpc>
                <a:spcPct val="90000"/>
              </a:lnSpc>
            </a:pPr>
            <a:r>
              <a:rPr lang="en-US" sz="1200" b="1" dirty="0">
                <a:solidFill>
                  <a:srgbClr val="C00000"/>
                </a:solidFill>
                <a:latin typeface="Courier New" pitchFamily="49" charset="0"/>
                <a:cs typeface="Courier New" pitchFamily="49" charset="0"/>
              </a:rPr>
              <a:t>		&lt;Name&gt;</a:t>
            </a:r>
            <a:r>
              <a:rPr lang="en-US" sz="1200" b="1" dirty="0" err="1">
                <a:solidFill>
                  <a:srgbClr val="C00000"/>
                </a:solidFill>
                <a:latin typeface="Courier New" pitchFamily="49" charset="0"/>
                <a:cs typeface="Courier New" pitchFamily="49" charset="0"/>
              </a:rPr>
              <a:t>WINLOGON</a:t>
            </a:r>
            <a:r>
              <a:rPr lang="en-US" sz="1200" b="1" dirty="0">
                <a:solidFill>
                  <a:srgbClr val="C00000"/>
                </a:solidFill>
                <a:latin typeface="Courier New" pitchFamily="49" charset="0"/>
                <a:cs typeface="Courier New" pitchFamily="49" charset="0"/>
              </a:rPr>
              <a:t>&lt;/Name&gt; </a:t>
            </a:r>
          </a:p>
          <a:p>
            <a:pPr defTabSz="814388" eaLnBrk="0" hangingPunct="0">
              <a:lnSpc>
                <a:spcPct val="90000"/>
              </a:lnSpc>
            </a:pPr>
            <a:r>
              <a:rPr lang="en-US" sz="1200" b="1" dirty="0">
                <a:solidFill>
                  <a:srgbClr val="C00000"/>
                </a:solidFill>
                <a:latin typeface="Courier New" pitchFamily="49" charset="0"/>
                <a:cs typeface="Courier New" pitchFamily="49" charset="0"/>
              </a:rPr>
              <a:t>	&lt;/Instance&gt;</a:t>
            </a:r>
          </a:p>
          <a:p>
            <a:pPr defTabSz="814388" eaLnBrk="0" hangingPunct="0">
              <a:lnSpc>
                <a:spcPct val="90000"/>
              </a:lnSpc>
            </a:pPr>
            <a:r>
              <a:rPr lang="en-US" sz="1200" b="1" dirty="0">
                <a:solidFill>
                  <a:srgbClr val="C00000"/>
                </a:solidFill>
                <a:latin typeface="Courier New" pitchFamily="49" charset="0"/>
                <a:cs typeface="Courier New" pitchFamily="49" charset="0"/>
              </a:rPr>
              <a:t>	&lt;Instance&gt;</a:t>
            </a:r>
          </a:p>
          <a:p>
            <a:pPr defTabSz="814388" eaLnBrk="0" hangingPunct="0">
              <a:lnSpc>
                <a:spcPct val="90000"/>
              </a:lnSpc>
            </a:pPr>
            <a:r>
              <a:rPr lang="en-US" sz="1200" b="1" dirty="0">
                <a:solidFill>
                  <a:srgbClr val="C00000"/>
                </a:solidFill>
                <a:latin typeface="Courier New" pitchFamily="49" charset="0"/>
                <a:cs typeface="Courier New" pitchFamily="49" charset="0"/>
              </a:rPr>
              <a:t>		&lt;Name&gt;SERVICES&lt;/Name&gt; </a:t>
            </a:r>
          </a:p>
          <a:p>
            <a:pPr defTabSz="814388" eaLnBrk="0" hangingPunct="0">
              <a:lnSpc>
                <a:spcPct val="90000"/>
              </a:lnSpc>
            </a:pPr>
            <a:r>
              <a:rPr lang="en-US" sz="1200" b="1" dirty="0">
                <a:solidFill>
                  <a:srgbClr val="C00000"/>
                </a:solidFill>
                <a:latin typeface="Courier New" pitchFamily="49" charset="0"/>
                <a:cs typeface="Courier New" pitchFamily="49" charset="0"/>
              </a:rPr>
              <a:t>	&lt;/Instance&gt;</a:t>
            </a:r>
          </a:p>
          <a:p>
            <a:pPr defTabSz="814388" eaLnBrk="0" hangingPunct="0">
              <a:lnSpc>
                <a:spcPct val="90000"/>
              </a:lnSpc>
            </a:pPr>
            <a:r>
              <a:rPr lang="en-US" sz="1200" b="1" dirty="0">
                <a:solidFill>
                  <a:srgbClr val="C00000"/>
                </a:solidFill>
                <a:latin typeface="Courier New" pitchFamily="49" charset="0"/>
                <a:cs typeface="Courier New" pitchFamily="49" charset="0"/>
              </a:rPr>
              <a:t>	&lt;Instance&gt;</a:t>
            </a:r>
          </a:p>
          <a:p>
            <a:pPr defTabSz="814388" eaLnBrk="0" hangingPunct="0">
              <a:lnSpc>
                <a:spcPct val="90000"/>
              </a:lnSpc>
            </a:pPr>
            <a:r>
              <a:rPr lang="en-US" sz="1200" b="1" dirty="0">
                <a:solidFill>
                  <a:srgbClr val="C00000"/>
                </a:solidFill>
                <a:latin typeface="Courier New" pitchFamily="49" charset="0"/>
                <a:cs typeface="Courier New" pitchFamily="49" charset="0"/>
              </a:rPr>
              <a:t>		&lt;Name&gt;_Total&lt;/Name&gt; </a:t>
            </a:r>
          </a:p>
          <a:p>
            <a:pPr defTabSz="814388" eaLnBrk="0" hangingPunct="0">
              <a:lnSpc>
                <a:spcPct val="90000"/>
              </a:lnSpc>
            </a:pPr>
            <a:r>
              <a:rPr lang="en-US" sz="1200" b="1" dirty="0">
                <a:solidFill>
                  <a:srgbClr val="C00000"/>
                </a:solidFill>
                <a:latin typeface="Courier New" pitchFamily="49" charset="0"/>
                <a:cs typeface="Courier New" pitchFamily="49" charset="0"/>
              </a:rPr>
              <a:t>	&lt;/Instance&gt;</a:t>
            </a:r>
          </a:p>
          <a:p>
            <a:pPr defTabSz="814388" eaLnBrk="0" hangingPunct="0">
              <a:lnSpc>
                <a:spcPct val="90000"/>
              </a:lnSpc>
            </a:pPr>
            <a:r>
              <a:rPr lang="en-US" sz="1200" b="1" dirty="0">
                <a:solidFill>
                  <a:srgbClr val="C00000"/>
                </a:solidFill>
                <a:latin typeface="Courier New" pitchFamily="49" charset="0"/>
                <a:cs typeface="Courier New" pitchFamily="49" charset="0"/>
              </a:rPr>
              <a:t>      &lt;/</a:t>
            </a:r>
            <a:r>
              <a:rPr lang="en-US" sz="1200" b="1" dirty="0" err="1">
                <a:solidFill>
                  <a:srgbClr val="C00000"/>
                </a:solidFill>
                <a:latin typeface="Courier New" pitchFamily="49" charset="0"/>
                <a:cs typeface="Courier New" pitchFamily="49" charset="0"/>
              </a:rPr>
              <a:t>ArrayOfInstance</a:t>
            </a:r>
            <a:r>
              <a:rPr lang="en-US" sz="1200" b="1" dirty="0">
                <a:solidFill>
                  <a:srgbClr val="C00000"/>
                </a:solidFill>
                <a:latin typeface="Courier New" pitchFamily="49" charset="0"/>
                <a:cs typeface="Courier New" pitchFamily="49" charset="0"/>
              </a:rPr>
              <a:t>&gt;</a:t>
            </a:r>
          </a:p>
          <a:p>
            <a:pPr defTabSz="814388" eaLnBrk="0" hangingPunct="0">
              <a:lnSpc>
                <a:spcPct val="90000"/>
              </a:lnSpc>
            </a:pPr>
            <a:r>
              <a:rPr lang="en-US" sz="1200" b="1" dirty="0">
                <a:solidFill>
                  <a:srgbClr val="C00000"/>
                </a:solidFill>
                <a:latin typeface="Courier New" pitchFamily="49" charset="0"/>
                <a:cs typeface="Courier New" pitchFamily="49" charset="0"/>
              </a:rPr>
              <a:t>   &lt;/m:PerfmonListInstanceResponse&gt;</a:t>
            </a:r>
          </a:p>
          <a:p>
            <a:pPr defTabSz="814388" eaLnBrk="0" hangingPunct="0">
              <a:lnSpc>
                <a:spcPct val="90000"/>
              </a:lnSpc>
            </a:pPr>
            <a:r>
              <a:rPr lang="en-US" sz="1200" dirty="0">
                <a:solidFill>
                  <a:srgbClr val="546568"/>
                </a:solidFill>
                <a:latin typeface="Courier New" pitchFamily="49" charset="0"/>
                <a:cs typeface="Courier New" pitchFamily="49" charset="0"/>
              </a:rPr>
              <a:t>&lt;/SOAP-</a:t>
            </a:r>
            <a:r>
              <a:rPr lang="en-US" sz="1200" dirty="0" err="1">
                <a:solidFill>
                  <a:srgbClr val="546568"/>
                </a:solidFill>
                <a:latin typeface="Courier New" pitchFamily="49" charset="0"/>
                <a:cs typeface="Courier New" pitchFamily="49" charset="0"/>
              </a:rPr>
              <a:t>ENV:Body</a:t>
            </a:r>
            <a:r>
              <a:rPr lang="en-US" sz="1200" dirty="0">
                <a:solidFill>
                  <a:srgbClr val="546568"/>
                </a:solidFill>
                <a:latin typeface="Courier New" pitchFamily="49" charset="0"/>
                <a:cs typeface="Courier New" pitchFamily="49" charset="0"/>
              </a:rPr>
              <a:t>&gt;</a:t>
            </a:r>
          </a:p>
          <a:p>
            <a:pPr defTabSz="814388" eaLnBrk="0" hangingPunct="0">
              <a:lnSpc>
                <a:spcPct val="90000"/>
              </a:lnSpc>
            </a:pPr>
            <a:r>
              <a:rPr lang="en-US" sz="1200" dirty="0">
                <a:solidFill>
                  <a:srgbClr val="546568"/>
                </a:solidFill>
                <a:latin typeface="Courier New" pitchFamily="49" charset="0"/>
                <a:cs typeface="Courier New" pitchFamily="49" charset="0"/>
              </a:rPr>
              <a:t>&lt;/SOAP-</a:t>
            </a:r>
            <a:r>
              <a:rPr lang="en-US" sz="1200" dirty="0" err="1">
                <a:solidFill>
                  <a:srgbClr val="546568"/>
                </a:solidFill>
                <a:latin typeface="Courier New" pitchFamily="49" charset="0"/>
                <a:cs typeface="Courier New" pitchFamily="49" charset="0"/>
              </a:rPr>
              <a:t>ENV:Envelope</a:t>
            </a:r>
            <a:r>
              <a:rPr lang="en-US" sz="1200" dirty="0">
                <a:solidFill>
                  <a:srgbClr val="546568"/>
                </a:solidFill>
                <a:latin typeface="Courier New" pitchFamily="49" charset="0"/>
                <a:cs typeface="Courier New" pitchFamily="49" charset="0"/>
              </a:rPr>
              <a:t>&gt;</a:t>
            </a:r>
          </a:p>
        </p:txBody>
      </p:sp>
    </p:spTree>
  </p:cSld>
  <p:clrMapOvr>
    <a:masterClrMapping/>
  </p:clrMapOvr>
  <p:transition>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title"/>
          </p:nvPr>
        </p:nvSpPr>
        <p:spPr>
          <a:xfrm>
            <a:off x="229702" y="432215"/>
            <a:ext cx="8914298" cy="838200"/>
          </a:xfrm>
        </p:spPr>
        <p:txBody>
          <a:bodyPr/>
          <a:lstStyle/>
          <a:p>
            <a:pPr eaLnBrk="1" hangingPunct="1"/>
            <a:r>
              <a:rPr lang="en-US" dirty="0" smtClean="0"/>
              <a:t>Sample </a:t>
            </a:r>
            <a:r>
              <a:rPr lang="en-US" dirty="0" err="1" smtClean="0"/>
              <a:t>Perfmon</a:t>
            </a:r>
            <a:r>
              <a:rPr lang="en-US" dirty="0" smtClean="0"/>
              <a:t> Query Counter - </a:t>
            </a:r>
            <a:r>
              <a:rPr lang="en-US" sz="2400" dirty="0" smtClean="0"/>
              <a:t>REQUEST</a:t>
            </a:r>
            <a:r>
              <a:rPr lang="en-US" dirty="0" smtClean="0"/>
              <a:t> </a:t>
            </a:r>
          </a:p>
        </p:txBody>
      </p:sp>
      <p:sp>
        <p:nvSpPr>
          <p:cNvPr id="140291" name="Rectangle 7"/>
          <p:cNvSpPr>
            <a:spLocks noGrp="1" noChangeArrowheads="1"/>
          </p:cNvSpPr>
          <p:nvPr>
            <p:ph type="body" sz="quarter" idx="10"/>
          </p:nvPr>
        </p:nvSpPr>
        <p:spPr/>
        <p:txBody>
          <a:bodyPr/>
          <a:lstStyle/>
          <a:p>
            <a:pPr eaLnBrk="1" hangingPunct="1"/>
            <a:r>
              <a:rPr lang="en-US" dirty="0" smtClean="0"/>
              <a:t>Returns the help text of a particular counter</a:t>
            </a:r>
          </a:p>
          <a:p>
            <a:pPr eaLnBrk="1" hangingPunct="1"/>
            <a:endParaRPr lang="en-US" dirty="0" smtClean="0"/>
          </a:p>
        </p:txBody>
      </p:sp>
      <p:sp>
        <p:nvSpPr>
          <p:cNvPr id="140292" name="Rectangle 4"/>
          <p:cNvSpPr>
            <a:spLocks noChangeArrowheads="1"/>
          </p:cNvSpPr>
          <p:nvPr/>
        </p:nvSpPr>
        <p:spPr bwMode="auto">
          <a:xfrm>
            <a:off x="268356" y="2057400"/>
            <a:ext cx="8839200" cy="3822409"/>
          </a:xfrm>
          <a:prstGeom prst="rect">
            <a:avLst/>
          </a:prstGeom>
          <a:noFill/>
          <a:ln w="12700" algn="ctr">
            <a:solidFill>
              <a:schemeClr val="bg2"/>
            </a:solidFill>
            <a:miter lim="800000"/>
            <a:headEnd/>
            <a:tailEnd/>
          </a:ln>
        </p:spPr>
        <p:txBody>
          <a:bodyPr wrap="square" lIns="82124" tIns="41061" rIns="82124" bIns="41061" anchor="ctr">
            <a:spAutoFit/>
          </a:bodyPr>
          <a:lstStyle/>
          <a:p>
            <a:pPr defTabSz="814388" eaLnBrk="0" hangingPunct="0">
              <a:lnSpc>
                <a:spcPct val="90000"/>
              </a:lnSpc>
            </a:pPr>
            <a:r>
              <a:rPr lang="en-US" dirty="0">
                <a:solidFill>
                  <a:srgbClr val="546568"/>
                </a:solidFill>
                <a:latin typeface="Courier New" pitchFamily="49" charset="0"/>
                <a:cs typeface="Courier New" pitchFamily="49" charset="0"/>
              </a:rPr>
              <a:t>&lt;?xml version="1.0" encoding="utf-8" ?&gt; </a:t>
            </a:r>
          </a:p>
          <a:p>
            <a:pPr defTabSz="814388" eaLnBrk="0" hangingPunct="0">
              <a:lnSpc>
                <a:spcPct val="90000"/>
              </a:lnSpc>
            </a:pPr>
            <a:r>
              <a:rPr lang="en-US" dirty="0">
                <a:solidFill>
                  <a:srgbClr val="546568"/>
                </a:solidFill>
                <a:latin typeface="Courier New" pitchFamily="49" charset="0"/>
                <a:cs typeface="Courier New" pitchFamily="49" charset="0"/>
              </a:rPr>
              <a:t>&lt;</a:t>
            </a:r>
            <a:r>
              <a:rPr lang="en-US" dirty="0" err="1">
                <a:solidFill>
                  <a:srgbClr val="546568"/>
                </a:solidFill>
                <a:latin typeface="Courier New" pitchFamily="49" charset="0"/>
                <a:cs typeface="Courier New" pitchFamily="49" charset="0"/>
              </a:rPr>
              <a:t>soap:Envelope</a:t>
            </a: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xmlns:soap</a:t>
            </a:r>
            <a:r>
              <a:rPr lang="en-US" dirty="0">
                <a:solidFill>
                  <a:srgbClr val="546568"/>
                </a:solidFill>
                <a:latin typeface="Courier New" pitchFamily="49" charset="0"/>
                <a:cs typeface="Courier New" pitchFamily="49" charset="0"/>
              </a:rPr>
              <a:t>="http://schemas.xmlsoap.org/soap/envelope/"</a:t>
            </a:r>
          </a:p>
          <a:p>
            <a:pPr defTabSz="814388" eaLnBrk="0" hangingPunct="0">
              <a:lnSpc>
                <a:spcPct val="90000"/>
              </a:lnSpc>
            </a:pP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xmlns:soapenc</a:t>
            </a:r>
            <a:r>
              <a:rPr lang="en-US" dirty="0">
                <a:solidFill>
                  <a:srgbClr val="546568"/>
                </a:solidFill>
                <a:latin typeface="Courier New" pitchFamily="49" charset="0"/>
                <a:cs typeface="Courier New" pitchFamily="49" charset="0"/>
              </a:rPr>
              <a:t>="http://schemas.xmlsoap.org/soap/encoding/"</a:t>
            </a:r>
          </a:p>
          <a:p>
            <a:pPr defTabSz="814388" eaLnBrk="0" hangingPunct="0">
              <a:lnSpc>
                <a:spcPct val="90000"/>
              </a:lnSpc>
            </a:pP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xmlns:xsi</a:t>
            </a:r>
            <a:r>
              <a:rPr lang="en-US" dirty="0">
                <a:solidFill>
                  <a:srgbClr val="546568"/>
                </a:solidFill>
                <a:latin typeface="Courier New" pitchFamily="49" charset="0"/>
                <a:cs typeface="Courier New" pitchFamily="49" charset="0"/>
              </a:rPr>
              <a:t>="http://www.w3.org/2001/XMLSchema-instance"</a:t>
            </a:r>
          </a:p>
          <a:p>
            <a:pPr defTabSz="814388" eaLnBrk="0" hangingPunct="0">
              <a:lnSpc>
                <a:spcPct val="90000"/>
              </a:lnSpc>
            </a:pP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xmlns:xsd</a:t>
            </a:r>
            <a:r>
              <a:rPr lang="en-US" dirty="0">
                <a:solidFill>
                  <a:srgbClr val="546568"/>
                </a:solidFill>
                <a:latin typeface="Courier New" pitchFamily="49" charset="0"/>
                <a:cs typeface="Courier New" pitchFamily="49" charset="0"/>
              </a:rPr>
              <a:t>="http://www.w3.org/2001/XMLSchema"&gt;</a:t>
            </a:r>
          </a:p>
          <a:p>
            <a:pPr defTabSz="814388" eaLnBrk="0" hangingPunct="0">
              <a:lnSpc>
                <a:spcPct val="90000"/>
              </a:lnSpc>
            </a:pPr>
            <a:r>
              <a:rPr lang="en-US" dirty="0">
                <a:solidFill>
                  <a:srgbClr val="546568"/>
                </a:solidFill>
                <a:latin typeface="Courier New" pitchFamily="49" charset="0"/>
                <a:cs typeface="Courier New" pitchFamily="49" charset="0"/>
              </a:rPr>
              <a:t>&lt;</a:t>
            </a:r>
            <a:r>
              <a:rPr lang="en-US" dirty="0" err="1">
                <a:solidFill>
                  <a:srgbClr val="546568"/>
                </a:solidFill>
                <a:latin typeface="Courier New" pitchFamily="49" charset="0"/>
                <a:cs typeface="Courier New" pitchFamily="49" charset="0"/>
              </a:rPr>
              <a:t>soap:Body</a:t>
            </a: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soap:encodingStyle</a:t>
            </a:r>
            <a:r>
              <a:rPr lang="en-US" dirty="0">
                <a:solidFill>
                  <a:srgbClr val="546568"/>
                </a:solidFill>
                <a:latin typeface="Courier New" pitchFamily="49" charset="0"/>
                <a:cs typeface="Courier New" pitchFamily="49" charset="0"/>
              </a:rPr>
              <a:t>="http://schemas.xmlsoap.org/soap/encoding/"&gt;</a:t>
            </a:r>
          </a:p>
          <a:p>
            <a:pPr defTabSz="814388" eaLnBrk="0" hangingPunct="0">
              <a:lnSpc>
                <a:spcPct val="90000"/>
              </a:lnSpc>
            </a:pPr>
            <a:r>
              <a:rPr lang="en-US" dirty="0">
                <a:solidFill>
                  <a:srgbClr val="546568"/>
                </a:solidFill>
                <a:latin typeface="Courier New" pitchFamily="49" charset="0"/>
                <a:cs typeface="Courier New" pitchFamily="49" charset="0"/>
              </a:rPr>
              <a:t>   </a:t>
            </a:r>
            <a:r>
              <a:rPr lang="en-US" b="1" dirty="0">
                <a:solidFill>
                  <a:srgbClr val="C00000"/>
                </a:solidFill>
                <a:latin typeface="Courier New" pitchFamily="49" charset="0"/>
                <a:cs typeface="Courier New" pitchFamily="49" charset="0"/>
              </a:rPr>
              <a:t>&lt;q1:PerfmonQueryCounterDescription</a:t>
            </a:r>
          </a:p>
          <a:p>
            <a:pPr defTabSz="814388" eaLnBrk="0" hangingPunct="0">
              <a:lnSpc>
                <a:spcPct val="90000"/>
              </a:lnSpc>
            </a:pPr>
            <a:r>
              <a:rPr lang="en-US" b="1" dirty="0">
                <a:solidFill>
                  <a:srgbClr val="C00000"/>
                </a:solidFill>
                <a:latin typeface="Courier New" pitchFamily="49" charset="0"/>
                <a:cs typeface="Courier New" pitchFamily="49" charset="0"/>
              </a:rPr>
              <a:t>	xmlns:q1="http://schemas.cisco.com/ast/soap/"&gt;</a:t>
            </a:r>
          </a:p>
          <a:p>
            <a:pPr defTabSz="814388" eaLnBrk="0" hangingPunct="0">
              <a:lnSpc>
                <a:spcPct val="90000"/>
              </a:lnSpc>
            </a:pPr>
            <a:r>
              <a:rPr lang="en-US" b="1" dirty="0">
                <a:solidFill>
                  <a:srgbClr val="C00000"/>
                </a:solidFill>
                <a:latin typeface="Courier New" pitchFamily="49" charset="0"/>
                <a:cs typeface="Courier New" pitchFamily="49" charset="0"/>
              </a:rPr>
              <a:t>	&lt;Counter </a:t>
            </a:r>
            <a:r>
              <a:rPr lang="en-US" b="1" dirty="0" err="1">
                <a:solidFill>
                  <a:srgbClr val="C00000"/>
                </a:solidFill>
                <a:latin typeface="Courier New" pitchFamily="49" charset="0"/>
                <a:cs typeface="Courier New" pitchFamily="49" charset="0"/>
              </a:rPr>
              <a:t>xsi:type</a:t>
            </a:r>
            <a:r>
              <a:rPr lang="en-US" b="1" dirty="0">
                <a:solidFill>
                  <a:srgbClr val="C00000"/>
                </a:solidFill>
                <a:latin typeface="Courier New" pitchFamily="49" charset="0"/>
                <a:cs typeface="Courier New" pitchFamily="49" charset="0"/>
              </a:rPr>
              <a:t>="</a:t>
            </a:r>
            <a:r>
              <a:rPr lang="en-US" b="1" dirty="0" err="1">
                <a:solidFill>
                  <a:srgbClr val="C00000"/>
                </a:solidFill>
                <a:latin typeface="Courier New" pitchFamily="49" charset="0"/>
                <a:cs typeface="Courier New" pitchFamily="49" charset="0"/>
              </a:rPr>
              <a:t>xsd:string</a:t>
            </a:r>
            <a:r>
              <a:rPr lang="en-US" b="1" dirty="0">
                <a:solidFill>
                  <a:srgbClr val="C00000"/>
                </a:solidFill>
                <a:latin typeface="Courier New" pitchFamily="49" charset="0"/>
                <a:cs typeface="Courier New" pitchFamily="49" charset="0"/>
              </a:rPr>
              <a:t>"&gt;\\</a:t>
            </a:r>
            <a:r>
              <a:rPr lang="en-US" b="1" dirty="0" smtClean="0">
                <a:solidFill>
                  <a:srgbClr val="C00000"/>
                </a:solidFill>
                <a:latin typeface="Courier New" pitchFamily="49" charset="0"/>
                <a:cs typeface="Courier New" pitchFamily="49" charset="0"/>
              </a:rPr>
              <a:t>nozomi\Server\Files Open</a:t>
            </a:r>
            <a:endParaRPr lang="en-US" b="1" dirty="0">
              <a:solidFill>
                <a:srgbClr val="C00000"/>
              </a:solidFill>
              <a:latin typeface="Courier New" pitchFamily="49" charset="0"/>
              <a:cs typeface="Courier New" pitchFamily="49" charset="0"/>
            </a:endParaRPr>
          </a:p>
          <a:p>
            <a:pPr defTabSz="814388" eaLnBrk="0" hangingPunct="0">
              <a:lnSpc>
                <a:spcPct val="90000"/>
              </a:lnSpc>
            </a:pPr>
            <a:r>
              <a:rPr lang="en-US" b="1" dirty="0">
                <a:solidFill>
                  <a:srgbClr val="C00000"/>
                </a:solidFill>
                <a:latin typeface="Courier New" pitchFamily="49" charset="0"/>
                <a:cs typeface="Courier New" pitchFamily="49" charset="0"/>
              </a:rPr>
              <a:t>	&lt;/Counter&gt; </a:t>
            </a:r>
          </a:p>
          <a:p>
            <a:pPr defTabSz="814388" eaLnBrk="0" hangingPunct="0">
              <a:lnSpc>
                <a:spcPct val="90000"/>
              </a:lnSpc>
            </a:pPr>
            <a:r>
              <a:rPr lang="en-US" b="1" dirty="0">
                <a:solidFill>
                  <a:srgbClr val="C00000"/>
                </a:solidFill>
                <a:latin typeface="Courier New" pitchFamily="49" charset="0"/>
                <a:cs typeface="Courier New" pitchFamily="49" charset="0"/>
              </a:rPr>
              <a:t>   &lt;/q1:PerfmonQueryCounterDescription&gt;</a:t>
            </a:r>
          </a:p>
          <a:p>
            <a:pPr defTabSz="814388" eaLnBrk="0" hangingPunct="0">
              <a:lnSpc>
                <a:spcPct val="90000"/>
              </a:lnSpc>
            </a:pPr>
            <a:r>
              <a:rPr lang="en-US" dirty="0">
                <a:solidFill>
                  <a:srgbClr val="546568"/>
                </a:solidFill>
                <a:latin typeface="Courier New" pitchFamily="49" charset="0"/>
                <a:cs typeface="Courier New" pitchFamily="49" charset="0"/>
              </a:rPr>
              <a:t>&lt;/</a:t>
            </a:r>
            <a:r>
              <a:rPr lang="en-US" dirty="0" err="1">
                <a:solidFill>
                  <a:srgbClr val="546568"/>
                </a:solidFill>
                <a:latin typeface="Courier New" pitchFamily="49" charset="0"/>
                <a:cs typeface="Courier New" pitchFamily="49" charset="0"/>
              </a:rPr>
              <a:t>soap:Body</a:t>
            </a:r>
            <a:r>
              <a:rPr lang="en-US" dirty="0">
                <a:solidFill>
                  <a:srgbClr val="546568"/>
                </a:solidFill>
                <a:latin typeface="Courier New" pitchFamily="49" charset="0"/>
                <a:cs typeface="Courier New" pitchFamily="49" charset="0"/>
              </a:rPr>
              <a:t>&gt;</a:t>
            </a:r>
          </a:p>
          <a:p>
            <a:pPr defTabSz="814388" eaLnBrk="0" hangingPunct="0">
              <a:lnSpc>
                <a:spcPct val="90000"/>
              </a:lnSpc>
            </a:pPr>
            <a:r>
              <a:rPr lang="en-US" dirty="0">
                <a:solidFill>
                  <a:srgbClr val="546568"/>
                </a:solidFill>
                <a:latin typeface="Courier New" pitchFamily="49" charset="0"/>
                <a:cs typeface="Courier New" pitchFamily="49" charset="0"/>
              </a:rPr>
              <a:t>&lt;/</a:t>
            </a:r>
            <a:r>
              <a:rPr lang="en-US" dirty="0" err="1">
                <a:solidFill>
                  <a:srgbClr val="546568"/>
                </a:solidFill>
                <a:latin typeface="Courier New" pitchFamily="49" charset="0"/>
                <a:cs typeface="Courier New" pitchFamily="49" charset="0"/>
              </a:rPr>
              <a:t>soap:Envelope</a:t>
            </a:r>
            <a:r>
              <a:rPr lang="en-US" dirty="0">
                <a:solidFill>
                  <a:srgbClr val="546568"/>
                </a:solidFill>
                <a:latin typeface="Courier New" pitchFamily="49" charset="0"/>
                <a:cs typeface="Courier New" pitchFamily="49" charset="0"/>
              </a:rPr>
              <a:t>&gt;</a:t>
            </a:r>
          </a:p>
        </p:txBody>
      </p:sp>
    </p:spTree>
  </p:cSld>
  <p:clrMapOvr>
    <a:masterClrMapping/>
  </p:clrMapOvr>
  <p:transition>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4"/>
          <p:cNvSpPr>
            <a:spLocks noGrp="1" noChangeArrowheads="1"/>
          </p:cNvSpPr>
          <p:nvPr>
            <p:ph type="title"/>
          </p:nvPr>
        </p:nvSpPr>
        <p:spPr/>
        <p:txBody>
          <a:bodyPr/>
          <a:lstStyle/>
          <a:p>
            <a:r>
              <a:rPr lang="en-US" dirty="0" smtClean="0"/>
              <a:t>Sample </a:t>
            </a:r>
            <a:r>
              <a:rPr lang="en-US" dirty="0" err="1" smtClean="0"/>
              <a:t>Perfmon</a:t>
            </a:r>
            <a:r>
              <a:rPr lang="en-US" dirty="0" smtClean="0"/>
              <a:t> Query Counter- </a:t>
            </a:r>
            <a:r>
              <a:rPr lang="en-US" sz="2400" dirty="0" smtClean="0"/>
              <a:t>RESPONSE</a:t>
            </a:r>
            <a:endParaRPr lang="en-US" dirty="0" smtClean="0"/>
          </a:p>
        </p:txBody>
      </p:sp>
      <p:sp>
        <p:nvSpPr>
          <p:cNvPr id="141315" name="Rectangle 3"/>
          <p:cNvSpPr>
            <a:spLocks noChangeArrowheads="1"/>
          </p:cNvSpPr>
          <p:nvPr/>
        </p:nvSpPr>
        <p:spPr bwMode="auto">
          <a:xfrm>
            <a:off x="265176" y="2057400"/>
            <a:ext cx="8610600" cy="3829334"/>
          </a:xfrm>
          <a:prstGeom prst="rect">
            <a:avLst/>
          </a:prstGeom>
          <a:noFill/>
          <a:ln w="12700" algn="ctr">
            <a:solidFill>
              <a:schemeClr val="bg2"/>
            </a:solidFill>
            <a:miter lim="800000"/>
            <a:headEnd/>
            <a:tailEnd/>
          </a:ln>
        </p:spPr>
        <p:txBody>
          <a:bodyPr lIns="82124" tIns="41061" rIns="82124" bIns="41061" anchor="ctr">
            <a:spAutoFit/>
          </a:bodyPr>
          <a:lstStyle/>
          <a:p>
            <a:pPr defTabSz="814388" eaLnBrk="0" hangingPunct="0">
              <a:lnSpc>
                <a:spcPct val="90000"/>
              </a:lnSpc>
            </a:pPr>
            <a:r>
              <a:rPr lang="en-US" dirty="0">
                <a:solidFill>
                  <a:srgbClr val="546568"/>
                </a:solidFill>
                <a:latin typeface="Courier New" pitchFamily="49" charset="0"/>
                <a:cs typeface="Courier New" pitchFamily="49" charset="0"/>
              </a:rPr>
              <a:t>&lt;?xml version="1.0" encoding="UTF-8" standalone="no" ?&gt; </a:t>
            </a:r>
          </a:p>
          <a:p>
            <a:pPr defTabSz="814388" eaLnBrk="0" hangingPunct="0">
              <a:lnSpc>
                <a:spcPct val="90000"/>
              </a:lnSpc>
            </a:pPr>
            <a:r>
              <a:rPr lang="en-US" dirty="0">
                <a:solidFill>
                  <a:srgbClr val="546568"/>
                </a:solidFill>
                <a:latin typeface="Courier New" pitchFamily="49" charset="0"/>
                <a:cs typeface="Courier New" pitchFamily="49" charset="0"/>
              </a:rPr>
              <a:t>&lt;SOAP-</a:t>
            </a:r>
            <a:r>
              <a:rPr lang="en-US" dirty="0" err="1">
                <a:solidFill>
                  <a:srgbClr val="546568"/>
                </a:solidFill>
                <a:latin typeface="Courier New" pitchFamily="49" charset="0"/>
                <a:cs typeface="Courier New" pitchFamily="49" charset="0"/>
              </a:rPr>
              <a:t>ENV:Envelope</a:t>
            </a:r>
            <a:r>
              <a:rPr lang="en-US" dirty="0">
                <a:solidFill>
                  <a:srgbClr val="546568"/>
                </a:solidFill>
                <a:latin typeface="Courier New" pitchFamily="49" charset="0"/>
                <a:cs typeface="Courier New" pitchFamily="49" charset="0"/>
              </a:rPr>
              <a:t> SOAP-</a:t>
            </a:r>
            <a:r>
              <a:rPr lang="en-US" dirty="0" err="1">
                <a:solidFill>
                  <a:srgbClr val="546568"/>
                </a:solidFill>
                <a:latin typeface="Courier New" pitchFamily="49" charset="0"/>
                <a:cs typeface="Courier New" pitchFamily="49" charset="0"/>
              </a:rPr>
              <a:t>ENV:encodingStyle</a:t>
            </a:r>
            <a:r>
              <a:rPr lang="en-US" dirty="0">
                <a:solidFill>
                  <a:srgbClr val="546568"/>
                </a:solidFill>
                <a:latin typeface="Courier New" pitchFamily="49" charset="0"/>
                <a:cs typeface="Courier New" pitchFamily="49" charset="0"/>
              </a:rPr>
              <a:t>="http://schemas.xmlsoap.org/soap/encoding/"</a:t>
            </a:r>
          </a:p>
          <a:p>
            <a:pPr defTabSz="814388" eaLnBrk="0" hangingPunct="0">
              <a:lnSpc>
                <a:spcPct val="90000"/>
              </a:lnSpc>
            </a:pP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xmlns:SOAP-ENV</a:t>
            </a:r>
            <a:r>
              <a:rPr lang="en-US" dirty="0">
                <a:solidFill>
                  <a:srgbClr val="546568"/>
                </a:solidFill>
                <a:latin typeface="Courier New" pitchFamily="49" charset="0"/>
                <a:cs typeface="Courier New" pitchFamily="49" charset="0"/>
              </a:rPr>
              <a:t>="http://schemas.xmlsoap.org/soap/envelope/"</a:t>
            </a:r>
          </a:p>
          <a:p>
            <a:pPr defTabSz="814388" eaLnBrk="0" hangingPunct="0">
              <a:lnSpc>
                <a:spcPct val="90000"/>
              </a:lnSpc>
            </a:pPr>
            <a:r>
              <a:rPr lang="en-US" dirty="0">
                <a:solidFill>
                  <a:srgbClr val="546568"/>
                </a:solidFill>
                <a:latin typeface="Courier New" pitchFamily="49" charset="0"/>
                <a:cs typeface="Courier New" pitchFamily="49" charset="0"/>
              </a:rPr>
              <a:t>   </a:t>
            </a:r>
            <a:r>
              <a:rPr lang="en-US" dirty="0" err="1">
                <a:solidFill>
                  <a:srgbClr val="546568"/>
                </a:solidFill>
                <a:latin typeface="Courier New" pitchFamily="49" charset="0"/>
                <a:cs typeface="Courier New" pitchFamily="49" charset="0"/>
              </a:rPr>
              <a:t>xmlns:SOAP</a:t>
            </a:r>
            <a:r>
              <a:rPr lang="en-US" dirty="0">
                <a:solidFill>
                  <a:srgbClr val="546568"/>
                </a:solidFill>
                <a:latin typeface="Courier New" pitchFamily="49" charset="0"/>
                <a:cs typeface="Courier New" pitchFamily="49" charset="0"/>
              </a:rPr>
              <a:t>-ENC="http://schemas.xmlsoap.org/soap/encoding/"&gt;</a:t>
            </a:r>
          </a:p>
          <a:p>
            <a:pPr defTabSz="814388" eaLnBrk="0" hangingPunct="0">
              <a:lnSpc>
                <a:spcPct val="90000"/>
              </a:lnSpc>
            </a:pPr>
            <a:r>
              <a:rPr lang="en-US" dirty="0">
                <a:solidFill>
                  <a:srgbClr val="546568"/>
                </a:solidFill>
                <a:latin typeface="Courier New" pitchFamily="49" charset="0"/>
                <a:cs typeface="Courier New" pitchFamily="49" charset="0"/>
              </a:rPr>
              <a:t>&lt;SOAP-</a:t>
            </a:r>
            <a:r>
              <a:rPr lang="en-US" dirty="0" err="1">
                <a:solidFill>
                  <a:srgbClr val="546568"/>
                </a:solidFill>
                <a:latin typeface="Courier New" pitchFamily="49" charset="0"/>
                <a:cs typeface="Courier New" pitchFamily="49" charset="0"/>
              </a:rPr>
              <a:t>ENV:Body</a:t>
            </a:r>
            <a:r>
              <a:rPr lang="en-US" dirty="0">
                <a:solidFill>
                  <a:srgbClr val="546568"/>
                </a:solidFill>
                <a:latin typeface="Courier New" pitchFamily="49" charset="0"/>
                <a:cs typeface="Courier New" pitchFamily="49" charset="0"/>
              </a:rPr>
              <a:t>&gt;</a:t>
            </a:r>
          </a:p>
          <a:p>
            <a:pPr defTabSz="814388" eaLnBrk="0" hangingPunct="0">
              <a:lnSpc>
                <a:spcPct val="90000"/>
              </a:lnSpc>
            </a:pPr>
            <a:r>
              <a:rPr lang="en-US" dirty="0">
                <a:solidFill>
                  <a:srgbClr val="546568"/>
                </a:solidFill>
                <a:latin typeface="Courier New" pitchFamily="49" charset="0"/>
                <a:cs typeface="Courier New" pitchFamily="49" charset="0"/>
              </a:rPr>
              <a:t>   </a:t>
            </a:r>
            <a:r>
              <a:rPr lang="en-US" b="1" dirty="0">
                <a:solidFill>
                  <a:srgbClr val="C00000"/>
                </a:solidFill>
                <a:latin typeface="Courier New" pitchFamily="49" charset="0"/>
                <a:cs typeface="Courier New" pitchFamily="49" charset="0"/>
              </a:rPr>
              <a:t>&lt;m:PerfmonQueryCounterDescriptionResponse</a:t>
            </a:r>
          </a:p>
          <a:p>
            <a:pPr defTabSz="814388" eaLnBrk="0" hangingPunct="0">
              <a:lnSpc>
                <a:spcPct val="90000"/>
              </a:lnSpc>
            </a:pPr>
            <a:r>
              <a:rPr lang="en-US" b="1" dirty="0">
                <a:solidFill>
                  <a:srgbClr val="C00000"/>
                </a:solidFill>
                <a:latin typeface="Courier New" pitchFamily="49" charset="0"/>
                <a:cs typeface="Courier New" pitchFamily="49" charset="0"/>
              </a:rPr>
              <a:t>	</a:t>
            </a:r>
            <a:r>
              <a:rPr lang="en-US" b="1" dirty="0" err="1">
                <a:solidFill>
                  <a:srgbClr val="C00000"/>
                </a:solidFill>
                <a:latin typeface="Courier New" pitchFamily="49" charset="0"/>
                <a:cs typeface="Courier New" pitchFamily="49" charset="0"/>
              </a:rPr>
              <a:t>xmlns:m</a:t>
            </a:r>
            <a:r>
              <a:rPr lang="en-US" b="1" dirty="0">
                <a:solidFill>
                  <a:srgbClr val="C00000"/>
                </a:solidFill>
                <a:latin typeface="Courier New" pitchFamily="49" charset="0"/>
                <a:cs typeface="Courier New" pitchFamily="49" charset="0"/>
              </a:rPr>
              <a:t>="http://schemas.cisco.com/ast/soap/"&gt;</a:t>
            </a:r>
          </a:p>
          <a:p>
            <a:pPr defTabSz="814388" eaLnBrk="0" hangingPunct="0">
              <a:lnSpc>
                <a:spcPct val="90000"/>
              </a:lnSpc>
            </a:pPr>
            <a:r>
              <a:rPr lang="en-US" b="1" dirty="0">
                <a:solidFill>
                  <a:srgbClr val="C00000"/>
                </a:solidFill>
                <a:latin typeface="Courier New" pitchFamily="49" charset="0"/>
                <a:cs typeface="Courier New" pitchFamily="49" charset="0"/>
              </a:rPr>
              <a:t>	&lt;</a:t>
            </a:r>
            <a:r>
              <a:rPr lang="en-US" b="1" dirty="0" err="1">
                <a:solidFill>
                  <a:srgbClr val="C00000"/>
                </a:solidFill>
                <a:latin typeface="Courier New" pitchFamily="49" charset="0"/>
                <a:cs typeface="Courier New" pitchFamily="49" charset="0"/>
              </a:rPr>
              <a:t>HelpText</a:t>
            </a:r>
            <a:r>
              <a:rPr lang="en-US" b="1" dirty="0">
                <a:solidFill>
                  <a:srgbClr val="C00000"/>
                </a:solidFill>
                <a:latin typeface="Courier New" pitchFamily="49" charset="0"/>
                <a:cs typeface="Courier New" pitchFamily="49" charset="0"/>
              </a:rPr>
              <a:t>&gt;The number of files currently opened in the 	</a:t>
            </a:r>
            <a:r>
              <a:rPr lang="en-US" b="1" dirty="0" smtClean="0">
                <a:solidFill>
                  <a:srgbClr val="C00000"/>
                </a:solidFill>
                <a:latin typeface="Courier New" pitchFamily="49" charset="0"/>
                <a:cs typeface="Courier New" pitchFamily="49" charset="0"/>
              </a:rPr>
              <a:t>server</a:t>
            </a:r>
            <a:r>
              <a:rPr lang="en-US" b="1" dirty="0">
                <a:solidFill>
                  <a:srgbClr val="C00000"/>
                </a:solidFill>
                <a:latin typeface="Courier New" pitchFamily="49" charset="0"/>
                <a:cs typeface="Courier New" pitchFamily="49" charset="0"/>
              </a:rPr>
              <a:t>. Indicates current server activity.</a:t>
            </a:r>
          </a:p>
          <a:p>
            <a:pPr defTabSz="814388" eaLnBrk="0" hangingPunct="0">
              <a:lnSpc>
                <a:spcPct val="90000"/>
              </a:lnSpc>
            </a:pPr>
            <a:r>
              <a:rPr lang="en-US" b="1" dirty="0">
                <a:solidFill>
                  <a:srgbClr val="C00000"/>
                </a:solidFill>
                <a:latin typeface="Courier New" pitchFamily="49" charset="0"/>
                <a:cs typeface="Courier New" pitchFamily="49" charset="0"/>
              </a:rPr>
              <a:t>	&lt;/</a:t>
            </a:r>
            <a:r>
              <a:rPr lang="en-US" b="1" dirty="0" err="1">
                <a:solidFill>
                  <a:srgbClr val="C00000"/>
                </a:solidFill>
                <a:latin typeface="Courier New" pitchFamily="49" charset="0"/>
                <a:cs typeface="Courier New" pitchFamily="49" charset="0"/>
              </a:rPr>
              <a:t>HelpText</a:t>
            </a:r>
            <a:r>
              <a:rPr lang="en-US" b="1" dirty="0">
                <a:solidFill>
                  <a:srgbClr val="C00000"/>
                </a:solidFill>
                <a:latin typeface="Courier New" pitchFamily="49" charset="0"/>
                <a:cs typeface="Courier New" pitchFamily="49" charset="0"/>
              </a:rPr>
              <a:t>&gt; </a:t>
            </a:r>
          </a:p>
          <a:p>
            <a:pPr defTabSz="814388" eaLnBrk="0" hangingPunct="0">
              <a:lnSpc>
                <a:spcPct val="90000"/>
              </a:lnSpc>
            </a:pPr>
            <a:r>
              <a:rPr lang="en-US" b="1" dirty="0">
                <a:solidFill>
                  <a:srgbClr val="C00000"/>
                </a:solidFill>
                <a:latin typeface="Courier New" pitchFamily="49" charset="0"/>
                <a:cs typeface="Courier New" pitchFamily="49" charset="0"/>
              </a:rPr>
              <a:t>   &lt;/m:PerfmonQueryCounterDescriptionResponse&gt;</a:t>
            </a:r>
          </a:p>
          <a:p>
            <a:pPr defTabSz="814388" eaLnBrk="0" hangingPunct="0">
              <a:lnSpc>
                <a:spcPct val="90000"/>
              </a:lnSpc>
            </a:pPr>
            <a:r>
              <a:rPr lang="en-US" dirty="0">
                <a:solidFill>
                  <a:srgbClr val="546568"/>
                </a:solidFill>
                <a:latin typeface="Courier New" pitchFamily="49" charset="0"/>
                <a:cs typeface="Courier New" pitchFamily="49" charset="0"/>
              </a:rPr>
              <a:t>&lt;/SOAP-</a:t>
            </a:r>
            <a:r>
              <a:rPr lang="en-US" dirty="0" err="1">
                <a:solidFill>
                  <a:srgbClr val="546568"/>
                </a:solidFill>
                <a:latin typeface="Courier New" pitchFamily="49" charset="0"/>
                <a:cs typeface="Courier New" pitchFamily="49" charset="0"/>
              </a:rPr>
              <a:t>ENV:Body</a:t>
            </a:r>
            <a:r>
              <a:rPr lang="en-US" dirty="0">
                <a:solidFill>
                  <a:srgbClr val="546568"/>
                </a:solidFill>
                <a:latin typeface="Courier New" pitchFamily="49" charset="0"/>
                <a:cs typeface="Courier New" pitchFamily="49" charset="0"/>
              </a:rPr>
              <a:t>&gt;</a:t>
            </a:r>
          </a:p>
          <a:p>
            <a:pPr defTabSz="814388" eaLnBrk="0" hangingPunct="0">
              <a:lnSpc>
                <a:spcPct val="90000"/>
              </a:lnSpc>
            </a:pPr>
            <a:r>
              <a:rPr lang="en-US" dirty="0">
                <a:solidFill>
                  <a:srgbClr val="546568"/>
                </a:solidFill>
                <a:latin typeface="Courier New" pitchFamily="49" charset="0"/>
                <a:cs typeface="Courier New" pitchFamily="49" charset="0"/>
              </a:rPr>
              <a:t>&lt;/SOAP-</a:t>
            </a:r>
            <a:r>
              <a:rPr lang="en-US" dirty="0" err="1">
                <a:solidFill>
                  <a:srgbClr val="546568"/>
                </a:solidFill>
                <a:latin typeface="Courier New" pitchFamily="49" charset="0"/>
                <a:cs typeface="Courier New" pitchFamily="49" charset="0"/>
              </a:rPr>
              <a:t>ENV:Envelope</a:t>
            </a:r>
            <a:r>
              <a:rPr lang="en-US" dirty="0">
                <a:solidFill>
                  <a:srgbClr val="546568"/>
                </a:solidFill>
                <a:latin typeface="Courier New" pitchFamily="49" charset="0"/>
                <a:cs typeface="Courier New" pitchFamily="49" charset="0"/>
              </a:rPr>
              <a:t>&gt;</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393" y="399143"/>
            <a:ext cx="7398607" cy="2407042"/>
          </a:xfrm>
        </p:spPr>
        <p:txBody>
          <a:bodyPr/>
          <a:lstStyle/>
          <a:p>
            <a:r>
              <a:rPr lang="en-US" dirty="0" smtClean="0"/>
              <a:t>Concepts -</a:t>
            </a:r>
            <a:br>
              <a:rPr lang="en-US" dirty="0" smtClean="0"/>
            </a:br>
            <a:r>
              <a:rPr lang="en-US" dirty="0" smtClean="0"/>
              <a:t>XML, WSDL, SOAP</a:t>
            </a:r>
            <a:endParaRPr lang="en-US" dirty="0"/>
          </a:p>
        </p:txBody>
      </p:sp>
    </p:spTree>
  </p:cSld>
  <p:clrMapOvr>
    <a:masterClrMapping/>
  </p:clrMapOvr>
  <p:transition>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
          <p:cNvSpPr>
            <a:spLocks noGrp="1" noChangeArrowheads="1"/>
          </p:cNvSpPr>
          <p:nvPr>
            <p:ph type="title"/>
          </p:nvPr>
        </p:nvSpPr>
        <p:spPr/>
        <p:txBody>
          <a:bodyPr/>
          <a:lstStyle/>
          <a:p>
            <a:pPr eaLnBrk="1" hangingPunct="1"/>
            <a:r>
              <a:rPr lang="en-US" smtClean="0"/>
              <a:t>Real-Time Information Port (RisPort)</a:t>
            </a:r>
          </a:p>
        </p:txBody>
      </p:sp>
      <p:sp>
        <p:nvSpPr>
          <p:cNvPr id="142339" name="Rectangle 5"/>
          <p:cNvSpPr>
            <a:spLocks noGrp="1" noChangeArrowheads="1"/>
          </p:cNvSpPr>
          <p:nvPr>
            <p:ph type="body" sz="quarter" idx="10"/>
          </p:nvPr>
        </p:nvSpPr>
        <p:spPr/>
        <p:txBody>
          <a:bodyPr>
            <a:normAutofit/>
          </a:bodyPr>
          <a:lstStyle/>
          <a:p>
            <a:pPr eaLnBrk="1" hangingPunct="1"/>
            <a:r>
              <a:rPr lang="en-US" dirty="0" smtClean="0"/>
              <a:t>Query real-time information for devices </a:t>
            </a:r>
          </a:p>
          <a:p>
            <a:pPr lvl="1" indent="0" eaLnBrk="1" hangingPunct="1"/>
            <a:r>
              <a:rPr lang="en-US" dirty="0" err="1" smtClean="0">
                <a:solidFill>
                  <a:srgbClr val="C00000"/>
                </a:solidFill>
              </a:rPr>
              <a:t>selectCmDevice</a:t>
            </a:r>
            <a:r>
              <a:rPr lang="en-US" dirty="0" smtClean="0">
                <a:solidFill>
                  <a:schemeClr val="accent2"/>
                </a:solidFill>
              </a:rPr>
              <a:t> </a:t>
            </a:r>
            <a:r>
              <a:rPr lang="en-US" dirty="0" smtClean="0"/>
              <a:t>- used for device-related queries </a:t>
            </a:r>
          </a:p>
          <a:p>
            <a:pPr lvl="1" indent="0" eaLnBrk="1" hangingPunct="1"/>
            <a:r>
              <a:rPr lang="en-US" dirty="0" smtClean="0"/>
              <a:t>	E.g., status: registered/</a:t>
            </a:r>
            <a:r>
              <a:rPr lang="en-US" dirty="0" err="1" smtClean="0"/>
              <a:t>unregistered,on</a:t>
            </a:r>
            <a:r>
              <a:rPr lang="en-US" dirty="0" smtClean="0"/>
              <a:t>/off hook, etc.</a:t>
            </a:r>
          </a:p>
          <a:p>
            <a:pPr eaLnBrk="1" hangingPunct="1"/>
            <a:r>
              <a:rPr lang="en-US" dirty="0" smtClean="0"/>
              <a:t>Query real-time information for CTI applications </a:t>
            </a:r>
          </a:p>
          <a:p>
            <a:pPr lvl="1" indent="0" eaLnBrk="1" hangingPunct="1"/>
            <a:r>
              <a:rPr lang="en-US" dirty="0" err="1" smtClean="0">
                <a:solidFill>
                  <a:srgbClr val="C00000"/>
                </a:solidFill>
              </a:rPr>
              <a:t>selectCtiItem</a:t>
            </a:r>
            <a:r>
              <a:rPr lang="en-US" dirty="0" smtClean="0">
                <a:solidFill>
                  <a:schemeClr val="accent2"/>
                </a:solidFill>
              </a:rPr>
              <a:t> </a:t>
            </a:r>
            <a:r>
              <a:rPr lang="en-US" dirty="0" smtClean="0"/>
              <a:t>- used for CTI manager queries</a:t>
            </a:r>
          </a:p>
          <a:p>
            <a:pPr lvl="1" indent="0" eaLnBrk="1" hangingPunct="1"/>
            <a:r>
              <a:rPr lang="en-US" dirty="0" smtClean="0"/>
              <a:t>	E.g., devices open/closed, lines open/closed, number of 	associations, etc.</a:t>
            </a:r>
          </a:p>
          <a:p>
            <a:pPr eaLnBrk="1" hangingPunct="1"/>
            <a:r>
              <a:rPr lang="en-US" dirty="0" err="1" smtClean="0">
                <a:solidFill>
                  <a:srgbClr val="C00000"/>
                </a:solidFill>
              </a:rPr>
              <a:t>getServerInfo</a:t>
            </a:r>
            <a:r>
              <a:rPr lang="en-US" dirty="0" smtClean="0">
                <a:solidFill>
                  <a:schemeClr val="accent2"/>
                </a:solidFill>
              </a:rPr>
              <a:t> </a:t>
            </a:r>
            <a:r>
              <a:rPr lang="en-US" dirty="0" smtClean="0"/>
              <a:t>- retrieves operating system and application information</a:t>
            </a:r>
          </a:p>
          <a:p>
            <a:pPr eaLnBrk="1" hangingPunct="1"/>
            <a:r>
              <a:rPr lang="en-US" dirty="0" smtClean="0"/>
              <a:t>Code samples are included in chapter two of the </a:t>
            </a:r>
            <a:br>
              <a:rPr lang="en-US" dirty="0" smtClean="0"/>
            </a:br>
            <a:r>
              <a:rPr lang="en-US" dirty="0" smtClean="0"/>
              <a:t>XML developer guide  </a:t>
            </a:r>
          </a:p>
        </p:txBody>
      </p:sp>
    </p:spTree>
  </p:cSld>
  <p:clrMapOvr>
    <a:masterClrMapping/>
  </p:clrMapOvr>
  <p:transition>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noChangeArrowheads="1"/>
          </p:cNvSpPr>
          <p:nvPr>
            <p:ph type="title"/>
          </p:nvPr>
        </p:nvSpPr>
        <p:spPr/>
        <p:txBody>
          <a:bodyPr/>
          <a:lstStyle/>
          <a:p>
            <a:pPr eaLnBrk="1" hangingPunct="1"/>
            <a:r>
              <a:rPr lang="en-US" smtClean="0"/>
              <a:t>Control Center APIs</a:t>
            </a:r>
          </a:p>
        </p:txBody>
      </p:sp>
      <p:sp>
        <p:nvSpPr>
          <p:cNvPr id="143363" name="Rectangle 5"/>
          <p:cNvSpPr>
            <a:spLocks noGrp="1" noChangeArrowheads="1"/>
          </p:cNvSpPr>
          <p:nvPr>
            <p:ph type="body" sz="quarter" idx="10"/>
          </p:nvPr>
        </p:nvSpPr>
        <p:spPr/>
        <p:txBody>
          <a:bodyPr/>
          <a:lstStyle/>
          <a:p>
            <a:pPr eaLnBrk="1" hangingPunct="1"/>
            <a:r>
              <a:rPr lang="en-US" dirty="0" smtClean="0"/>
              <a:t>Supports remote service deployment, </a:t>
            </a:r>
            <a:r>
              <a:rPr lang="en-US" dirty="0" err="1" smtClean="0"/>
              <a:t>undeployment</a:t>
            </a:r>
            <a:r>
              <a:rPr lang="en-US" dirty="0" smtClean="0"/>
              <a:t>, start, stop, and list operations</a:t>
            </a:r>
          </a:p>
          <a:p>
            <a:pPr eaLnBrk="1" hangingPunct="1"/>
            <a:r>
              <a:rPr lang="en-US" dirty="0" err="1" smtClean="0">
                <a:solidFill>
                  <a:srgbClr val="C00000"/>
                </a:solidFill>
              </a:rPr>
              <a:t>soapGetStaticServiceList</a:t>
            </a:r>
            <a:r>
              <a:rPr lang="en-US" dirty="0" smtClean="0">
                <a:solidFill>
                  <a:schemeClr val="accent2"/>
                </a:solidFill>
              </a:rPr>
              <a:t> </a:t>
            </a:r>
            <a:r>
              <a:rPr lang="en-US" dirty="0" smtClean="0"/>
              <a:t>- returns array of service static specifications, including:</a:t>
            </a:r>
          </a:p>
          <a:p>
            <a:pPr lvl="1" indent="0" eaLnBrk="1" hangingPunct="1"/>
            <a:r>
              <a:rPr lang="en-US" dirty="0" smtClean="0"/>
              <a:t>Service name</a:t>
            </a:r>
          </a:p>
          <a:p>
            <a:pPr lvl="1" indent="0" eaLnBrk="1" hangingPunct="1"/>
            <a:r>
              <a:rPr lang="en-US" dirty="0" smtClean="0"/>
              <a:t>Type (</a:t>
            </a:r>
            <a:r>
              <a:rPr lang="en-US" dirty="0" err="1" smtClean="0"/>
              <a:t>servlet</a:t>
            </a:r>
            <a:r>
              <a:rPr lang="en-US" dirty="0" smtClean="0"/>
              <a:t> or service)</a:t>
            </a:r>
          </a:p>
          <a:p>
            <a:pPr lvl="1" indent="0" eaLnBrk="1" hangingPunct="1"/>
            <a:r>
              <a:rPr lang="en-US" dirty="0" smtClean="0"/>
              <a:t>Deployable or </a:t>
            </a:r>
            <a:r>
              <a:rPr lang="en-US" dirty="0" err="1" smtClean="0"/>
              <a:t>undeployable</a:t>
            </a:r>
            <a:r>
              <a:rPr lang="en-US" dirty="0" smtClean="0"/>
              <a:t> service</a:t>
            </a:r>
          </a:p>
          <a:p>
            <a:pPr lvl="1" indent="0" eaLnBrk="1" hangingPunct="1"/>
            <a:r>
              <a:rPr lang="en-US" dirty="0" smtClean="0"/>
              <a:t>Group name</a:t>
            </a:r>
          </a:p>
          <a:p>
            <a:pPr lvl="1" indent="0" eaLnBrk="1" hangingPunct="1"/>
            <a:r>
              <a:rPr lang="en-US" dirty="0" smtClean="0"/>
              <a:t>Dependent services </a:t>
            </a:r>
          </a:p>
          <a:p>
            <a:pPr eaLnBrk="1" hangingPunct="1"/>
            <a:r>
              <a:rPr lang="en-US" dirty="0" err="1" smtClean="0">
                <a:solidFill>
                  <a:srgbClr val="C00000"/>
                </a:solidFill>
              </a:rPr>
              <a:t>soapGetServiceStatus</a:t>
            </a:r>
            <a:r>
              <a:rPr lang="en-US" dirty="0" smtClean="0">
                <a:solidFill>
                  <a:srgbClr val="C00000"/>
                </a:solidFill>
              </a:rPr>
              <a:t> </a:t>
            </a:r>
            <a:r>
              <a:rPr lang="en-US" dirty="0" smtClean="0"/>
              <a:t>- returns status for service(s) </a:t>
            </a:r>
            <a:br>
              <a:rPr lang="en-US" dirty="0" smtClean="0"/>
            </a:br>
            <a:r>
              <a:rPr lang="en-US" dirty="0" smtClean="0"/>
              <a:t> an empty list of services  </a:t>
            </a:r>
          </a:p>
        </p:txBody>
      </p:sp>
    </p:spTree>
  </p:cSld>
  <p:clrMapOvr>
    <a:masterClrMapping/>
  </p:clrMapOvr>
  <p:transition>
    <p:wipe dir="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Grp="1" noChangeArrowheads="1"/>
          </p:cNvSpPr>
          <p:nvPr>
            <p:ph type="title"/>
          </p:nvPr>
        </p:nvSpPr>
        <p:spPr/>
        <p:txBody>
          <a:bodyPr/>
          <a:lstStyle/>
          <a:p>
            <a:pPr eaLnBrk="1" hangingPunct="1"/>
            <a:r>
              <a:rPr lang="en-US" smtClean="0"/>
              <a:t>Control Center Services</a:t>
            </a:r>
          </a:p>
        </p:txBody>
      </p:sp>
      <p:pic>
        <p:nvPicPr>
          <p:cNvPr id="144387" name="Picture 3" descr="Serviceability-services"/>
          <p:cNvPicPr>
            <a:picLocks noGrp="1" noChangeAspect="1" noChangeArrowheads="1"/>
          </p:cNvPicPr>
          <p:nvPr>
            <p:ph idx="4294967295"/>
          </p:nvPr>
        </p:nvPicPr>
        <p:blipFill>
          <a:blip r:embed="rId2" cstate="print"/>
          <a:srcRect/>
          <a:stretch>
            <a:fillRect/>
          </a:stretch>
        </p:blipFill>
        <p:spPr>
          <a:xfrm>
            <a:off x="859536" y="1371600"/>
            <a:ext cx="7391400" cy="4876800"/>
          </a:xfrm>
          <a:ln>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4"/>
          <p:cNvSpPr>
            <a:spLocks noGrp="1" noChangeArrowheads="1"/>
          </p:cNvSpPr>
          <p:nvPr>
            <p:ph type="title"/>
          </p:nvPr>
        </p:nvSpPr>
        <p:spPr/>
        <p:txBody>
          <a:bodyPr/>
          <a:lstStyle/>
          <a:p>
            <a:r>
              <a:rPr lang="en-US" smtClean="0"/>
              <a:t>Control Center APIs</a:t>
            </a:r>
          </a:p>
        </p:txBody>
      </p:sp>
      <p:sp>
        <p:nvSpPr>
          <p:cNvPr id="145411" name="Rectangle 5"/>
          <p:cNvSpPr>
            <a:spLocks noGrp="1" noChangeArrowheads="1"/>
          </p:cNvSpPr>
          <p:nvPr>
            <p:ph type="body" sz="quarter" idx="10"/>
          </p:nvPr>
        </p:nvSpPr>
        <p:spPr/>
        <p:txBody>
          <a:bodyPr>
            <a:normAutofit lnSpcReduction="10000"/>
          </a:bodyPr>
          <a:lstStyle/>
          <a:p>
            <a:r>
              <a:rPr lang="en-US" dirty="0" err="1" smtClean="0">
                <a:solidFill>
                  <a:srgbClr val="C00000"/>
                </a:solidFill>
              </a:rPr>
              <a:t>soapDoServiceDeployment</a:t>
            </a:r>
            <a:r>
              <a:rPr lang="en-US" dirty="0" smtClean="0"/>
              <a:t> - used to deploy or </a:t>
            </a:r>
            <a:r>
              <a:rPr lang="en-US" dirty="0" err="1" smtClean="0"/>
              <a:t>undeploy</a:t>
            </a:r>
            <a:r>
              <a:rPr lang="en-US" dirty="0" smtClean="0"/>
              <a:t> services with the deployable attribute set to true in the response. Does not allow clients to deploy or </a:t>
            </a:r>
            <a:r>
              <a:rPr lang="en-US" dirty="0" err="1" smtClean="0"/>
              <a:t>undeploy</a:t>
            </a:r>
            <a:r>
              <a:rPr lang="en-US" dirty="0" smtClean="0"/>
              <a:t> </a:t>
            </a:r>
            <a:br>
              <a:rPr lang="en-US" dirty="0" smtClean="0"/>
            </a:br>
            <a:r>
              <a:rPr lang="en-US" dirty="0" smtClean="0"/>
              <a:t>an empty list of services </a:t>
            </a:r>
          </a:p>
          <a:p>
            <a:r>
              <a:rPr lang="en-US" dirty="0" err="1" smtClean="0">
                <a:solidFill>
                  <a:srgbClr val="C00000"/>
                </a:solidFill>
              </a:rPr>
              <a:t>soapDoControlServices</a:t>
            </a:r>
            <a:r>
              <a:rPr lang="en-US" dirty="0" smtClean="0"/>
              <a:t> - used to start or stop a list of services. Empty lists of services can not be used with this method. Also, the following services are core services which can not be stopped: </a:t>
            </a:r>
          </a:p>
          <a:p>
            <a:pPr lvl="1"/>
            <a:r>
              <a:rPr lang="en-US" dirty="0" smtClean="0"/>
              <a:t>A Red Hat DB </a:t>
            </a:r>
          </a:p>
          <a:p>
            <a:pPr lvl="1"/>
            <a:r>
              <a:rPr lang="en-US" dirty="0" smtClean="0"/>
              <a:t>Cisco Tomcat </a:t>
            </a:r>
          </a:p>
          <a:p>
            <a:pPr lvl="1"/>
            <a:r>
              <a:rPr lang="en-US" dirty="0" smtClean="0"/>
              <a:t>Cisco database layer monitor </a:t>
            </a:r>
          </a:p>
          <a:p>
            <a:pPr lvl="1"/>
            <a:r>
              <a:rPr lang="en-US" dirty="0" smtClean="0"/>
              <a:t>Cisco Unified Communications Manager serviceability </a:t>
            </a:r>
          </a:p>
          <a:p>
            <a:pPr lvl="1"/>
            <a:r>
              <a:rPr lang="en-US" dirty="0" smtClean="0"/>
              <a:t>Cisco SOAP-real-time service APIs </a:t>
            </a:r>
          </a:p>
          <a:p>
            <a:pPr lvl="1"/>
            <a:r>
              <a:rPr lang="en-US" dirty="0" smtClean="0"/>
              <a:t>Cisco SOAP-performance monitoring APIs </a:t>
            </a:r>
          </a:p>
          <a:p>
            <a:pPr lvl="1"/>
            <a:r>
              <a:rPr lang="en-US" dirty="0" smtClean="0"/>
              <a:t>Cisco SOAP-log collection APIs </a:t>
            </a:r>
          </a:p>
        </p:txBody>
      </p:sp>
    </p:spTree>
  </p:cSld>
  <p:clrMapOvr>
    <a:masterClrMapping/>
  </p:clrMapOvr>
  <p:transition>
    <p:wipe dir="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title"/>
          </p:nvPr>
        </p:nvSpPr>
        <p:spPr/>
        <p:txBody>
          <a:bodyPr/>
          <a:lstStyle/>
          <a:p>
            <a:pPr eaLnBrk="1" hangingPunct="1"/>
            <a:r>
              <a:rPr lang="en-US" smtClean="0"/>
              <a:t>Control Center APIs</a:t>
            </a:r>
          </a:p>
        </p:txBody>
      </p:sp>
      <p:sp>
        <p:nvSpPr>
          <p:cNvPr id="146435" name="Rectangle 5"/>
          <p:cNvSpPr>
            <a:spLocks noGrp="1" noChangeArrowheads="1"/>
          </p:cNvSpPr>
          <p:nvPr>
            <p:ph type="body" sz="quarter" idx="10"/>
          </p:nvPr>
        </p:nvSpPr>
        <p:spPr/>
        <p:txBody>
          <a:bodyPr>
            <a:normAutofit/>
          </a:bodyPr>
          <a:lstStyle/>
          <a:p>
            <a:pPr eaLnBrk="1" hangingPunct="1"/>
            <a:r>
              <a:rPr lang="en-US" sz="2200" dirty="0" err="1" smtClean="0">
                <a:solidFill>
                  <a:srgbClr val="C00000"/>
                </a:solidFill>
              </a:rPr>
              <a:t>getProductInformationList</a:t>
            </a:r>
            <a:r>
              <a:rPr lang="en-US" sz="2200" dirty="0" smtClean="0">
                <a:solidFill>
                  <a:schemeClr val="accent6"/>
                </a:solidFill>
              </a:rPr>
              <a:t> </a:t>
            </a:r>
            <a:r>
              <a:rPr lang="en-US" sz="2200" dirty="0" smtClean="0"/>
              <a:t>- returns product </a:t>
            </a:r>
            <a:br>
              <a:rPr lang="en-US" sz="2200" dirty="0" smtClean="0"/>
            </a:br>
            <a:r>
              <a:rPr lang="en-US" sz="2200" dirty="0" smtClean="0"/>
              <a:t>information, including:</a:t>
            </a:r>
          </a:p>
          <a:p>
            <a:pPr lvl="1" indent="0" eaLnBrk="1" hangingPunct="1"/>
            <a:r>
              <a:rPr lang="en-US" sz="1800" dirty="0" smtClean="0"/>
              <a:t>Active server version, primary node name, secondary node (if any) </a:t>
            </a:r>
          </a:p>
          <a:p>
            <a:pPr lvl="1" indent="0" eaLnBrk="1" hangingPunct="1"/>
            <a:r>
              <a:rPr lang="en-US" sz="1800" dirty="0" smtClean="0"/>
              <a:t>Array of installed products (including):</a:t>
            </a:r>
          </a:p>
          <a:p>
            <a:pPr lvl="2" eaLnBrk="1" hangingPunct="1"/>
            <a:r>
              <a:rPr lang="en-US" sz="1800" dirty="0" smtClean="0"/>
              <a:t>Product name, product version, product description, product ID, </a:t>
            </a:r>
            <a:br>
              <a:rPr lang="en-US" sz="1800" dirty="0" smtClean="0"/>
            </a:br>
            <a:r>
              <a:rPr lang="en-US" sz="1800" dirty="0" smtClean="0"/>
              <a:t>and short name for the product </a:t>
            </a:r>
          </a:p>
          <a:p>
            <a:pPr lvl="1" indent="0" eaLnBrk="1" hangingPunct="1"/>
            <a:r>
              <a:rPr lang="en-US" sz="1800" dirty="0" smtClean="0"/>
              <a:t>Array of product service specification (including):</a:t>
            </a:r>
          </a:p>
          <a:p>
            <a:pPr lvl="2" eaLnBrk="1" hangingPunct="1"/>
            <a:r>
              <a:rPr lang="en-US" sz="1800" dirty="0" smtClean="0"/>
              <a:t>Service name, service type, deployable value, group name, </a:t>
            </a:r>
            <a:br>
              <a:rPr lang="en-US" sz="1800" dirty="0" smtClean="0"/>
            </a:br>
            <a:r>
              <a:rPr lang="en-US" sz="1800" dirty="0" smtClean="0"/>
              <a:t>product ID, array of dependent services (if any) </a:t>
            </a:r>
          </a:p>
          <a:p>
            <a:pPr eaLnBrk="1" hangingPunct="1"/>
            <a:r>
              <a:rPr lang="en-US" sz="2200" dirty="0" smtClean="0"/>
              <a:t>For each server in the cluster, clients are expected to </a:t>
            </a:r>
            <a:br>
              <a:rPr lang="en-US" sz="2200" dirty="0" smtClean="0"/>
            </a:br>
            <a:r>
              <a:rPr lang="en-US" sz="2200" dirty="0" smtClean="0"/>
              <a:t>send one request to get all the above information. The system requires clients to send this request only once </a:t>
            </a:r>
            <a:br>
              <a:rPr lang="en-US" sz="2200" dirty="0" smtClean="0"/>
            </a:br>
            <a:r>
              <a:rPr lang="en-US" sz="2200" dirty="0" smtClean="0"/>
              <a:t>during initialization </a:t>
            </a:r>
          </a:p>
        </p:txBody>
      </p:sp>
    </p:spTree>
  </p:cSld>
  <p:clrMapOvr>
    <a:masterClrMapping/>
  </p:clrMapOvr>
  <p:transition>
    <p:wipe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title"/>
          </p:nvPr>
        </p:nvSpPr>
        <p:spPr/>
        <p:txBody>
          <a:bodyPr/>
          <a:lstStyle/>
          <a:p>
            <a:pPr eaLnBrk="1" hangingPunct="1"/>
            <a:r>
              <a:rPr lang="en-US" smtClean="0"/>
              <a:t>Log Collection Remote Access</a:t>
            </a:r>
          </a:p>
        </p:txBody>
      </p:sp>
      <p:pic>
        <p:nvPicPr>
          <p:cNvPr id="147459" name="Picture 3" descr="log collection"/>
          <p:cNvPicPr>
            <a:picLocks noGrp="1" noChangeAspect="1" noChangeArrowheads="1"/>
          </p:cNvPicPr>
          <p:nvPr>
            <p:ph idx="4294967295"/>
          </p:nvPr>
        </p:nvPicPr>
        <p:blipFill>
          <a:blip r:embed="rId2" cstate="print"/>
          <a:srcRect/>
          <a:stretch>
            <a:fillRect/>
          </a:stretch>
        </p:blipFill>
        <p:spPr>
          <a:xfrm>
            <a:off x="958515" y="1333100"/>
            <a:ext cx="7223760" cy="4930159"/>
          </a:xfrm>
          <a:ln w="12700">
            <a:solidFill>
              <a:srgbClr val="000000"/>
            </a:solidFill>
          </a:ln>
        </p:spPr>
      </p:pic>
    </p:spTree>
  </p:cSld>
  <p:clrMapOvr>
    <a:masterClrMapping/>
  </p:clrMapOvr>
  <p:transition>
    <p:wipe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title"/>
          </p:nvPr>
        </p:nvSpPr>
        <p:spPr/>
        <p:txBody>
          <a:bodyPr/>
          <a:lstStyle/>
          <a:p>
            <a:pPr eaLnBrk="1" hangingPunct="1"/>
            <a:r>
              <a:rPr lang="en-US" smtClean="0"/>
              <a:t>Log Collection Port API</a:t>
            </a:r>
          </a:p>
        </p:txBody>
      </p:sp>
      <p:sp>
        <p:nvSpPr>
          <p:cNvPr id="148483" name="Rectangle 6"/>
          <p:cNvSpPr>
            <a:spLocks noGrp="1" noChangeArrowheads="1"/>
          </p:cNvSpPr>
          <p:nvPr>
            <p:ph type="body" sz="quarter" idx="10"/>
          </p:nvPr>
        </p:nvSpPr>
        <p:spPr/>
        <p:txBody>
          <a:bodyPr/>
          <a:lstStyle/>
          <a:p>
            <a:pPr eaLnBrk="1" hangingPunct="1"/>
            <a:r>
              <a:rPr lang="en-US" sz="2200" dirty="0" err="1" smtClean="0">
                <a:solidFill>
                  <a:srgbClr val="C00000"/>
                </a:solidFill>
              </a:rPr>
              <a:t>listNodeServiceLogs</a:t>
            </a:r>
            <a:r>
              <a:rPr lang="en-US" sz="2200" dirty="0" smtClean="0">
                <a:solidFill>
                  <a:schemeClr val="accent6"/>
                </a:solidFill>
              </a:rPr>
              <a:t> </a:t>
            </a:r>
            <a:r>
              <a:rPr lang="en-US" sz="2200" dirty="0" smtClean="0"/>
              <a:t>- returns array of </a:t>
            </a:r>
            <a:r>
              <a:rPr lang="en-US" sz="2200" dirty="0" err="1" smtClean="0"/>
              <a:t>NodeServiceLogList</a:t>
            </a:r>
            <a:r>
              <a:rPr lang="en-US" sz="2200" dirty="0" smtClean="0"/>
              <a:t>, including the node names in the cluster and the lists of service names and system log names </a:t>
            </a:r>
          </a:p>
          <a:p>
            <a:pPr eaLnBrk="1" hangingPunct="1"/>
            <a:r>
              <a:rPr lang="en-US" sz="2200" dirty="0" err="1" smtClean="0">
                <a:solidFill>
                  <a:srgbClr val="C00000"/>
                </a:solidFill>
              </a:rPr>
              <a:t>selectLogFiles</a:t>
            </a:r>
            <a:r>
              <a:rPr lang="en-US" sz="2200" dirty="0" smtClean="0">
                <a:solidFill>
                  <a:schemeClr val="accent2"/>
                </a:solidFill>
              </a:rPr>
              <a:t> </a:t>
            </a:r>
            <a:r>
              <a:rPr lang="en-US" sz="2200" dirty="0" smtClean="0"/>
              <a:t>- takes </a:t>
            </a:r>
            <a:r>
              <a:rPr lang="en-US" sz="2200" dirty="0" err="1" smtClean="0">
                <a:solidFill>
                  <a:srgbClr val="C00000"/>
                </a:solidFill>
              </a:rPr>
              <a:t>FileSelectionCriteria</a:t>
            </a:r>
            <a:r>
              <a:rPr lang="en-US" sz="2200" dirty="0" smtClean="0"/>
              <a:t> object as an input parameter and returns </a:t>
            </a:r>
            <a:r>
              <a:rPr lang="en-US" sz="2200" dirty="0" err="1" smtClean="0"/>
              <a:t>FileSelectionResult</a:t>
            </a:r>
            <a:r>
              <a:rPr lang="en-US" sz="2200" dirty="0" smtClean="0"/>
              <a:t>. See </a:t>
            </a:r>
            <a:r>
              <a:rPr lang="en-US" sz="2200" dirty="0" err="1" smtClean="0"/>
              <a:t>FileSelectionCriteria</a:t>
            </a:r>
            <a:r>
              <a:rPr lang="en-US" sz="2200" dirty="0" smtClean="0"/>
              <a:t> on next slide </a:t>
            </a:r>
          </a:p>
        </p:txBody>
      </p:sp>
    </p:spTree>
  </p:cSld>
  <p:clrMapOvr>
    <a:masterClrMapping/>
  </p:clrMapOvr>
  <p:transition>
    <p:wipe dir="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4"/>
          <p:cNvSpPr>
            <a:spLocks noGrp="1" noChangeArrowheads="1"/>
          </p:cNvSpPr>
          <p:nvPr>
            <p:ph type="title"/>
          </p:nvPr>
        </p:nvSpPr>
        <p:spPr/>
        <p:txBody>
          <a:bodyPr/>
          <a:lstStyle/>
          <a:p>
            <a:pPr eaLnBrk="1" hangingPunct="1"/>
            <a:r>
              <a:rPr lang="en-US" smtClean="0"/>
              <a:t>Log Collection Port API</a:t>
            </a:r>
          </a:p>
        </p:txBody>
      </p:sp>
      <p:sp>
        <p:nvSpPr>
          <p:cNvPr id="149507" name="Rectangle 5"/>
          <p:cNvSpPr>
            <a:spLocks noGrp="1" noChangeArrowheads="1"/>
          </p:cNvSpPr>
          <p:nvPr>
            <p:ph type="body" sz="quarter" idx="10"/>
          </p:nvPr>
        </p:nvSpPr>
        <p:spPr/>
        <p:txBody>
          <a:bodyPr>
            <a:normAutofit fontScale="92500" lnSpcReduction="10000"/>
          </a:bodyPr>
          <a:lstStyle/>
          <a:p>
            <a:pPr eaLnBrk="1" hangingPunct="1">
              <a:lnSpc>
                <a:spcPct val="90000"/>
              </a:lnSpc>
              <a:spcBef>
                <a:spcPct val="30000"/>
              </a:spcBef>
            </a:pPr>
            <a:r>
              <a:rPr lang="en-US" sz="2200" dirty="0" smtClean="0"/>
              <a:t>In </a:t>
            </a:r>
            <a:r>
              <a:rPr lang="en-US" sz="2200" dirty="0" err="1" smtClean="0">
                <a:solidFill>
                  <a:srgbClr val="C00000"/>
                </a:solidFill>
              </a:rPr>
              <a:t>FileSelectionCriteria</a:t>
            </a:r>
            <a:r>
              <a:rPr lang="en-US" sz="2200" dirty="0" smtClean="0"/>
              <a:t>, specify the files that are need by using these parameters:</a:t>
            </a:r>
            <a:r>
              <a:rPr lang="en-US" sz="2000" dirty="0" smtClean="0"/>
              <a:t> </a:t>
            </a:r>
          </a:p>
          <a:p>
            <a:pPr lvl="1" indent="0" eaLnBrk="1" hangingPunct="1">
              <a:lnSpc>
                <a:spcPct val="90000"/>
              </a:lnSpc>
              <a:spcBef>
                <a:spcPct val="30000"/>
              </a:spcBef>
            </a:pPr>
            <a:r>
              <a:rPr lang="en-US" sz="1800" dirty="0" err="1" smtClean="0"/>
              <a:t>LogCollectionService</a:t>
            </a:r>
            <a:r>
              <a:rPr lang="en-US" sz="1800" dirty="0" smtClean="0"/>
              <a:t> URL- http://hostname/logcollectionservice/services/LogCollectionPort </a:t>
            </a:r>
          </a:p>
          <a:p>
            <a:pPr lvl="1" indent="0" eaLnBrk="1" hangingPunct="1">
              <a:lnSpc>
                <a:spcPct val="90000"/>
              </a:lnSpc>
              <a:spcBef>
                <a:spcPct val="30000"/>
              </a:spcBef>
            </a:pPr>
            <a:r>
              <a:rPr lang="en-US" sz="1800" dirty="0" smtClean="0"/>
              <a:t>Array of service names/system log names for which the files need</a:t>
            </a:r>
            <a:br>
              <a:rPr lang="en-US" sz="1800" dirty="0" smtClean="0"/>
            </a:br>
            <a:r>
              <a:rPr lang="en-US" sz="1800" dirty="0" smtClean="0"/>
              <a:t>to be collected </a:t>
            </a:r>
          </a:p>
          <a:p>
            <a:pPr lvl="1" indent="0" eaLnBrk="1" hangingPunct="1">
              <a:lnSpc>
                <a:spcPct val="90000"/>
              </a:lnSpc>
              <a:spcBef>
                <a:spcPct val="30000"/>
              </a:spcBef>
            </a:pPr>
            <a:r>
              <a:rPr lang="en-US" sz="1800" dirty="0" smtClean="0"/>
              <a:t>Username-</a:t>
            </a:r>
            <a:r>
              <a:rPr lang="en-US" sz="1800" dirty="0" err="1" smtClean="0"/>
              <a:t>CMAdministrator</a:t>
            </a:r>
            <a:r>
              <a:rPr lang="en-US" sz="1800" dirty="0" smtClean="0"/>
              <a:t> </a:t>
            </a:r>
          </a:p>
          <a:p>
            <a:pPr lvl="1" indent="0" eaLnBrk="1" hangingPunct="1">
              <a:lnSpc>
                <a:spcPct val="90000"/>
              </a:lnSpc>
              <a:spcBef>
                <a:spcPct val="30000"/>
              </a:spcBef>
            </a:pPr>
            <a:r>
              <a:rPr lang="en-US" sz="1800" dirty="0" smtClean="0"/>
              <a:t>Password-</a:t>
            </a:r>
            <a:r>
              <a:rPr lang="en-US" sz="1800" dirty="0" err="1" smtClean="0"/>
              <a:t>ciscocisco</a:t>
            </a:r>
            <a:r>
              <a:rPr lang="en-US" sz="1800" dirty="0" smtClean="0"/>
              <a:t> </a:t>
            </a:r>
          </a:p>
          <a:p>
            <a:pPr lvl="1" indent="0" eaLnBrk="1" hangingPunct="1">
              <a:lnSpc>
                <a:spcPct val="90000"/>
              </a:lnSpc>
              <a:spcBef>
                <a:spcPct val="30000"/>
              </a:spcBef>
            </a:pPr>
            <a:r>
              <a:rPr lang="en-US" sz="1800" dirty="0" smtClean="0"/>
              <a:t>Frequency-</a:t>
            </a:r>
            <a:r>
              <a:rPr lang="en-US" sz="1800" dirty="0" err="1" smtClean="0"/>
              <a:t>OnDemand</a:t>
            </a:r>
            <a:r>
              <a:rPr lang="en-US" sz="1800" dirty="0" smtClean="0"/>
              <a:t> </a:t>
            </a:r>
          </a:p>
          <a:p>
            <a:pPr lvl="1" indent="0" eaLnBrk="1" hangingPunct="1">
              <a:lnSpc>
                <a:spcPct val="90000"/>
              </a:lnSpc>
              <a:spcBef>
                <a:spcPct val="30000"/>
              </a:spcBef>
            </a:pPr>
            <a:r>
              <a:rPr lang="en-US" sz="1800" dirty="0" smtClean="0"/>
              <a:t>File collection time range-possible values are day, week, hour, </a:t>
            </a:r>
            <a:br>
              <a:rPr lang="en-US" sz="1800" dirty="0" smtClean="0"/>
            </a:br>
            <a:r>
              <a:rPr lang="en-US" sz="1800" dirty="0" smtClean="0"/>
              <a:t>minute, month </a:t>
            </a:r>
          </a:p>
          <a:p>
            <a:pPr lvl="1" indent="0" eaLnBrk="1" hangingPunct="1">
              <a:lnSpc>
                <a:spcPct val="90000"/>
              </a:lnSpc>
              <a:spcBef>
                <a:spcPct val="30000"/>
              </a:spcBef>
            </a:pPr>
            <a:r>
              <a:rPr lang="en-US" sz="1800" dirty="0" smtClean="0"/>
              <a:t>File collection time value-possible values are 1–100 </a:t>
            </a:r>
          </a:p>
          <a:p>
            <a:pPr lvl="1" indent="0" eaLnBrk="1" hangingPunct="1">
              <a:lnSpc>
                <a:spcPct val="90000"/>
              </a:lnSpc>
              <a:spcBef>
                <a:spcPct val="30000"/>
              </a:spcBef>
            </a:pPr>
            <a:r>
              <a:rPr lang="en-US" sz="1800" dirty="0" smtClean="0"/>
              <a:t>Time zone-example: </a:t>
            </a:r>
            <a:r>
              <a:rPr lang="en-US" sz="1800" b="1" dirty="0" smtClean="0"/>
              <a:t>Client:(GMT-8:0)Pacific Standard Time</a:t>
            </a:r>
          </a:p>
          <a:p>
            <a:pPr lvl="1" indent="0" eaLnBrk="1" hangingPunct="1">
              <a:lnSpc>
                <a:spcPct val="90000"/>
              </a:lnSpc>
              <a:spcBef>
                <a:spcPct val="30000"/>
              </a:spcBef>
            </a:pPr>
            <a:r>
              <a:rPr lang="en-US" sz="1800" dirty="0" smtClean="0"/>
              <a:t>Time to wait after sending a request-in milliseconds </a:t>
            </a:r>
          </a:p>
          <a:p>
            <a:pPr lvl="1" indent="0" eaLnBrk="1" hangingPunct="1">
              <a:lnSpc>
                <a:spcPct val="90000"/>
              </a:lnSpc>
              <a:spcBef>
                <a:spcPct val="30000"/>
              </a:spcBef>
            </a:pPr>
            <a:r>
              <a:rPr lang="en-US" sz="1800" dirty="0" smtClean="0"/>
              <a:t>Local folder where the files are to copied-Example: d:\soaptest </a:t>
            </a:r>
          </a:p>
          <a:p>
            <a:pPr lvl="1" indent="0" eaLnBrk="1" hangingPunct="1">
              <a:lnSpc>
                <a:spcPct val="90000"/>
              </a:lnSpc>
              <a:spcBef>
                <a:spcPct val="30000"/>
              </a:spcBef>
            </a:pPr>
            <a:r>
              <a:rPr lang="en-US" sz="1800" dirty="0" smtClean="0"/>
              <a:t>Hostname of the server </a:t>
            </a:r>
          </a:p>
        </p:txBody>
      </p:sp>
    </p:spTree>
  </p:cSld>
  <p:clrMapOvr>
    <a:masterClrMapping/>
  </p:clrMapOvr>
  <p:transition>
    <p:wipe dir="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title"/>
          </p:nvPr>
        </p:nvSpPr>
        <p:spPr/>
        <p:txBody>
          <a:bodyPr/>
          <a:lstStyle/>
          <a:p>
            <a:pPr eaLnBrk="1" hangingPunct="1"/>
            <a:r>
              <a:rPr lang="en-US" smtClean="0"/>
              <a:t>File Retrieval</a:t>
            </a:r>
          </a:p>
        </p:txBody>
      </p:sp>
      <p:sp>
        <p:nvSpPr>
          <p:cNvPr id="150531" name="Rectangle 6"/>
          <p:cNvSpPr>
            <a:spLocks noGrp="1" noChangeArrowheads="1"/>
          </p:cNvSpPr>
          <p:nvPr>
            <p:ph type="body" sz="quarter" idx="10"/>
          </p:nvPr>
        </p:nvSpPr>
        <p:spPr/>
        <p:txBody>
          <a:bodyPr/>
          <a:lstStyle/>
          <a:p>
            <a:pPr eaLnBrk="1" hangingPunct="1"/>
            <a:r>
              <a:rPr lang="en-US" sz="2200" dirty="0" smtClean="0"/>
              <a:t>File Retrieval API runs under a service called </a:t>
            </a:r>
            <a:r>
              <a:rPr lang="en-US" sz="2200" dirty="0" err="1" smtClean="0">
                <a:solidFill>
                  <a:srgbClr val="C00000"/>
                </a:solidFill>
              </a:rPr>
              <a:t>DimeGetFileService</a:t>
            </a:r>
            <a:endParaRPr lang="en-US" sz="2200" dirty="0" smtClean="0">
              <a:solidFill>
                <a:srgbClr val="C00000"/>
              </a:solidFill>
            </a:endParaRPr>
          </a:p>
          <a:p>
            <a:pPr lvl="1" indent="0" eaLnBrk="1" hangingPunct="1"/>
            <a:r>
              <a:rPr lang="en-US" sz="1800" dirty="0" smtClean="0">
                <a:hlinkClick r:id="rId2"/>
              </a:rPr>
              <a:t>https://host:8443/logcollectionservice/services/DimeGetFileService</a:t>
            </a:r>
            <a:endParaRPr lang="en-US" dirty="0" smtClean="0"/>
          </a:p>
          <a:p>
            <a:pPr eaLnBrk="1" hangingPunct="1"/>
            <a:r>
              <a:rPr lang="en-US" sz="2200" dirty="0" err="1" smtClean="0">
                <a:solidFill>
                  <a:srgbClr val="C00000"/>
                </a:solidFill>
              </a:rPr>
              <a:t>GetOneFile</a:t>
            </a:r>
            <a:r>
              <a:rPr lang="en-US" sz="2200" dirty="0" smtClean="0"/>
              <a:t> -takes as an input parameter the absolute file name of the file requested from the server  </a:t>
            </a:r>
          </a:p>
          <a:p>
            <a:pPr eaLnBrk="1" hangingPunct="1"/>
            <a:r>
              <a:rPr lang="en-US" sz="2200" dirty="0" smtClean="0"/>
              <a:t>The return value specifies the file name, but the file </a:t>
            </a:r>
            <a:br>
              <a:rPr lang="en-US" sz="2200" dirty="0" smtClean="0"/>
            </a:br>
            <a:r>
              <a:rPr lang="en-US" sz="2200" dirty="0" smtClean="0"/>
              <a:t>name will have an AXIS-specific name. After the file is downloaded, you must replace it with the actual file name that you got from the server </a:t>
            </a:r>
          </a:p>
        </p:txBody>
      </p:sp>
    </p:spTree>
  </p:cSld>
  <p:clrMapOvr>
    <a:masterClrMapping/>
  </p:clrMapOvr>
  <p:transition>
    <p:wipe dir="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title"/>
          </p:nvPr>
        </p:nvSpPr>
        <p:spPr/>
        <p:txBody>
          <a:bodyPr/>
          <a:lstStyle/>
          <a:p>
            <a:pPr eaLnBrk="1" hangingPunct="1"/>
            <a:r>
              <a:rPr lang="en-US" smtClean="0"/>
              <a:t>Call Detail Record on Demand Service</a:t>
            </a:r>
          </a:p>
        </p:txBody>
      </p:sp>
      <p:sp>
        <p:nvSpPr>
          <p:cNvPr id="151555" name="Rectangle 5"/>
          <p:cNvSpPr>
            <a:spLocks noGrp="1" noChangeArrowheads="1"/>
          </p:cNvSpPr>
          <p:nvPr>
            <p:ph type="body" sz="quarter" idx="10"/>
          </p:nvPr>
        </p:nvSpPr>
        <p:spPr/>
        <p:txBody>
          <a:bodyPr/>
          <a:lstStyle/>
          <a:p>
            <a:pPr eaLnBrk="1" hangingPunct="1"/>
            <a:r>
              <a:rPr lang="en-US" dirty="0" smtClean="0"/>
              <a:t>SOAP/HTTPS-based interface </a:t>
            </a:r>
          </a:p>
          <a:p>
            <a:pPr eaLnBrk="1" hangingPunct="1"/>
            <a:r>
              <a:rPr lang="en-US" dirty="0" smtClean="0"/>
              <a:t>Allows third-party billing applications or customers to query the Cisco Unified CM. CDR repository node to retrieve files on demand through the use of two API calls, </a:t>
            </a:r>
            <a:r>
              <a:rPr lang="en-US" dirty="0" err="1" smtClean="0">
                <a:solidFill>
                  <a:srgbClr val="C00000"/>
                </a:solidFill>
              </a:rPr>
              <a:t>get_file_list</a:t>
            </a:r>
            <a:r>
              <a:rPr lang="en-US" dirty="0" smtClean="0">
                <a:solidFill>
                  <a:schemeClr val="accent6"/>
                </a:solidFill>
              </a:rPr>
              <a:t> </a:t>
            </a:r>
            <a:r>
              <a:rPr lang="en-US" dirty="0" smtClean="0"/>
              <a:t>and </a:t>
            </a:r>
            <a:r>
              <a:rPr lang="en-US" dirty="0" err="1" smtClean="0">
                <a:solidFill>
                  <a:srgbClr val="C00000"/>
                </a:solidFill>
              </a:rPr>
              <a:t>get_file</a:t>
            </a:r>
            <a:r>
              <a:rPr lang="en-US" dirty="0" smtClean="0">
                <a:solidFill>
                  <a:srgbClr val="C00000"/>
                </a:solidFill>
              </a:rPr>
              <a:t> </a:t>
            </a:r>
          </a:p>
          <a:p>
            <a:pPr eaLnBrk="1" hangingPunct="1"/>
            <a:r>
              <a:rPr lang="en-US" dirty="0" smtClean="0"/>
              <a:t>CDR records are stored as flat files  </a:t>
            </a:r>
          </a:p>
          <a:p>
            <a:pPr eaLnBrk="1" hangingPunct="1"/>
            <a:r>
              <a:rPr lang="en-US" dirty="0" smtClean="0"/>
              <a:t>CDRs are obtain in a two-step process:  </a:t>
            </a:r>
          </a:p>
          <a:p>
            <a:pPr lvl="1" indent="0" eaLnBrk="1" hangingPunct="1"/>
            <a:r>
              <a:rPr lang="en-US" dirty="0" smtClean="0"/>
              <a:t>Application requests CDR file lists based on a specific time interval</a:t>
            </a:r>
          </a:p>
          <a:p>
            <a:pPr lvl="1" indent="0" eaLnBrk="1" hangingPunct="1"/>
            <a:r>
              <a:rPr lang="en-US" dirty="0" smtClean="0"/>
              <a:t>Then, it can request specific CDR files from those lists that are returned via a </a:t>
            </a:r>
            <a:r>
              <a:rPr lang="en-US" dirty="0" err="1" smtClean="0"/>
              <a:t>SFTP</a:t>
            </a:r>
            <a:r>
              <a:rPr lang="en-US" dirty="0" smtClean="0"/>
              <a:t> session  </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r>
              <a:rPr lang="de-DE" smtClean="0"/>
              <a:t>XML</a:t>
            </a:r>
            <a:endParaRPr lang="en-US" smtClean="0"/>
          </a:p>
        </p:txBody>
      </p:sp>
      <p:sp>
        <p:nvSpPr>
          <p:cNvPr id="53251" name="Rectangle 5"/>
          <p:cNvSpPr>
            <a:spLocks noGrp="1" noChangeArrowheads="1"/>
          </p:cNvSpPr>
          <p:nvPr>
            <p:ph type="body" sz="quarter" idx="10"/>
          </p:nvPr>
        </p:nvSpPr>
        <p:spPr/>
        <p:txBody>
          <a:bodyPr>
            <a:normAutofit lnSpcReduction="10000"/>
          </a:bodyPr>
          <a:lstStyle/>
          <a:p>
            <a:r>
              <a:rPr lang="de-DE" smtClean="0"/>
              <a:t>eXtensible markup language</a:t>
            </a:r>
          </a:p>
          <a:p>
            <a:r>
              <a:rPr lang="de-DE" smtClean="0"/>
              <a:t>W3C recommendation</a:t>
            </a:r>
          </a:p>
          <a:p>
            <a:r>
              <a:rPr lang="de-DE" smtClean="0"/>
              <a:t>Restricted form of SGML </a:t>
            </a:r>
            <a:br>
              <a:rPr lang="de-DE" smtClean="0"/>
            </a:br>
            <a:r>
              <a:rPr lang="de-DE" smtClean="0"/>
              <a:t>(Standard Generalized Markup Language, ISO 8879)</a:t>
            </a:r>
          </a:p>
          <a:p>
            <a:r>
              <a:rPr lang="de-DE" smtClean="0"/>
              <a:t>General purpose markup language</a:t>
            </a:r>
          </a:p>
          <a:p>
            <a:r>
              <a:rPr lang="de-DE" smtClean="0"/>
              <a:t>Extensible; individual tags can be defined</a:t>
            </a:r>
          </a:p>
          <a:p>
            <a:r>
              <a:rPr lang="de-DE" smtClean="0"/>
              <a:t>W3C specifies grammar and parsing requirements</a:t>
            </a:r>
          </a:p>
          <a:p>
            <a:r>
              <a:rPr lang="de-DE" smtClean="0"/>
              <a:t>Encode documents and serialize data</a:t>
            </a:r>
          </a:p>
          <a:p>
            <a:r>
              <a:rPr lang="de-DE" smtClean="0"/>
              <a:t>XML 1.0 (4th edition), 16 August 2006</a:t>
            </a:r>
            <a:br>
              <a:rPr lang="de-DE" smtClean="0"/>
            </a:br>
            <a:r>
              <a:rPr lang="de-DE" smtClean="0">
                <a:hlinkClick r:id="rId2"/>
              </a:rPr>
              <a:t>http://www.w3.org/TR/2006/REC-xml-20060816/</a:t>
            </a:r>
            <a:endParaRPr lang="en-US" dirty="0" smtClean="0"/>
          </a:p>
        </p:txBody>
      </p:sp>
    </p:spTree>
  </p:cSld>
  <p:clrMapOvr>
    <a:masterClrMapping/>
  </p:clrMapOvr>
  <p:transition>
    <p:wipe dir="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title"/>
          </p:nvPr>
        </p:nvSpPr>
        <p:spPr/>
        <p:txBody>
          <a:bodyPr/>
          <a:lstStyle/>
          <a:p>
            <a:pPr eaLnBrk="1" hangingPunct="1"/>
            <a:r>
              <a:rPr lang="en-US" smtClean="0"/>
              <a:t>Call Detail Record on Demand Features</a:t>
            </a:r>
          </a:p>
        </p:txBody>
      </p:sp>
      <p:sp>
        <p:nvSpPr>
          <p:cNvPr id="152579" name="Rectangle 5"/>
          <p:cNvSpPr>
            <a:spLocks noGrp="1" noChangeArrowheads="1"/>
          </p:cNvSpPr>
          <p:nvPr>
            <p:ph type="body" sz="quarter" idx="10"/>
          </p:nvPr>
        </p:nvSpPr>
        <p:spPr/>
        <p:txBody>
          <a:bodyPr>
            <a:normAutofit/>
          </a:bodyPr>
          <a:lstStyle/>
          <a:p>
            <a:pPr eaLnBrk="1" hangingPunct="1"/>
            <a:r>
              <a:rPr lang="en-US" sz="2000" dirty="0" smtClean="0"/>
              <a:t>Returns a list of files that match a specified time interval (</a:t>
            </a:r>
            <a:r>
              <a:rPr lang="en-US" sz="2000" dirty="0" err="1" smtClean="0"/>
              <a:t>get_file_list</a:t>
            </a:r>
            <a:r>
              <a:rPr lang="en-US" sz="2000" dirty="0" smtClean="0"/>
              <a:t>) </a:t>
            </a:r>
          </a:p>
          <a:p>
            <a:pPr eaLnBrk="1" hangingPunct="1"/>
            <a:r>
              <a:rPr lang="en-US" sz="2000" dirty="0" smtClean="0"/>
              <a:t>Returns a specific file that matches a specified filename (</a:t>
            </a:r>
            <a:r>
              <a:rPr lang="en-US" sz="2000" dirty="0" err="1" smtClean="0"/>
              <a:t>get_file</a:t>
            </a:r>
            <a:r>
              <a:rPr lang="en-US" sz="2000" dirty="0" smtClean="0"/>
              <a:t>) </a:t>
            </a:r>
          </a:p>
          <a:p>
            <a:pPr eaLnBrk="1" hangingPunct="1"/>
            <a:r>
              <a:rPr lang="en-US" sz="2000" dirty="0" smtClean="0"/>
              <a:t>Limit of 1300 file names get returned from the </a:t>
            </a:r>
            <a:r>
              <a:rPr lang="en-US" sz="2000" dirty="0" err="1" smtClean="0"/>
              <a:t>get_file_list</a:t>
            </a:r>
            <a:r>
              <a:rPr lang="en-US" sz="2000" dirty="0" smtClean="0"/>
              <a:t> API </a:t>
            </a:r>
          </a:p>
          <a:p>
            <a:pPr eaLnBrk="1" hangingPunct="1"/>
            <a:r>
              <a:rPr lang="en-US" sz="2000" dirty="0" smtClean="0"/>
              <a:t>Specified time range cannot span over one hour </a:t>
            </a:r>
          </a:p>
          <a:p>
            <a:pPr eaLnBrk="1" hangingPunct="1"/>
            <a:r>
              <a:rPr lang="en-US" sz="2000" dirty="0" smtClean="0"/>
              <a:t>Service not available during CDR repository file </a:t>
            </a:r>
            <a:br>
              <a:rPr lang="en-US" sz="2000" dirty="0" smtClean="0"/>
            </a:br>
            <a:r>
              <a:rPr lang="en-US" sz="2000" dirty="0" smtClean="0"/>
              <a:t>maintenance window </a:t>
            </a:r>
          </a:p>
          <a:p>
            <a:pPr eaLnBrk="1" hangingPunct="1"/>
            <a:r>
              <a:rPr lang="en-US" sz="2000" dirty="0" smtClean="0"/>
              <a:t>CDR files are sent via standard FTP or (s)FTP, which is </a:t>
            </a:r>
            <a:br>
              <a:rPr lang="en-US" sz="2000" dirty="0" smtClean="0"/>
            </a:br>
            <a:r>
              <a:rPr lang="en-US" sz="2000" dirty="0" smtClean="0"/>
              <a:t>User configurable </a:t>
            </a:r>
          </a:p>
          <a:p>
            <a:pPr eaLnBrk="1" hangingPunct="1"/>
            <a:r>
              <a:rPr lang="en-US" sz="2000" dirty="0" err="1" smtClean="0"/>
              <a:t>get_file</a:t>
            </a:r>
            <a:r>
              <a:rPr lang="en-US" sz="2000" dirty="0" smtClean="0"/>
              <a:t> can return only one file per request </a:t>
            </a:r>
          </a:p>
          <a:p>
            <a:pPr eaLnBrk="1" hangingPunct="1"/>
            <a:r>
              <a:rPr lang="en-US" sz="2000" dirty="0" err="1" smtClean="0"/>
              <a:t>Servlet</a:t>
            </a:r>
            <a:r>
              <a:rPr lang="en-US" sz="2000" dirty="0" smtClean="0"/>
              <a:t> needs to be activated through service activation page </a:t>
            </a:r>
          </a:p>
        </p:txBody>
      </p:sp>
    </p:spTree>
  </p:cSld>
  <p:clrMapOvr>
    <a:masterClrMapping/>
  </p:clrMapOvr>
  <p:transition>
    <p:wipe dir="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title"/>
          </p:nvPr>
        </p:nvSpPr>
        <p:spPr>
          <a:xfrm>
            <a:off x="229702" y="304801"/>
            <a:ext cx="8588861" cy="609600"/>
          </a:xfrm>
        </p:spPr>
        <p:txBody>
          <a:bodyPr/>
          <a:lstStyle/>
          <a:p>
            <a:pPr eaLnBrk="1" hangingPunct="1"/>
            <a:r>
              <a:rPr lang="en-US" dirty="0" smtClean="0"/>
              <a:t>CDR Analysis Tool</a:t>
            </a:r>
          </a:p>
        </p:txBody>
      </p:sp>
      <p:pic>
        <p:nvPicPr>
          <p:cNvPr id="166914" name="Picture 2"/>
          <p:cNvPicPr>
            <a:picLocks noChangeAspect="1" noChangeArrowheads="1"/>
          </p:cNvPicPr>
          <p:nvPr/>
        </p:nvPicPr>
        <p:blipFill>
          <a:blip r:embed="rId2" cstate="print"/>
          <a:srcRect t="18789" r="2609" b="4079"/>
          <a:stretch>
            <a:fillRect/>
          </a:stretch>
        </p:blipFill>
        <p:spPr bwMode="auto">
          <a:xfrm>
            <a:off x="533400" y="1524000"/>
            <a:ext cx="7680936" cy="4754864"/>
          </a:xfrm>
          <a:prstGeom prst="rect">
            <a:avLst/>
          </a:prstGeom>
          <a:noFill/>
          <a:ln w="9525">
            <a:noFill/>
            <a:miter lim="800000"/>
            <a:headEnd/>
            <a:tailEnd/>
          </a:ln>
        </p:spPr>
      </p:pic>
      <p:sp>
        <p:nvSpPr>
          <p:cNvPr id="5" name="TextBox 4"/>
          <p:cNvSpPr txBox="1"/>
          <p:nvPr/>
        </p:nvSpPr>
        <p:spPr>
          <a:xfrm>
            <a:off x="457200" y="838200"/>
            <a:ext cx="8229600" cy="646331"/>
          </a:xfrm>
          <a:prstGeom prst="rect">
            <a:avLst/>
          </a:prstGeom>
          <a:noFill/>
        </p:spPr>
        <p:txBody>
          <a:bodyPr wrap="square" rtlCol="0">
            <a:spAutoFit/>
          </a:bodyPr>
          <a:lstStyle/>
          <a:p>
            <a:r>
              <a:rPr lang="en-US" dirty="0" smtClean="0">
                <a:solidFill>
                  <a:srgbClr val="546568"/>
                </a:solidFill>
              </a:rPr>
              <a:t>Built-in tool to analyze Call Detail Records</a:t>
            </a:r>
          </a:p>
          <a:p>
            <a:r>
              <a:rPr lang="en-US" dirty="0" smtClean="0">
                <a:solidFill>
                  <a:srgbClr val="546568"/>
                </a:solidFill>
              </a:rPr>
              <a:t>Found under Unified CM Serviceability Tools – CDR Analysis and Reporting</a:t>
            </a:r>
          </a:p>
        </p:txBody>
      </p:sp>
    </p:spTree>
  </p:cSld>
  <p:clrMapOvr>
    <a:masterClrMapping/>
  </p:clrMapOvr>
  <p:transition>
    <p:wipe dir="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Planning-Methods by Release</a:t>
            </a:r>
            <a:endParaRPr lang="en-US" dirty="0"/>
          </a:p>
        </p:txBody>
      </p:sp>
      <p:sp>
        <p:nvSpPr>
          <p:cNvPr id="4" name="TextBox 3"/>
          <p:cNvSpPr txBox="1"/>
          <p:nvPr/>
        </p:nvSpPr>
        <p:spPr>
          <a:xfrm>
            <a:off x="257157" y="3447568"/>
            <a:ext cx="2026517" cy="286232"/>
          </a:xfrm>
          <a:prstGeom prst="rect">
            <a:avLst/>
          </a:prstGeom>
          <a:noFill/>
        </p:spPr>
        <p:txBody>
          <a:bodyPr wrap="none" rtlCol="0">
            <a:spAutoFit/>
          </a:bodyPr>
          <a:lstStyle/>
          <a:p>
            <a:pPr>
              <a:lnSpc>
                <a:spcPct val="90000"/>
              </a:lnSpc>
              <a:spcBef>
                <a:spcPts val="1400"/>
              </a:spcBef>
            </a:pPr>
            <a:r>
              <a:rPr lang="en-US" sz="1400" dirty="0" smtClean="0">
                <a:solidFill>
                  <a:srgbClr val="546568"/>
                </a:solidFill>
              </a:rPr>
              <a:t>Operations By Release</a:t>
            </a:r>
            <a:endParaRPr lang="en-US" sz="1400" dirty="0">
              <a:solidFill>
                <a:srgbClr val="546568"/>
              </a:solidFill>
            </a:endParaRPr>
          </a:p>
        </p:txBody>
      </p:sp>
      <p:pic>
        <p:nvPicPr>
          <p:cNvPr id="7" name="Picture 6" descr="symbol_info.png"/>
          <p:cNvPicPr>
            <a:picLocks noChangeAspect="1"/>
          </p:cNvPicPr>
          <p:nvPr/>
        </p:nvPicPr>
        <p:blipFill>
          <a:blip r:embed="rId2" cstate="print"/>
          <a:stretch>
            <a:fillRect/>
          </a:stretch>
        </p:blipFill>
        <p:spPr>
          <a:xfrm>
            <a:off x="3362425" y="3085136"/>
            <a:ext cx="292064" cy="317460"/>
          </a:xfrm>
          <a:prstGeom prst="rect">
            <a:avLst/>
          </a:prstGeom>
        </p:spPr>
      </p:pic>
      <p:sp>
        <p:nvSpPr>
          <p:cNvPr id="8" name="Rounded Rectangle 7"/>
          <p:cNvSpPr/>
          <p:nvPr/>
        </p:nvSpPr>
        <p:spPr>
          <a:xfrm>
            <a:off x="352925" y="1637900"/>
            <a:ext cx="4267200" cy="304800"/>
          </a:xfrm>
          <a:prstGeom prst="roundRect">
            <a:avLst/>
          </a:prstGeom>
          <a:solidFill>
            <a:srgbClr val="5465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1"/>
                </a:solidFill>
              </a:rPr>
              <a:t>Serviceability XML Operations by Release</a:t>
            </a:r>
          </a:p>
        </p:txBody>
      </p:sp>
      <p:sp>
        <p:nvSpPr>
          <p:cNvPr id="9" name="Rectangle 25"/>
          <p:cNvSpPr>
            <a:spLocks noChangeArrowheads="1"/>
          </p:cNvSpPr>
          <p:nvPr/>
        </p:nvSpPr>
        <p:spPr bwMode="auto">
          <a:xfrm>
            <a:off x="257475" y="1219200"/>
            <a:ext cx="6940550" cy="304800"/>
          </a:xfrm>
          <a:prstGeom prst="rect">
            <a:avLst/>
          </a:prstGeom>
          <a:noFill/>
          <a:ln w="9525">
            <a:noFill/>
            <a:miter lim="800000"/>
            <a:headEnd/>
            <a:tailEnd/>
          </a:ln>
        </p:spPr>
        <p:txBody>
          <a:bodyPr lIns="82124" tIns="41061" rIns="82124" bIns="41061"/>
          <a:lstStyle/>
          <a:p>
            <a:pPr defTabSz="814388" eaLnBrk="0" hangingPunct="0">
              <a:lnSpc>
                <a:spcPct val="90000"/>
              </a:lnSpc>
              <a:spcBef>
                <a:spcPct val="50000"/>
              </a:spcBef>
              <a:tabLst>
                <a:tab pos="4459288" algn="l"/>
              </a:tabLst>
            </a:pPr>
            <a:r>
              <a:rPr lang="en-US" dirty="0">
                <a:solidFill>
                  <a:srgbClr val="C00000"/>
                </a:solidFill>
              </a:rPr>
              <a:t>Found in Appendix of XML Developer Guide</a:t>
            </a:r>
          </a:p>
        </p:txBody>
      </p:sp>
      <p:sp>
        <p:nvSpPr>
          <p:cNvPr id="10" name="Text Placeholder 2"/>
          <p:cNvSpPr txBox="1">
            <a:spLocks/>
          </p:cNvSpPr>
          <p:nvPr/>
        </p:nvSpPr>
        <p:spPr>
          <a:xfrm>
            <a:off x="249338" y="1963314"/>
            <a:ext cx="8578850" cy="1502822"/>
          </a:xfrm>
          <a:prstGeom prst="rect">
            <a:avLst/>
          </a:prstGeom>
        </p:spPr>
        <p:txBody>
          <a:bodyPr>
            <a:normAutofit/>
          </a:bodyPr>
          <a:lstStyle/>
          <a:p>
            <a:pPr marL="0" marR="0" lvl="0" indent="0" algn="l" defTabSz="914400" rtl="0" eaLnBrk="1" fontAlgn="auto" latinLnBrk="0" hangingPunct="1">
              <a:lnSpc>
                <a:spcPct val="95000"/>
              </a:lnSpc>
              <a:spcBef>
                <a:spcPts val="1440"/>
              </a:spcBef>
              <a:spcAft>
                <a:spcPts val="0"/>
              </a:spcAft>
              <a:buClr>
                <a:schemeClr val="tx2"/>
              </a:buClr>
              <a:buSzPct val="90000"/>
              <a:buFont typeface="Arial" pitchFamily="34" charset="0"/>
              <a:buNone/>
              <a:tabLst/>
              <a:defRPr/>
            </a:pPr>
            <a:r>
              <a:rPr kumimoji="0" lang="en-US" sz="1600" i="0" u="sng" strike="noStrike" kern="1200" cap="none" spc="0" normalizeH="0" baseline="0" noProof="0" dirty="0" smtClean="0">
                <a:ln>
                  <a:noFill/>
                </a:ln>
                <a:effectLst/>
                <a:uLnTx/>
                <a:uFillTx/>
                <a:latin typeface="+mj-lt"/>
                <a:ea typeface="+mn-ea"/>
                <a:cs typeface="+mn-cs"/>
              </a:rPr>
              <a:t>Table 5-1 </a:t>
            </a:r>
            <a:r>
              <a:rPr kumimoji="0" lang="en-US" sz="1600" b="0" i="0" u="none" strike="noStrike" kern="1200" cap="none" spc="0" normalizeH="0" baseline="0" noProof="0" dirty="0" smtClean="0">
                <a:ln>
                  <a:noFill/>
                </a:ln>
                <a:solidFill>
                  <a:srgbClr val="546568"/>
                </a:solidFill>
                <a:effectLst/>
                <a:uLnTx/>
                <a:uFillTx/>
                <a:latin typeface="+mj-lt"/>
                <a:ea typeface="+mn-ea"/>
                <a:cs typeface="+mn-cs"/>
              </a:rPr>
              <a:t>below lists alphabetically the new, changed, deprecated Serviceability XML operations by release. It also lists operations that are under consideration or review (UCR). Operation details can be found in “</a:t>
            </a:r>
            <a:r>
              <a:rPr kumimoji="0" lang="en-US" sz="1600" i="0" u="sng" strike="noStrike" kern="1200" cap="none" spc="0" normalizeH="0" baseline="0" noProof="0" dirty="0" smtClean="0">
                <a:ln>
                  <a:noFill/>
                </a:ln>
                <a:effectLst/>
                <a:uLnTx/>
                <a:uFillTx/>
                <a:latin typeface="+mj-lt"/>
                <a:ea typeface="+mn-ea"/>
                <a:cs typeface="+mn-cs"/>
              </a:rPr>
              <a:t>Chapter 4, “Serviceability XML Programming</a:t>
            </a:r>
            <a:r>
              <a:rPr kumimoji="0" lang="en-US" sz="1600" b="1" i="0" u="none" strike="noStrike" kern="1200" cap="none" spc="0" normalizeH="0" baseline="0" noProof="0" dirty="0" smtClean="0">
                <a:ln>
                  <a:noFill/>
                </a:ln>
                <a:solidFill>
                  <a:srgbClr val="546568"/>
                </a:solidFill>
                <a:effectLst/>
                <a:uLnTx/>
                <a:uFillTx/>
                <a:latin typeface="+mj-lt"/>
                <a:ea typeface="+mn-ea"/>
                <a:cs typeface="+mn-cs"/>
              </a:rPr>
              <a:t>.</a:t>
            </a:r>
            <a:r>
              <a:rPr kumimoji="0" lang="en-US" sz="1600" i="0" u="none" strike="noStrike" kern="1200" cap="none" spc="0" normalizeH="0" baseline="0" noProof="0" dirty="0" smtClean="0">
                <a:ln>
                  <a:noFill/>
                </a:ln>
                <a:solidFill>
                  <a:srgbClr val="546568"/>
                </a:solidFill>
                <a:effectLst/>
                <a:uLnTx/>
                <a:uFillTx/>
                <a:latin typeface="+mj-lt"/>
                <a:ea typeface="+mn-ea"/>
                <a:cs typeface="+mn-cs"/>
              </a:rPr>
              <a:t>”</a:t>
            </a:r>
          </a:p>
          <a:p>
            <a:pPr marL="0" marR="0" lvl="0" indent="0" algn="l" defTabSz="914400" rtl="0" eaLnBrk="1" fontAlgn="auto" latinLnBrk="0" hangingPunct="1">
              <a:lnSpc>
                <a:spcPct val="95000"/>
              </a:lnSpc>
              <a:spcBef>
                <a:spcPts val="1440"/>
              </a:spcBef>
              <a:spcAft>
                <a:spcPts val="0"/>
              </a:spcAft>
              <a:buClr>
                <a:schemeClr val="tx2"/>
              </a:buClr>
              <a:buSzPct val="90000"/>
              <a:buFont typeface="Arial" pitchFamily="34" charset="0"/>
              <a:buNone/>
              <a:tabLst/>
              <a:defRPr/>
            </a:pPr>
            <a:r>
              <a:rPr kumimoji="0" lang="en-US" sz="1400" b="1" i="0" u="none" strike="noStrike" kern="1200" cap="none" spc="0" normalizeH="0" baseline="0" noProof="0" dirty="0" smtClean="0">
                <a:ln>
                  <a:noFill/>
                </a:ln>
                <a:solidFill>
                  <a:srgbClr val="546568"/>
                </a:solidFill>
                <a:effectLst/>
                <a:uLnTx/>
                <a:uFillTx/>
                <a:latin typeface="+mj-lt"/>
                <a:ea typeface="+mn-ea"/>
                <a:cs typeface="+mn-cs"/>
              </a:rPr>
              <a:t>Table Legend</a:t>
            </a:r>
            <a:endParaRPr kumimoji="0" lang="en-US" sz="1400" b="1" i="0" u="none" strike="noStrike" kern="1200" cap="none" spc="0" normalizeH="0" baseline="0" noProof="0" dirty="0">
              <a:ln>
                <a:noFill/>
              </a:ln>
              <a:solidFill>
                <a:srgbClr val="546568"/>
              </a:solidFill>
              <a:effectLst/>
              <a:uLnTx/>
              <a:uFillTx/>
              <a:latin typeface="+mj-lt"/>
              <a:ea typeface="+mn-ea"/>
              <a:cs typeface="+mn-cs"/>
            </a:endParaRPr>
          </a:p>
        </p:txBody>
      </p:sp>
      <p:sp>
        <p:nvSpPr>
          <p:cNvPr id="11" name="TextBox 10"/>
          <p:cNvSpPr txBox="1"/>
          <p:nvPr/>
        </p:nvSpPr>
        <p:spPr>
          <a:xfrm>
            <a:off x="613959" y="3106266"/>
            <a:ext cx="5796465" cy="286232"/>
          </a:xfrm>
          <a:prstGeom prst="rect">
            <a:avLst/>
          </a:prstGeom>
          <a:noFill/>
        </p:spPr>
        <p:txBody>
          <a:bodyPr wrap="square" rtlCol="0">
            <a:spAutoFit/>
          </a:bodyPr>
          <a:lstStyle/>
          <a:p>
            <a:pPr>
              <a:lnSpc>
                <a:spcPct val="90000"/>
              </a:lnSpc>
              <a:spcBef>
                <a:spcPts val="1400"/>
              </a:spcBef>
            </a:pPr>
            <a:r>
              <a:rPr lang="en-US" sz="1400" dirty="0" smtClean="0">
                <a:solidFill>
                  <a:srgbClr val="546568"/>
                </a:solidFill>
              </a:rPr>
              <a:t>Supported             Not supported        modified</a:t>
            </a:r>
            <a:endParaRPr lang="en-US" sz="1400" dirty="0">
              <a:solidFill>
                <a:srgbClr val="546568"/>
              </a:solidFill>
            </a:endParaRPr>
          </a:p>
        </p:txBody>
      </p:sp>
      <p:pic>
        <p:nvPicPr>
          <p:cNvPr id="12" name="Picture 11" descr="symbol_check.png"/>
          <p:cNvPicPr>
            <a:picLocks noChangeAspect="1"/>
          </p:cNvPicPr>
          <p:nvPr/>
        </p:nvPicPr>
        <p:blipFill>
          <a:blip r:embed="rId3" cstate="print"/>
          <a:stretch>
            <a:fillRect/>
          </a:stretch>
        </p:blipFill>
        <p:spPr>
          <a:xfrm>
            <a:off x="301017" y="3090653"/>
            <a:ext cx="355556" cy="317460"/>
          </a:xfrm>
          <a:prstGeom prst="rect">
            <a:avLst/>
          </a:prstGeom>
        </p:spPr>
      </p:pic>
      <p:pic>
        <p:nvPicPr>
          <p:cNvPr id="13" name="Picture 12" descr="symbol_delete.png"/>
          <p:cNvPicPr>
            <a:picLocks noChangeAspect="1"/>
          </p:cNvPicPr>
          <p:nvPr/>
        </p:nvPicPr>
        <p:blipFill>
          <a:blip r:embed="rId4" cstate="print"/>
          <a:stretch>
            <a:fillRect/>
          </a:stretch>
        </p:blipFill>
        <p:spPr>
          <a:xfrm>
            <a:off x="1798222" y="3070557"/>
            <a:ext cx="342857" cy="317460"/>
          </a:xfrm>
          <a:prstGeom prst="rect">
            <a:avLst/>
          </a:prstGeom>
        </p:spPr>
      </p:pic>
      <p:grpSp>
        <p:nvGrpSpPr>
          <p:cNvPr id="20" name="Group 19"/>
          <p:cNvGrpSpPr/>
          <p:nvPr/>
        </p:nvGrpSpPr>
        <p:grpSpPr>
          <a:xfrm>
            <a:off x="838200" y="4038600"/>
            <a:ext cx="7208680" cy="2143455"/>
            <a:chOff x="533400" y="4038600"/>
            <a:chExt cx="7208680" cy="2143455"/>
          </a:xfrm>
        </p:grpSpPr>
        <p:pic>
          <p:nvPicPr>
            <p:cNvPr id="14" name="Picture 3"/>
            <p:cNvPicPr>
              <a:picLocks noChangeAspect="1" noChangeArrowheads="1"/>
            </p:cNvPicPr>
            <p:nvPr/>
          </p:nvPicPr>
          <p:blipFill>
            <a:blip r:embed="rId5" cstate="print"/>
            <a:srcRect t="58404"/>
            <a:stretch>
              <a:fillRect/>
            </a:stretch>
          </p:blipFill>
          <p:spPr bwMode="auto">
            <a:xfrm>
              <a:off x="533400" y="4038600"/>
              <a:ext cx="7208680" cy="2143455"/>
            </a:xfrm>
            <a:prstGeom prst="rect">
              <a:avLst/>
            </a:prstGeom>
            <a:noFill/>
            <a:ln w="9525">
              <a:noFill/>
              <a:miter lim="800000"/>
              <a:headEnd/>
              <a:tailEnd/>
            </a:ln>
          </p:spPr>
        </p:pic>
        <p:cxnSp>
          <p:nvCxnSpPr>
            <p:cNvPr id="16" name="Straight Connector 15"/>
            <p:cNvCxnSpPr/>
            <p:nvPr/>
          </p:nvCxnSpPr>
          <p:spPr>
            <a:xfrm>
              <a:off x="714675" y="6172200"/>
              <a:ext cx="7022592" cy="0"/>
            </a:xfrm>
            <a:prstGeom prst="line">
              <a:avLst/>
            </a:prstGeom>
            <a:ln w="19050">
              <a:solidFill>
                <a:schemeClr val="accent3">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696856" y="5123769"/>
              <a:ext cx="2075688" cy="0"/>
            </a:xfrm>
            <a:prstGeom prst="line">
              <a:avLst/>
            </a:prstGeom>
            <a:ln w="19050">
              <a:solidFill>
                <a:schemeClr val="accent3">
                  <a:lumMod val="10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914400" y="3810000"/>
            <a:ext cx="7162800" cy="258532"/>
          </a:xfrm>
          <a:prstGeom prst="rect">
            <a:avLst/>
          </a:prstGeom>
          <a:noFill/>
        </p:spPr>
        <p:txBody>
          <a:bodyPr wrap="square" rtlCol="0">
            <a:spAutoFit/>
          </a:bodyPr>
          <a:lstStyle/>
          <a:p>
            <a:pPr algn="ctr">
              <a:lnSpc>
                <a:spcPct val="90000"/>
              </a:lnSpc>
              <a:spcBef>
                <a:spcPts val="1400"/>
              </a:spcBef>
            </a:pPr>
            <a:r>
              <a:rPr lang="en-US" sz="1200" b="1" dirty="0" smtClean="0">
                <a:solidFill>
                  <a:srgbClr val="000000"/>
                </a:solidFill>
              </a:rPr>
              <a:t>Table 5-1 Serviceability XML Operations by Cisco Unified Communications Manager Releases</a:t>
            </a:r>
            <a:endParaRPr lang="en-US" sz="1200" b="1" dirty="0">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3"/>
          <p:cNvPicPr>
            <a:picLocks noChangeAspect="1" noChangeArrowheads="1"/>
          </p:cNvPicPr>
          <p:nvPr/>
        </p:nvPicPr>
        <p:blipFill>
          <a:blip r:embed="rId2" cstate="print"/>
          <a:srcRect t="-519"/>
          <a:stretch>
            <a:fillRect/>
          </a:stretch>
        </p:blipFill>
        <p:spPr bwMode="auto">
          <a:xfrm>
            <a:off x="352925" y="2971800"/>
            <a:ext cx="8457700" cy="3276600"/>
          </a:xfrm>
          <a:prstGeom prst="rect">
            <a:avLst/>
          </a:prstGeom>
          <a:noFill/>
          <a:ln w="12700">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154627" name="Rectangle 5"/>
          <p:cNvSpPr>
            <a:spLocks noGrp="1" noChangeArrowheads="1"/>
          </p:cNvSpPr>
          <p:nvPr>
            <p:ph type="title"/>
          </p:nvPr>
        </p:nvSpPr>
        <p:spPr/>
        <p:txBody>
          <a:bodyPr/>
          <a:lstStyle/>
          <a:p>
            <a:pPr eaLnBrk="1" hangingPunct="1"/>
            <a:r>
              <a:rPr lang="en-US" smtClean="0"/>
              <a:t>Getting Started</a:t>
            </a:r>
          </a:p>
        </p:txBody>
      </p:sp>
      <p:sp>
        <p:nvSpPr>
          <p:cNvPr id="154628" name="Rectangle 6"/>
          <p:cNvSpPr>
            <a:spLocks noGrp="1" noChangeArrowheads="1"/>
          </p:cNvSpPr>
          <p:nvPr>
            <p:ph type="body" sz="quarter" idx="10"/>
          </p:nvPr>
        </p:nvSpPr>
        <p:spPr/>
        <p:txBody>
          <a:bodyPr/>
          <a:lstStyle/>
          <a:p>
            <a:pPr eaLnBrk="1" hangingPunct="1">
              <a:lnSpc>
                <a:spcPct val="90000"/>
              </a:lnSpc>
              <a:spcBef>
                <a:spcPct val="20000"/>
              </a:spcBef>
            </a:pPr>
            <a:r>
              <a:rPr lang="en-US" sz="1800" dirty="0" smtClean="0">
                <a:hlinkClick r:id="rId3"/>
              </a:rPr>
              <a:t>http://developer.cisco.com/web/sxml/start</a:t>
            </a:r>
            <a:endParaRPr lang="en-US" sz="1800" dirty="0" smtClean="0"/>
          </a:p>
          <a:p>
            <a:pPr eaLnBrk="1" hangingPunct="1">
              <a:lnSpc>
                <a:spcPct val="90000"/>
              </a:lnSpc>
              <a:spcBef>
                <a:spcPct val="20000"/>
              </a:spcBef>
            </a:pPr>
            <a:r>
              <a:rPr lang="en-US" sz="1800" dirty="0" smtClean="0"/>
              <a:t>Documentation, NFR software, hardware, devices, tool kits, sample applications, interface specs</a:t>
            </a:r>
          </a:p>
          <a:p>
            <a:pPr eaLnBrk="1" hangingPunct="1">
              <a:lnSpc>
                <a:spcPct val="90000"/>
              </a:lnSpc>
              <a:spcBef>
                <a:spcPct val="20000"/>
              </a:spcBef>
            </a:pPr>
            <a:r>
              <a:rPr lang="en-US" sz="1800" dirty="0" smtClean="0"/>
              <a:t>Service XML is found in chapter two of the Cisco Unified Communication Manager XML Developer’s Guide</a:t>
            </a:r>
          </a:p>
        </p:txBody>
      </p:sp>
    </p:spTree>
  </p:cSld>
  <p:clrMapOvr>
    <a:masterClrMapping/>
  </p:clrMapOvr>
  <p:transition>
    <p:wipe dir="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4"/>
          <p:cNvSpPr>
            <a:spLocks noGrp="1"/>
          </p:cNvSpPr>
          <p:nvPr>
            <p:ph type="ctrTitle"/>
          </p:nvPr>
        </p:nvSpPr>
        <p:spPr/>
        <p:txBody>
          <a:bodyPr/>
          <a:lstStyle/>
          <a:p>
            <a:r>
              <a:rPr lang="en-US" smtClean="0"/>
              <a:t>SNMP and Cisco MIBs</a:t>
            </a:r>
            <a:endParaRPr lang="en-US" dirty="0" smtClean="0"/>
          </a:p>
        </p:txBody>
      </p:sp>
    </p:spTree>
  </p:cSld>
  <p:clrMapOvr>
    <a:masterClrMapping/>
  </p:clrMapOvr>
  <p:transition>
    <p:wipe dir="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title"/>
          </p:nvPr>
        </p:nvSpPr>
        <p:spPr/>
        <p:txBody>
          <a:bodyPr/>
          <a:lstStyle/>
          <a:p>
            <a:pPr eaLnBrk="1" hangingPunct="1"/>
            <a:r>
              <a:rPr lang="en-US" smtClean="0"/>
              <a:t>Introduction</a:t>
            </a:r>
          </a:p>
        </p:txBody>
      </p:sp>
      <p:sp>
        <p:nvSpPr>
          <p:cNvPr id="156675" name="Rectangle 5"/>
          <p:cNvSpPr>
            <a:spLocks noGrp="1" noChangeArrowheads="1"/>
          </p:cNvSpPr>
          <p:nvPr>
            <p:ph type="body" sz="quarter" idx="10"/>
          </p:nvPr>
        </p:nvSpPr>
        <p:spPr/>
        <p:txBody>
          <a:bodyPr/>
          <a:lstStyle/>
          <a:p>
            <a:pPr eaLnBrk="1" hangingPunct="1"/>
            <a:r>
              <a:rPr lang="en-US" dirty="0" smtClean="0"/>
              <a:t>SNMP interface allows external applications to query and report various Unified CM entities </a:t>
            </a:r>
          </a:p>
          <a:p>
            <a:pPr eaLnBrk="1" hangingPunct="1"/>
            <a:r>
              <a:rPr lang="en-US" dirty="0" smtClean="0"/>
              <a:t>Provides information on the connectivity of the Unified Communication Manager to other devices in the network, including </a:t>
            </a:r>
            <a:r>
              <a:rPr lang="en-US" dirty="0" err="1" smtClean="0"/>
              <a:t>syslog</a:t>
            </a:r>
            <a:r>
              <a:rPr lang="en-US" dirty="0" smtClean="0"/>
              <a:t> information </a:t>
            </a:r>
          </a:p>
          <a:p>
            <a:pPr eaLnBrk="1" hangingPunct="1"/>
            <a:r>
              <a:rPr lang="en-US" dirty="0" smtClean="0"/>
              <a:t>Support for SNMP v1, v2c, and v3 </a:t>
            </a:r>
          </a:p>
          <a:p>
            <a:pPr eaLnBrk="1" hangingPunct="1"/>
            <a:r>
              <a:rPr lang="en-US" dirty="0" smtClean="0"/>
              <a:t>Start/stop master agent and individual subagents </a:t>
            </a:r>
          </a:p>
          <a:p>
            <a:pPr eaLnBrk="1" hangingPunct="1"/>
            <a:r>
              <a:rPr lang="en-US" dirty="0" smtClean="0"/>
              <a:t>Trace settings for individual subagents</a:t>
            </a:r>
          </a:p>
        </p:txBody>
      </p:sp>
    </p:spTree>
  </p:cSld>
  <p:clrMapOvr>
    <a:masterClrMapping/>
  </p:clrMapOvr>
  <p:transition>
    <p:wipe dir="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p:cNvCxnSpPr/>
          <p:nvPr/>
        </p:nvCxnSpPr>
        <p:spPr>
          <a:xfrm rot="5400000" flipH="1" flipV="1">
            <a:off x="3824445" y="3261360"/>
            <a:ext cx="731520" cy="1588"/>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4587240" y="3261360"/>
            <a:ext cx="731520" cy="1588"/>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430108" y="1347537"/>
            <a:ext cx="2286000" cy="954375"/>
          </a:xfrm>
          <a:prstGeom prst="roundRect">
            <a:avLst/>
          </a:prstGeom>
          <a:ln w="12700">
            <a:solidFill>
              <a:srgbClr val="546568"/>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Publisher</a:t>
            </a:r>
            <a:endParaRPr lang="en-US" dirty="0"/>
          </a:p>
        </p:txBody>
      </p:sp>
      <p:sp>
        <p:nvSpPr>
          <p:cNvPr id="7" name="AutoShape 12"/>
          <p:cNvSpPr>
            <a:spLocks noChangeArrowheads="1"/>
          </p:cNvSpPr>
          <p:nvPr/>
        </p:nvSpPr>
        <p:spPr bwMode="auto">
          <a:xfrm>
            <a:off x="365636" y="3630621"/>
            <a:ext cx="2011680" cy="457200"/>
          </a:xfrm>
          <a:prstGeom prst="roundRect">
            <a:avLst/>
          </a:prstGeom>
          <a:solidFill>
            <a:srgbClr val="6DB344"/>
          </a:solidFill>
          <a:ln w="9525">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400" b="1" dirty="0">
                <a:solidFill>
                  <a:schemeClr val="bg2"/>
                </a:solidFill>
              </a:rPr>
              <a:t>SNMP/R Master Agent</a:t>
            </a:r>
          </a:p>
        </p:txBody>
      </p:sp>
      <p:sp>
        <p:nvSpPr>
          <p:cNvPr id="12" name="AutoShape 10"/>
          <p:cNvSpPr>
            <a:spLocks noChangeArrowheads="1"/>
          </p:cNvSpPr>
          <p:nvPr/>
        </p:nvSpPr>
        <p:spPr bwMode="auto">
          <a:xfrm>
            <a:off x="3430108" y="2470728"/>
            <a:ext cx="2286000" cy="457200"/>
          </a:xfrm>
          <a:prstGeom prst="roundRect">
            <a:avLst/>
          </a:prstGeom>
          <a:solidFill>
            <a:srgbClr val="FFE429">
              <a:alpha val="79999"/>
            </a:srgbClr>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b="1" dirty="0" smtClean="0">
                <a:solidFill>
                  <a:srgbClr val="546568"/>
                </a:solidFill>
              </a:rPr>
              <a:t>SNMP Manager</a:t>
            </a:r>
            <a:endParaRPr lang="en-US" b="1" dirty="0">
              <a:solidFill>
                <a:srgbClr val="546568"/>
              </a:solidFill>
            </a:endParaRPr>
          </a:p>
        </p:txBody>
      </p:sp>
      <p:sp>
        <p:nvSpPr>
          <p:cNvPr id="22" name="Title 21"/>
          <p:cNvSpPr>
            <a:spLocks noGrp="1"/>
          </p:cNvSpPr>
          <p:nvPr>
            <p:ph type="title"/>
          </p:nvPr>
        </p:nvSpPr>
        <p:spPr/>
        <p:txBody>
          <a:bodyPr/>
          <a:lstStyle/>
          <a:p>
            <a:r>
              <a:rPr lang="en-US" dirty="0" smtClean="0"/>
              <a:t>SNMP Interface</a:t>
            </a:r>
            <a:endParaRPr lang="en-US" dirty="0"/>
          </a:p>
        </p:txBody>
      </p:sp>
      <p:sp>
        <p:nvSpPr>
          <p:cNvPr id="35" name="AutoShape 12"/>
          <p:cNvSpPr>
            <a:spLocks noChangeArrowheads="1"/>
          </p:cNvSpPr>
          <p:nvPr/>
        </p:nvSpPr>
        <p:spPr bwMode="auto">
          <a:xfrm>
            <a:off x="2504046" y="3630621"/>
            <a:ext cx="2011680" cy="457200"/>
          </a:xfrm>
          <a:prstGeom prst="roundRect">
            <a:avLst/>
          </a:prstGeom>
          <a:solidFill>
            <a:srgbClr val="6DB344"/>
          </a:solidFill>
          <a:ln w="9525">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400" b="1" dirty="0">
                <a:solidFill>
                  <a:schemeClr val="bg2"/>
                </a:solidFill>
              </a:rPr>
              <a:t>SNMP/R Master Agent</a:t>
            </a:r>
          </a:p>
        </p:txBody>
      </p:sp>
      <p:sp>
        <p:nvSpPr>
          <p:cNvPr id="38" name="AutoShape 12"/>
          <p:cNvSpPr>
            <a:spLocks noChangeArrowheads="1"/>
          </p:cNvSpPr>
          <p:nvPr/>
        </p:nvSpPr>
        <p:spPr bwMode="auto">
          <a:xfrm>
            <a:off x="4642456" y="3630621"/>
            <a:ext cx="2011680" cy="457200"/>
          </a:xfrm>
          <a:prstGeom prst="roundRect">
            <a:avLst/>
          </a:prstGeom>
          <a:solidFill>
            <a:srgbClr val="6DB344"/>
          </a:solidFill>
          <a:ln w="9525">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400" b="1" dirty="0">
                <a:solidFill>
                  <a:schemeClr val="bg2"/>
                </a:solidFill>
              </a:rPr>
              <a:t>SNMP/R Master Agent</a:t>
            </a:r>
          </a:p>
        </p:txBody>
      </p:sp>
      <p:sp>
        <p:nvSpPr>
          <p:cNvPr id="41" name="AutoShape 12"/>
          <p:cNvSpPr>
            <a:spLocks noChangeArrowheads="1"/>
          </p:cNvSpPr>
          <p:nvPr/>
        </p:nvSpPr>
        <p:spPr bwMode="auto">
          <a:xfrm>
            <a:off x="6780867" y="3630621"/>
            <a:ext cx="2011680" cy="457200"/>
          </a:xfrm>
          <a:prstGeom prst="roundRect">
            <a:avLst/>
          </a:prstGeom>
          <a:solidFill>
            <a:srgbClr val="6DB344"/>
          </a:solidFill>
          <a:ln w="9525">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400" b="1" dirty="0">
                <a:solidFill>
                  <a:schemeClr val="bg2"/>
                </a:solidFill>
              </a:rPr>
              <a:t>SNMP/R Master Agent</a:t>
            </a:r>
          </a:p>
        </p:txBody>
      </p:sp>
      <p:cxnSp>
        <p:nvCxnSpPr>
          <p:cNvPr id="27" name="Straight Arrow Connector 26"/>
          <p:cNvCxnSpPr/>
          <p:nvPr/>
        </p:nvCxnSpPr>
        <p:spPr>
          <a:xfrm>
            <a:off x="2667000" y="2590800"/>
            <a:ext cx="762000" cy="1588"/>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2667000" y="2819400"/>
            <a:ext cx="762000" cy="1588"/>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cxnSp>
        <p:nvCxnSpPr>
          <p:cNvPr id="44" name="Shape 43"/>
          <p:cNvCxnSpPr>
            <a:stCxn id="7" idx="0"/>
          </p:cNvCxnSpPr>
          <p:nvPr/>
        </p:nvCxnSpPr>
        <p:spPr>
          <a:xfrm rot="5400000" flipH="1" flipV="1">
            <a:off x="2451830" y="2272449"/>
            <a:ext cx="277818" cy="2438527"/>
          </a:xfrm>
          <a:prstGeom prst="bentConnector2">
            <a:avLst/>
          </a:prstGeom>
          <a:ln w="19050">
            <a:solidFill>
              <a:srgbClr val="54656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hape 45"/>
          <p:cNvCxnSpPr>
            <a:stCxn id="41" idx="0"/>
          </p:cNvCxnSpPr>
          <p:nvPr/>
        </p:nvCxnSpPr>
        <p:spPr>
          <a:xfrm rot="16200000" flipV="1">
            <a:off x="6421445" y="2265358"/>
            <a:ext cx="277820" cy="2452705"/>
          </a:xfrm>
          <a:prstGeom prst="bentConnector2">
            <a:avLst/>
          </a:prstGeom>
          <a:ln w="19050">
            <a:solidFill>
              <a:srgbClr val="54656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5105400" y="3124200"/>
            <a:ext cx="457200" cy="1588"/>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3580605" y="3124200"/>
            <a:ext cx="457200" cy="1588"/>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sp>
        <p:nvSpPr>
          <p:cNvPr id="19" name="Text Box 29"/>
          <p:cNvSpPr txBox="1">
            <a:spLocks noChangeArrowheads="1"/>
          </p:cNvSpPr>
          <p:nvPr/>
        </p:nvSpPr>
        <p:spPr bwMode="auto">
          <a:xfrm>
            <a:off x="3657600" y="3048000"/>
            <a:ext cx="1828800" cy="215444"/>
          </a:xfrm>
          <a:prstGeom prst="rect">
            <a:avLst/>
          </a:prstGeom>
          <a:solidFill>
            <a:srgbClr val="FFFFFF">
              <a:alpha val="78824"/>
            </a:srgbClr>
          </a:solidFill>
          <a:ln w="9525">
            <a:noFill/>
            <a:miter lim="800000"/>
            <a:headEnd type="none" w="sm" len="sm"/>
            <a:tailEnd type="none" w="sm" len="sm"/>
          </a:ln>
        </p:spPr>
        <p:txBody>
          <a:bodyPr wrap="square" lIns="0" tIns="0" rIns="0" bIns="0">
            <a:spAutoFit/>
          </a:bodyPr>
          <a:lstStyle/>
          <a:p>
            <a:pPr algn="ctr" eaLnBrk="0" hangingPunct="0"/>
            <a:r>
              <a:rPr lang="en-US" sz="1400" b="1" dirty="0">
                <a:solidFill>
                  <a:srgbClr val="546568"/>
                </a:solidFill>
              </a:rPr>
              <a:t>SNMP Packets</a:t>
            </a:r>
          </a:p>
        </p:txBody>
      </p:sp>
      <p:grpSp>
        <p:nvGrpSpPr>
          <p:cNvPr id="28" name="Group 27"/>
          <p:cNvGrpSpPr>
            <a:grpSpLocks noChangeAspect="1"/>
          </p:cNvGrpSpPr>
          <p:nvPr/>
        </p:nvGrpSpPr>
        <p:grpSpPr>
          <a:xfrm>
            <a:off x="1600200" y="1891056"/>
            <a:ext cx="1280160" cy="1280160"/>
            <a:chOff x="2838650" y="2074175"/>
            <a:chExt cx="1066800" cy="1066800"/>
          </a:xfrm>
        </p:grpSpPr>
        <p:pic>
          <p:nvPicPr>
            <p:cNvPr id="30" name="Picture 38"/>
            <p:cNvPicPr>
              <a:picLocks noChangeArrowheads="1"/>
            </p:cNvPicPr>
            <p:nvPr/>
          </p:nvPicPr>
          <p:blipFill>
            <a:blip r:embed="rId2" cstate="print"/>
            <a:stretch>
              <a:fillRect/>
            </a:stretch>
          </p:blipFill>
          <p:spPr bwMode="auto">
            <a:xfrm>
              <a:off x="2838650" y="2074175"/>
              <a:ext cx="1066800" cy="1066800"/>
            </a:xfrm>
            <a:prstGeom prst="rect">
              <a:avLst/>
            </a:prstGeom>
            <a:noFill/>
            <a:ln w="9525">
              <a:noFill/>
              <a:miter lim="800000"/>
              <a:headEnd/>
              <a:tailEnd/>
            </a:ln>
          </p:spPr>
        </p:pic>
        <p:pic>
          <p:nvPicPr>
            <p:cNvPr id="32" name="Picture 39" descr="dfmadmin"/>
            <p:cNvPicPr>
              <a:picLocks noChangeAspect="1" noChangeArrowheads="1"/>
            </p:cNvPicPr>
            <p:nvPr/>
          </p:nvPicPr>
          <p:blipFill>
            <a:blip r:embed="rId3" cstate="print"/>
            <a:srcRect/>
            <a:stretch>
              <a:fillRect/>
            </a:stretch>
          </p:blipFill>
          <p:spPr bwMode="auto">
            <a:xfrm>
              <a:off x="3050241" y="2309599"/>
              <a:ext cx="663388" cy="428017"/>
            </a:xfrm>
            <a:prstGeom prst="rect">
              <a:avLst/>
            </a:prstGeom>
            <a:noFill/>
            <a:ln w="9525">
              <a:noFill/>
              <a:miter lim="800000"/>
              <a:headEnd/>
              <a:tailEnd/>
            </a:ln>
          </p:spPr>
        </p:pic>
      </p:grpSp>
      <p:sp>
        <p:nvSpPr>
          <p:cNvPr id="43" name="Text Box 29"/>
          <p:cNvSpPr txBox="1">
            <a:spLocks noChangeArrowheads="1"/>
          </p:cNvSpPr>
          <p:nvPr/>
        </p:nvSpPr>
        <p:spPr bwMode="auto">
          <a:xfrm>
            <a:off x="1371600" y="3048000"/>
            <a:ext cx="1828800" cy="215444"/>
          </a:xfrm>
          <a:prstGeom prst="rect">
            <a:avLst/>
          </a:prstGeom>
          <a:solidFill>
            <a:srgbClr val="FFFFFF">
              <a:alpha val="78824"/>
            </a:srgbClr>
          </a:solidFill>
          <a:ln w="9525">
            <a:noFill/>
            <a:miter lim="800000"/>
            <a:headEnd type="none" w="sm" len="sm"/>
            <a:tailEnd type="none" w="sm" len="sm"/>
          </a:ln>
        </p:spPr>
        <p:txBody>
          <a:bodyPr wrap="square" lIns="0" tIns="0" rIns="0" bIns="0">
            <a:spAutoFit/>
          </a:bodyPr>
          <a:lstStyle/>
          <a:p>
            <a:pPr algn="ctr" eaLnBrk="0" hangingPunct="0"/>
            <a:r>
              <a:rPr lang="en-US" sz="1400" b="1" dirty="0">
                <a:solidFill>
                  <a:srgbClr val="546568"/>
                </a:solidFill>
              </a:rPr>
              <a:t>SNMP </a:t>
            </a:r>
            <a:r>
              <a:rPr lang="en-US" sz="1400" b="1" dirty="0" smtClean="0">
                <a:solidFill>
                  <a:srgbClr val="546568"/>
                </a:solidFill>
              </a:rPr>
              <a:t>Application</a:t>
            </a:r>
            <a:endParaRPr lang="en-US" sz="1400" b="1" dirty="0">
              <a:solidFill>
                <a:srgbClr val="546568"/>
              </a:solidFill>
            </a:endParaRPr>
          </a:p>
        </p:txBody>
      </p:sp>
      <p:grpSp>
        <p:nvGrpSpPr>
          <p:cNvPr id="45" name="Group 7"/>
          <p:cNvGrpSpPr>
            <a:grpSpLocks/>
          </p:cNvGrpSpPr>
          <p:nvPr/>
        </p:nvGrpSpPr>
        <p:grpSpPr bwMode="auto">
          <a:xfrm>
            <a:off x="685800" y="4267199"/>
            <a:ext cx="1447800" cy="1487300"/>
            <a:chOff x="3840" y="2162"/>
            <a:chExt cx="848" cy="770"/>
          </a:xfrm>
        </p:grpSpPr>
        <p:pic>
          <p:nvPicPr>
            <p:cNvPr id="47" name="Picture 8"/>
            <p:cNvPicPr>
              <a:picLocks noChangeAspect="1" noChangeArrowheads="1"/>
            </p:cNvPicPr>
            <p:nvPr/>
          </p:nvPicPr>
          <p:blipFill>
            <a:blip r:embed="rId4" cstate="print"/>
            <a:stretch>
              <a:fillRect/>
            </a:stretch>
          </p:blipFill>
          <p:spPr bwMode="auto">
            <a:xfrm>
              <a:off x="3984" y="2162"/>
              <a:ext cx="518" cy="518"/>
            </a:xfrm>
            <a:prstGeom prst="rect">
              <a:avLst/>
            </a:prstGeom>
            <a:noFill/>
            <a:ln w="9525">
              <a:noFill/>
              <a:miter lim="800000"/>
              <a:headEnd/>
              <a:tailEnd/>
            </a:ln>
          </p:spPr>
        </p:pic>
        <p:sp>
          <p:nvSpPr>
            <p:cNvPr id="49" name="Text Box 9"/>
            <p:cNvSpPr txBox="1">
              <a:spLocks noChangeArrowheads="1"/>
            </p:cNvSpPr>
            <p:nvPr/>
          </p:nvSpPr>
          <p:spPr bwMode="auto">
            <a:xfrm>
              <a:off x="3840" y="2637"/>
              <a:ext cx="848" cy="295"/>
            </a:xfrm>
            <a:prstGeom prst="rect">
              <a:avLst/>
            </a:prstGeom>
            <a:noFill/>
            <a:ln w="9525" algn="ctr">
              <a:noFill/>
              <a:miter lim="800000"/>
              <a:headEnd/>
              <a:tailEnd/>
            </a:ln>
          </p:spPr>
          <p:txBody>
            <a:bodyPr lIns="82296" tIns="36576" rIns="82296" bIns="36576">
              <a:spAutoFit/>
            </a:bodyPr>
            <a:lstStyle/>
            <a:p>
              <a:pPr algn="ctr" defTabSz="814388" eaLnBrk="0" hangingPunct="0">
                <a:lnSpc>
                  <a:spcPct val="90000"/>
                </a:lnSpc>
                <a:spcBef>
                  <a:spcPct val="50000"/>
                </a:spcBef>
              </a:pPr>
              <a:r>
                <a:rPr lang="en-US" sz="1400" b="1" dirty="0">
                  <a:solidFill>
                    <a:srgbClr val="546568"/>
                  </a:solidFill>
                </a:rPr>
                <a:t>Unified </a:t>
              </a:r>
              <a:r>
                <a:rPr lang="en-US" sz="1400" b="1" dirty="0" smtClean="0">
                  <a:solidFill>
                    <a:srgbClr val="546568"/>
                  </a:solidFill>
                </a:rPr>
                <a:t>CM</a:t>
              </a:r>
            </a:p>
            <a:p>
              <a:pPr algn="ctr" defTabSz="814388" eaLnBrk="0" hangingPunct="0">
                <a:lnSpc>
                  <a:spcPct val="90000"/>
                </a:lnSpc>
                <a:spcBef>
                  <a:spcPct val="50000"/>
                </a:spcBef>
              </a:pPr>
              <a:r>
                <a:rPr lang="en-US" sz="1400" b="1" dirty="0" smtClean="0">
                  <a:solidFill>
                    <a:srgbClr val="546568"/>
                  </a:solidFill>
                </a:rPr>
                <a:t>Subscriber 1</a:t>
              </a:r>
              <a:endParaRPr lang="en-US" sz="1400" b="1" dirty="0">
                <a:solidFill>
                  <a:srgbClr val="546568"/>
                </a:solidFill>
              </a:endParaRPr>
            </a:p>
          </p:txBody>
        </p:sp>
      </p:grpSp>
      <p:grpSp>
        <p:nvGrpSpPr>
          <p:cNvPr id="51" name="Group 7"/>
          <p:cNvGrpSpPr>
            <a:grpSpLocks/>
          </p:cNvGrpSpPr>
          <p:nvPr/>
        </p:nvGrpSpPr>
        <p:grpSpPr bwMode="auto">
          <a:xfrm>
            <a:off x="2819400" y="4267200"/>
            <a:ext cx="1447800" cy="1487300"/>
            <a:chOff x="3840" y="2162"/>
            <a:chExt cx="848" cy="770"/>
          </a:xfrm>
        </p:grpSpPr>
        <p:pic>
          <p:nvPicPr>
            <p:cNvPr id="52" name="Picture 8"/>
            <p:cNvPicPr>
              <a:picLocks noChangeAspect="1" noChangeArrowheads="1"/>
            </p:cNvPicPr>
            <p:nvPr/>
          </p:nvPicPr>
          <p:blipFill>
            <a:blip r:embed="rId4" cstate="print"/>
            <a:stretch>
              <a:fillRect/>
            </a:stretch>
          </p:blipFill>
          <p:spPr bwMode="auto">
            <a:xfrm>
              <a:off x="3984" y="2162"/>
              <a:ext cx="518" cy="518"/>
            </a:xfrm>
            <a:prstGeom prst="rect">
              <a:avLst/>
            </a:prstGeom>
            <a:noFill/>
            <a:ln w="9525">
              <a:noFill/>
              <a:miter lim="800000"/>
              <a:headEnd/>
              <a:tailEnd/>
            </a:ln>
          </p:spPr>
        </p:pic>
        <p:sp>
          <p:nvSpPr>
            <p:cNvPr id="53" name="Text Box 9"/>
            <p:cNvSpPr txBox="1">
              <a:spLocks noChangeArrowheads="1"/>
            </p:cNvSpPr>
            <p:nvPr/>
          </p:nvSpPr>
          <p:spPr bwMode="auto">
            <a:xfrm>
              <a:off x="3840" y="2637"/>
              <a:ext cx="848" cy="295"/>
            </a:xfrm>
            <a:prstGeom prst="rect">
              <a:avLst/>
            </a:prstGeom>
            <a:noFill/>
            <a:ln w="9525" algn="ctr">
              <a:noFill/>
              <a:miter lim="800000"/>
              <a:headEnd/>
              <a:tailEnd/>
            </a:ln>
          </p:spPr>
          <p:txBody>
            <a:bodyPr lIns="82296" tIns="36576" rIns="82296" bIns="36576">
              <a:spAutoFit/>
            </a:bodyPr>
            <a:lstStyle/>
            <a:p>
              <a:pPr algn="ctr" defTabSz="814388" eaLnBrk="0" hangingPunct="0">
                <a:lnSpc>
                  <a:spcPct val="90000"/>
                </a:lnSpc>
                <a:spcBef>
                  <a:spcPct val="50000"/>
                </a:spcBef>
              </a:pPr>
              <a:r>
                <a:rPr lang="en-US" sz="1400" b="1" dirty="0">
                  <a:solidFill>
                    <a:srgbClr val="546568"/>
                  </a:solidFill>
                </a:rPr>
                <a:t>Unified </a:t>
              </a:r>
              <a:r>
                <a:rPr lang="en-US" sz="1400" b="1" dirty="0" smtClean="0">
                  <a:solidFill>
                    <a:srgbClr val="546568"/>
                  </a:solidFill>
                </a:rPr>
                <a:t>CM</a:t>
              </a:r>
            </a:p>
            <a:p>
              <a:pPr algn="ctr" defTabSz="814388" eaLnBrk="0" hangingPunct="0">
                <a:lnSpc>
                  <a:spcPct val="90000"/>
                </a:lnSpc>
                <a:spcBef>
                  <a:spcPct val="50000"/>
                </a:spcBef>
              </a:pPr>
              <a:r>
                <a:rPr lang="en-US" sz="1400" b="1" dirty="0" smtClean="0">
                  <a:solidFill>
                    <a:srgbClr val="546568"/>
                  </a:solidFill>
                </a:rPr>
                <a:t>Subscriber 2</a:t>
              </a:r>
              <a:endParaRPr lang="en-US" sz="1400" b="1" dirty="0">
                <a:solidFill>
                  <a:srgbClr val="546568"/>
                </a:solidFill>
              </a:endParaRPr>
            </a:p>
          </p:txBody>
        </p:sp>
      </p:grpSp>
      <p:grpSp>
        <p:nvGrpSpPr>
          <p:cNvPr id="54" name="Group 7"/>
          <p:cNvGrpSpPr>
            <a:grpSpLocks/>
          </p:cNvGrpSpPr>
          <p:nvPr/>
        </p:nvGrpSpPr>
        <p:grpSpPr bwMode="auto">
          <a:xfrm>
            <a:off x="4953000" y="4267200"/>
            <a:ext cx="1447800" cy="1487300"/>
            <a:chOff x="3840" y="2162"/>
            <a:chExt cx="848" cy="770"/>
          </a:xfrm>
        </p:grpSpPr>
        <p:pic>
          <p:nvPicPr>
            <p:cNvPr id="55" name="Picture 8"/>
            <p:cNvPicPr>
              <a:picLocks noChangeAspect="1" noChangeArrowheads="1"/>
            </p:cNvPicPr>
            <p:nvPr/>
          </p:nvPicPr>
          <p:blipFill>
            <a:blip r:embed="rId4" cstate="print"/>
            <a:stretch>
              <a:fillRect/>
            </a:stretch>
          </p:blipFill>
          <p:spPr bwMode="auto">
            <a:xfrm>
              <a:off x="3984" y="2162"/>
              <a:ext cx="518" cy="518"/>
            </a:xfrm>
            <a:prstGeom prst="rect">
              <a:avLst/>
            </a:prstGeom>
            <a:noFill/>
            <a:ln w="9525">
              <a:noFill/>
              <a:miter lim="800000"/>
              <a:headEnd/>
              <a:tailEnd/>
            </a:ln>
          </p:spPr>
        </p:pic>
        <p:sp>
          <p:nvSpPr>
            <p:cNvPr id="56" name="Text Box 9"/>
            <p:cNvSpPr txBox="1">
              <a:spLocks noChangeArrowheads="1"/>
            </p:cNvSpPr>
            <p:nvPr/>
          </p:nvSpPr>
          <p:spPr bwMode="auto">
            <a:xfrm>
              <a:off x="3840" y="2637"/>
              <a:ext cx="848" cy="295"/>
            </a:xfrm>
            <a:prstGeom prst="rect">
              <a:avLst/>
            </a:prstGeom>
            <a:noFill/>
            <a:ln w="9525" algn="ctr">
              <a:noFill/>
              <a:miter lim="800000"/>
              <a:headEnd/>
              <a:tailEnd/>
            </a:ln>
          </p:spPr>
          <p:txBody>
            <a:bodyPr lIns="82296" tIns="36576" rIns="82296" bIns="36576">
              <a:spAutoFit/>
            </a:bodyPr>
            <a:lstStyle/>
            <a:p>
              <a:pPr algn="ctr" defTabSz="814388" eaLnBrk="0" hangingPunct="0">
                <a:lnSpc>
                  <a:spcPct val="90000"/>
                </a:lnSpc>
                <a:spcBef>
                  <a:spcPct val="50000"/>
                </a:spcBef>
              </a:pPr>
              <a:r>
                <a:rPr lang="en-US" sz="1400" b="1" dirty="0">
                  <a:solidFill>
                    <a:srgbClr val="546568"/>
                  </a:solidFill>
                </a:rPr>
                <a:t>Unified </a:t>
              </a:r>
              <a:r>
                <a:rPr lang="en-US" sz="1400" b="1" dirty="0" smtClean="0">
                  <a:solidFill>
                    <a:srgbClr val="546568"/>
                  </a:solidFill>
                </a:rPr>
                <a:t>CM</a:t>
              </a:r>
            </a:p>
            <a:p>
              <a:pPr algn="ctr" defTabSz="814388" eaLnBrk="0" hangingPunct="0">
                <a:lnSpc>
                  <a:spcPct val="90000"/>
                </a:lnSpc>
                <a:spcBef>
                  <a:spcPct val="50000"/>
                </a:spcBef>
              </a:pPr>
              <a:r>
                <a:rPr lang="en-US" sz="1400" b="1" dirty="0" smtClean="0">
                  <a:solidFill>
                    <a:srgbClr val="546568"/>
                  </a:solidFill>
                </a:rPr>
                <a:t>Subscriber 3</a:t>
              </a:r>
              <a:endParaRPr lang="en-US" sz="1400" b="1" dirty="0">
                <a:solidFill>
                  <a:srgbClr val="546568"/>
                </a:solidFill>
              </a:endParaRPr>
            </a:p>
          </p:txBody>
        </p:sp>
      </p:grpSp>
      <p:grpSp>
        <p:nvGrpSpPr>
          <p:cNvPr id="57" name="Group 7"/>
          <p:cNvGrpSpPr>
            <a:grpSpLocks/>
          </p:cNvGrpSpPr>
          <p:nvPr/>
        </p:nvGrpSpPr>
        <p:grpSpPr bwMode="auto">
          <a:xfrm>
            <a:off x="7162800" y="4267200"/>
            <a:ext cx="1447800" cy="1487300"/>
            <a:chOff x="3840" y="2162"/>
            <a:chExt cx="848" cy="770"/>
          </a:xfrm>
        </p:grpSpPr>
        <p:pic>
          <p:nvPicPr>
            <p:cNvPr id="58" name="Picture 8"/>
            <p:cNvPicPr>
              <a:picLocks noChangeAspect="1" noChangeArrowheads="1"/>
            </p:cNvPicPr>
            <p:nvPr/>
          </p:nvPicPr>
          <p:blipFill>
            <a:blip r:embed="rId4" cstate="print"/>
            <a:stretch>
              <a:fillRect/>
            </a:stretch>
          </p:blipFill>
          <p:spPr bwMode="auto">
            <a:xfrm>
              <a:off x="3984" y="2162"/>
              <a:ext cx="518" cy="518"/>
            </a:xfrm>
            <a:prstGeom prst="rect">
              <a:avLst/>
            </a:prstGeom>
            <a:noFill/>
            <a:ln w="9525">
              <a:noFill/>
              <a:miter lim="800000"/>
              <a:headEnd/>
              <a:tailEnd/>
            </a:ln>
          </p:spPr>
        </p:pic>
        <p:sp>
          <p:nvSpPr>
            <p:cNvPr id="59" name="Text Box 9"/>
            <p:cNvSpPr txBox="1">
              <a:spLocks noChangeArrowheads="1"/>
            </p:cNvSpPr>
            <p:nvPr/>
          </p:nvSpPr>
          <p:spPr bwMode="auto">
            <a:xfrm>
              <a:off x="3840" y="2637"/>
              <a:ext cx="848" cy="295"/>
            </a:xfrm>
            <a:prstGeom prst="rect">
              <a:avLst/>
            </a:prstGeom>
            <a:noFill/>
            <a:ln w="9525" algn="ctr">
              <a:noFill/>
              <a:miter lim="800000"/>
              <a:headEnd/>
              <a:tailEnd/>
            </a:ln>
          </p:spPr>
          <p:txBody>
            <a:bodyPr lIns="82296" tIns="36576" rIns="82296" bIns="36576">
              <a:spAutoFit/>
            </a:bodyPr>
            <a:lstStyle/>
            <a:p>
              <a:pPr algn="ctr" defTabSz="814388" eaLnBrk="0" hangingPunct="0">
                <a:lnSpc>
                  <a:spcPct val="90000"/>
                </a:lnSpc>
                <a:spcBef>
                  <a:spcPct val="50000"/>
                </a:spcBef>
              </a:pPr>
              <a:r>
                <a:rPr lang="en-US" sz="1400" b="1" dirty="0">
                  <a:solidFill>
                    <a:srgbClr val="546568"/>
                  </a:solidFill>
                </a:rPr>
                <a:t>Unified </a:t>
              </a:r>
              <a:r>
                <a:rPr lang="en-US" sz="1400" b="1" dirty="0" smtClean="0">
                  <a:solidFill>
                    <a:srgbClr val="546568"/>
                  </a:solidFill>
                </a:rPr>
                <a:t>CM</a:t>
              </a:r>
            </a:p>
            <a:p>
              <a:pPr algn="ctr" defTabSz="814388" eaLnBrk="0" hangingPunct="0">
                <a:lnSpc>
                  <a:spcPct val="90000"/>
                </a:lnSpc>
                <a:spcBef>
                  <a:spcPct val="50000"/>
                </a:spcBef>
              </a:pPr>
              <a:r>
                <a:rPr lang="en-US" sz="1400" b="1" dirty="0" smtClean="0">
                  <a:solidFill>
                    <a:srgbClr val="546568"/>
                  </a:solidFill>
                </a:rPr>
                <a:t>Subscriber 4</a:t>
              </a:r>
              <a:endParaRPr lang="en-US" sz="1400" b="1" dirty="0">
                <a:solidFill>
                  <a:srgbClr val="546568"/>
                </a:solidFil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Clr clrSpc="rgb" dir="cw">
                                      <p:cBhvr override="childStyle">
                                        <p:cTn id="6" dur="200" fill="hold"/>
                                        <p:tgtEl>
                                          <p:spTgt spid="45"/>
                                        </p:tgtEl>
                                        <p:attrNameLst>
                                          <p:attrName>style.color</p:attrName>
                                        </p:attrNameLst>
                                      </p:cBhvr>
                                      <p:to>
                                        <a:schemeClr val="accent2"/>
                                      </p:to>
                                    </p:animClr>
                                    <p:animClr clrSpc="rgb" dir="cw">
                                      <p:cBhvr>
                                        <p:cTn id="7" dur="200" fill="hold"/>
                                        <p:tgtEl>
                                          <p:spTgt spid="45"/>
                                        </p:tgtEl>
                                        <p:attrNameLst>
                                          <p:attrName>fillcolor</p:attrName>
                                        </p:attrNameLst>
                                      </p:cBhvr>
                                      <p:to>
                                        <a:schemeClr val="accent2"/>
                                      </p:to>
                                    </p:animClr>
                                    <p:set>
                                      <p:cBhvr>
                                        <p:cTn id="8" dur="200" fill="hold"/>
                                        <p:tgtEl>
                                          <p:spTgt spid="45"/>
                                        </p:tgtEl>
                                        <p:attrNameLst>
                                          <p:attrName>fill.type</p:attrName>
                                        </p:attrNameLst>
                                      </p:cBhvr>
                                      <p:to>
                                        <p:strVal val="solid"/>
                                      </p:to>
                                    </p:set>
                                    <p:set>
                                      <p:cBhvr>
                                        <p:cTn id="9" dur="200" fill="hold"/>
                                        <p:tgtEl>
                                          <p:spTgt spid="45"/>
                                        </p:tgtEl>
                                        <p:attrNameLst>
                                          <p:attrName>fill.on</p:attrName>
                                        </p:attrNameLst>
                                      </p:cBhvr>
                                      <p:to>
                                        <p:strVal val="true"/>
                                      </p:to>
                                    </p:set>
                                    <p:animRot by="120000">
                                      <p:cBhvr>
                                        <p:cTn id="10" dur="200" fill="hold">
                                          <p:stCondLst>
                                            <p:cond delay="0"/>
                                          </p:stCondLst>
                                        </p:cTn>
                                        <p:tgtEl>
                                          <p:spTgt spid="45"/>
                                        </p:tgtEl>
                                        <p:attrNameLst>
                                          <p:attrName>r</p:attrName>
                                        </p:attrNameLst>
                                      </p:cBhvr>
                                    </p:animRot>
                                    <p:animRot by="-240000">
                                      <p:cBhvr>
                                        <p:cTn id="11" dur="400" fill="hold">
                                          <p:stCondLst>
                                            <p:cond delay="400"/>
                                          </p:stCondLst>
                                        </p:cTn>
                                        <p:tgtEl>
                                          <p:spTgt spid="45"/>
                                        </p:tgtEl>
                                        <p:attrNameLst>
                                          <p:attrName>r</p:attrName>
                                        </p:attrNameLst>
                                      </p:cBhvr>
                                    </p:animRot>
                                    <p:animRot by="240000">
                                      <p:cBhvr>
                                        <p:cTn id="12" dur="400" fill="hold">
                                          <p:stCondLst>
                                            <p:cond delay="800"/>
                                          </p:stCondLst>
                                        </p:cTn>
                                        <p:tgtEl>
                                          <p:spTgt spid="45"/>
                                        </p:tgtEl>
                                        <p:attrNameLst>
                                          <p:attrName>r</p:attrName>
                                        </p:attrNameLst>
                                      </p:cBhvr>
                                    </p:animRot>
                                    <p:animRot by="-240000">
                                      <p:cBhvr>
                                        <p:cTn id="13" dur="400" fill="hold">
                                          <p:stCondLst>
                                            <p:cond delay="1200"/>
                                          </p:stCondLst>
                                        </p:cTn>
                                        <p:tgtEl>
                                          <p:spTgt spid="45"/>
                                        </p:tgtEl>
                                        <p:attrNameLst>
                                          <p:attrName>r</p:attrName>
                                        </p:attrNameLst>
                                      </p:cBhvr>
                                    </p:animRot>
                                    <p:animRot by="120000">
                                      <p:cBhvr>
                                        <p:cTn id="14" dur="400" fill="hold">
                                          <p:stCondLst>
                                            <p:cond delay="1600"/>
                                          </p:stCondLst>
                                        </p:cTn>
                                        <p:tgtEl>
                                          <p:spTgt spid="45"/>
                                        </p:tgtEl>
                                        <p:attrNameLst>
                                          <p:attrName>r</p:attrName>
                                        </p:attrNameLst>
                                      </p:cBhvr>
                                    </p:animRot>
                                  </p:childTnLst>
                                </p:cTn>
                              </p:par>
                              <p:par>
                                <p:cTn id="15" presetID="32" presetClass="emph" presetSubtype="0" fill="hold" nodeType="withEffect">
                                  <p:stCondLst>
                                    <p:cond delay="0"/>
                                  </p:stCondLst>
                                  <p:childTnLst>
                                    <p:animClr clrSpc="rgb" dir="cw">
                                      <p:cBhvr override="childStyle">
                                        <p:cTn id="16" dur="200" fill="hold"/>
                                        <p:tgtEl>
                                          <p:spTgt spid="51"/>
                                        </p:tgtEl>
                                        <p:attrNameLst>
                                          <p:attrName>style.color</p:attrName>
                                        </p:attrNameLst>
                                      </p:cBhvr>
                                      <p:to>
                                        <a:schemeClr val="accent2"/>
                                      </p:to>
                                    </p:animClr>
                                    <p:animClr clrSpc="rgb" dir="cw">
                                      <p:cBhvr>
                                        <p:cTn id="17" dur="200" fill="hold"/>
                                        <p:tgtEl>
                                          <p:spTgt spid="51"/>
                                        </p:tgtEl>
                                        <p:attrNameLst>
                                          <p:attrName>fillcolor</p:attrName>
                                        </p:attrNameLst>
                                      </p:cBhvr>
                                      <p:to>
                                        <a:schemeClr val="accent2"/>
                                      </p:to>
                                    </p:animClr>
                                    <p:set>
                                      <p:cBhvr>
                                        <p:cTn id="18" dur="200" fill="hold"/>
                                        <p:tgtEl>
                                          <p:spTgt spid="51"/>
                                        </p:tgtEl>
                                        <p:attrNameLst>
                                          <p:attrName>fill.type</p:attrName>
                                        </p:attrNameLst>
                                      </p:cBhvr>
                                      <p:to>
                                        <p:strVal val="solid"/>
                                      </p:to>
                                    </p:set>
                                    <p:set>
                                      <p:cBhvr>
                                        <p:cTn id="19" dur="200" fill="hold"/>
                                        <p:tgtEl>
                                          <p:spTgt spid="51"/>
                                        </p:tgtEl>
                                        <p:attrNameLst>
                                          <p:attrName>fill.on</p:attrName>
                                        </p:attrNameLst>
                                      </p:cBhvr>
                                      <p:to>
                                        <p:strVal val="true"/>
                                      </p:to>
                                    </p:set>
                                    <p:animRot by="120000">
                                      <p:cBhvr>
                                        <p:cTn id="20" dur="200" fill="hold">
                                          <p:stCondLst>
                                            <p:cond delay="0"/>
                                          </p:stCondLst>
                                        </p:cTn>
                                        <p:tgtEl>
                                          <p:spTgt spid="51"/>
                                        </p:tgtEl>
                                        <p:attrNameLst>
                                          <p:attrName>r</p:attrName>
                                        </p:attrNameLst>
                                      </p:cBhvr>
                                    </p:animRot>
                                    <p:animRot by="-240000">
                                      <p:cBhvr>
                                        <p:cTn id="21" dur="400" fill="hold">
                                          <p:stCondLst>
                                            <p:cond delay="400"/>
                                          </p:stCondLst>
                                        </p:cTn>
                                        <p:tgtEl>
                                          <p:spTgt spid="51"/>
                                        </p:tgtEl>
                                        <p:attrNameLst>
                                          <p:attrName>r</p:attrName>
                                        </p:attrNameLst>
                                      </p:cBhvr>
                                    </p:animRot>
                                    <p:animRot by="240000">
                                      <p:cBhvr>
                                        <p:cTn id="22" dur="400" fill="hold">
                                          <p:stCondLst>
                                            <p:cond delay="800"/>
                                          </p:stCondLst>
                                        </p:cTn>
                                        <p:tgtEl>
                                          <p:spTgt spid="51"/>
                                        </p:tgtEl>
                                        <p:attrNameLst>
                                          <p:attrName>r</p:attrName>
                                        </p:attrNameLst>
                                      </p:cBhvr>
                                    </p:animRot>
                                    <p:animRot by="-240000">
                                      <p:cBhvr>
                                        <p:cTn id="23" dur="400" fill="hold">
                                          <p:stCondLst>
                                            <p:cond delay="1200"/>
                                          </p:stCondLst>
                                        </p:cTn>
                                        <p:tgtEl>
                                          <p:spTgt spid="51"/>
                                        </p:tgtEl>
                                        <p:attrNameLst>
                                          <p:attrName>r</p:attrName>
                                        </p:attrNameLst>
                                      </p:cBhvr>
                                    </p:animRot>
                                    <p:animRot by="120000">
                                      <p:cBhvr>
                                        <p:cTn id="24" dur="400" fill="hold">
                                          <p:stCondLst>
                                            <p:cond delay="1600"/>
                                          </p:stCondLst>
                                        </p:cTn>
                                        <p:tgtEl>
                                          <p:spTgt spid="51"/>
                                        </p:tgtEl>
                                        <p:attrNameLst>
                                          <p:attrName>r</p:attrName>
                                        </p:attrNameLst>
                                      </p:cBhvr>
                                    </p:animRot>
                                  </p:childTnLst>
                                </p:cTn>
                              </p:par>
                              <p:par>
                                <p:cTn id="25" presetID="32" presetClass="emph" presetSubtype="0" fill="hold" nodeType="withEffect">
                                  <p:stCondLst>
                                    <p:cond delay="0"/>
                                  </p:stCondLst>
                                  <p:childTnLst>
                                    <p:animClr clrSpc="rgb" dir="cw">
                                      <p:cBhvr override="childStyle">
                                        <p:cTn id="26" dur="200" fill="hold"/>
                                        <p:tgtEl>
                                          <p:spTgt spid="54"/>
                                        </p:tgtEl>
                                        <p:attrNameLst>
                                          <p:attrName>style.color</p:attrName>
                                        </p:attrNameLst>
                                      </p:cBhvr>
                                      <p:to>
                                        <a:schemeClr val="accent2"/>
                                      </p:to>
                                    </p:animClr>
                                    <p:animClr clrSpc="rgb" dir="cw">
                                      <p:cBhvr>
                                        <p:cTn id="27" dur="200" fill="hold"/>
                                        <p:tgtEl>
                                          <p:spTgt spid="54"/>
                                        </p:tgtEl>
                                        <p:attrNameLst>
                                          <p:attrName>fillcolor</p:attrName>
                                        </p:attrNameLst>
                                      </p:cBhvr>
                                      <p:to>
                                        <a:schemeClr val="accent2"/>
                                      </p:to>
                                    </p:animClr>
                                    <p:set>
                                      <p:cBhvr>
                                        <p:cTn id="28" dur="200" fill="hold"/>
                                        <p:tgtEl>
                                          <p:spTgt spid="54"/>
                                        </p:tgtEl>
                                        <p:attrNameLst>
                                          <p:attrName>fill.type</p:attrName>
                                        </p:attrNameLst>
                                      </p:cBhvr>
                                      <p:to>
                                        <p:strVal val="solid"/>
                                      </p:to>
                                    </p:set>
                                    <p:set>
                                      <p:cBhvr>
                                        <p:cTn id="29" dur="200" fill="hold"/>
                                        <p:tgtEl>
                                          <p:spTgt spid="54"/>
                                        </p:tgtEl>
                                        <p:attrNameLst>
                                          <p:attrName>fill.on</p:attrName>
                                        </p:attrNameLst>
                                      </p:cBhvr>
                                      <p:to>
                                        <p:strVal val="true"/>
                                      </p:to>
                                    </p:set>
                                    <p:animRot by="120000">
                                      <p:cBhvr>
                                        <p:cTn id="30" dur="200" fill="hold">
                                          <p:stCondLst>
                                            <p:cond delay="0"/>
                                          </p:stCondLst>
                                        </p:cTn>
                                        <p:tgtEl>
                                          <p:spTgt spid="54"/>
                                        </p:tgtEl>
                                        <p:attrNameLst>
                                          <p:attrName>r</p:attrName>
                                        </p:attrNameLst>
                                      </p:cBhvr>
                                    </p:animRot>
                                    <p:animRot by="-240000">
                                      <p:cBhvr>
                                        <p:cTn id="31" dur="400" fill="hold">
                                          <p:stCondLst>
                                            <p:cond delay="400"/>
                                          </p:stCondLst>
                                        </p:cTn>
                                        <p:tgtEl>
                                          <p:spTgt spid="54"/>
                                        </p:tgtEl>
                                        <p:attrNameLst>
                                          <p:attrName>r</p:attrName>
                                        </p:attrNameLst>
                                      </p:cBhvr>
                                    </p:animRot>
                                    <p:animRot by="240000">
                                      <p:cBhvr>
                                        <p:cTn id="32" dur="400" fill="hold">
                                          <p:stCondLst>
                                            <p:cond delay="800"/>
                                          </p:stCondLst>
                                        </p:cTn>
                                        <p:tgtEl>
                                          <p:spTgt spid="54"/>
                                        </p:tgtEl>
                                        <p:attrNameLst>
                                          <p:attrName>r</p:attrName>
                                        </p:attrNameLst>
                                      </p:cBhvr>
                                    </p:animRot>
                                    <p:animRot by="-240000">
                                      <p:cBhvr>
                                        <p:cTn id="33" dur="400" fill="hold">
                                          <p:stCondLst>
                                            <p:cond delay="1200"/>
                                          </p:stCondLst>
                                        </p:cTn>
                                        <p:tgtEl>
                                          <p:spTgt spid="54"/>
                                        </p:tgtEl>
                                        <p:attrNameLst>
                                          <p:attrName>r</p:attrName>
                                        </p:attrNameLst>
                                      </p:cBhvr>
                                    </p:animRot>
                                    <p:animRot by="120000">
                                      <p:cBhvr>
                                        <p:cTn id="34" dur="400" fill="hold">
                                          <p:stCondLst>
                                            <p:cond delay="1600"/>
                                          </p:stCondLst>
                                        </p:cTn>
                                        <p:tgtEl>
                                          <p:spTgt spid="54"/>
                                        </p:tgtEl>
                                        <p:attrNameLst>
                                          <p:attrName>r</p:attrName>
                                        </p:attrNameLst>
                                      </p:cBhvr>
                                    </p:animRot>
                                  </p:childTnLst>
                                </p:cTn>
                              </p:par>
                              <p:par>
                                <p:cTn id="35" presetID="32" presetClass="emph" presetSubtype="0" fill="hold" nodeType="withEffect">
                                  <p:stCondLst>
                                    <p:cond delay="0"/>
                                  </p:stCondLst>
                                  <p:childTnLst>
                                    <p:animClr clrSpc="rgb" dir="cw">
                                      <p:cBhvr override="childStyle">
                                        <p:cTn id="36" dur="200" fill="hold"/>
                                        <p:tgtEl>
                                          <p:spTgt spid="57"/>
                                        </p:tgtEl>
                                        <p:attrNameLst>
                                          <p:attrName>style.color</p:attrName>
                                        </p:attrNameLst>
                                      </p:cBhvr>
                                      <p:to>
                                        <a:schemeClr val="accent2"/>
                                      </p:to>
                                    </p:animClr>
                                    <p:animClr clrSpc="rgb" dir="cw">
                                      <p:cBhvr>
                                        <p:cTn id="37" dur="200" fill="hold"/>
                                        <p:tgtEl>
                                          <p:spTgt spid="57"/>
                                        </p:tgtEl>
                                        <p:attrNameLst>
                                          <p:attrName>fillcolor</p:attrName>
                                        </p:attrNameLst>
                                      </p:cBhvr>
                                      <p:to>
                                        <a:schemeClr val="accent2"/>
                                      </p:to>
                                    </p:animClr>
                                    <p:set>
                                      <p:cBhvr>
                                        <p:cTn id="38" dur="200" fill="hold"/>
                                        <p:tgtEl>
                                          <p:spTgt spid="57"/>
                                        </p:tgtEl>
                                        <p:attrNameLst>
                                          <p:attrName>fill.type</p:attrName>
                                        </p:attrNameLst>
                                      </p:cBhvr>
                                      <p:to>
                                        <p:strVal val="solid"/>
                                      </p:to>
                                    </p:set>
                                    <p:set>
                                      <p:cBhvr>
                                        <p:cTn id="39" dur="200" fill="hold"/>
                                        <p:tgtEl>
                                          <p:spTgt spid="57"/>
                                        </p:tgtEl>
                                        <p:attrNameLst>
                                          <p:attrName>fill.on</p:attrName>
                                        </p:attrNameLst>
                                      </p:cBhvr>
                                      <p:to>
                                        <p:strVal val="true"/>
                                      </p:to>
                                    </p:set>
                                    <p:animRot by="120000">
                                      <p:cBhvr>
                                        <p:cTn id="40" dur="200" fill="hold">
                                          <p:stCondLst>
                                            <p:cond delay="0"/>
                                          </p:stCondLst>
                                        </p:cTn>
                                        <p:tgtEl>
                                          <p:spTgt spid="57"/>
                                        </p:tgtEl>
                                        <p:attrNameLst>
                                          <p:attrName>r</p:attrName>
                                        </p:attrNameLst>
                                      </p:cBhvr>
                                    </p:animRot>
                                    <p:animRot by="-240000">
                                      <p:cBhvr>
                                        <p:cTn id="41" dur="400" fill="hold">
                                          <p:stCondLst>
                                            <p:cond delay="400"/>
                                          </p:stCondLst>
                                        </p:cTn>
                                        <p:tgtEl>
                                          <p:spTgt spid="57"/>
                                        </p:tgtEl>
                                        <p:attrNameLst>
                                          <p:attrName>r</p:attrName>
                                        </p:attrNameLst>
                                      </p:cBhvr>
                                    </p:animRot>
                                    <p:animRot by="240000">
                                      <p:cBhvr>
                                        <p:cTn id="42" dur="400" fill="hold">
                                          <p:stCondLst>
                                            <p:cond delay="800"/>
                                          </p:stCondLst>
                                        </p:cTn>
                                        <p:tgtEl>
                                          <p:spTgt spid="57"/>
                                        </p:tgtEl>
                                        <p:attrNameLst>
                                          <p:attrName>r</p:attrName>
                                        </p:attrNameLst>
                                      </p:cBhvr>
                                    </p:animRot>
                                    <p:animRot by="-240000">
                                      <p:cBhvr>
                                        <p:cTn id="43" dur="400" fill="hold">
                                          <p:stCondLst>
                                            <p:cond delay="1200"/>
                                          </p:stCondLst>
                                        </p:cTn>
                                        <p:tgtEl>
                                          <p:spTgt spid="57"/>
                                        </p:tgtEl>
                                        <p:attrNameLst>
                                          <p:attrName>r</p:attrName>
                                        </p:attrNameLst>
                                      </p:cBhvr>
                                    </p:animRot>
                                    <p:animRot by="120000">
                                      <p:cBhvr>
                                        <p:cTn id="44" dur="400" fill="hold">
                                          <p:stCondLst>
                                            <p:cond delay="1600"/>
                                          </p:stCondLst>
                                        </p:cTn>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352425" y="2819400"/>
            <a:ext cx="8458200" cy="3429000"/>
          </a:xfrm>
          <a:prstGeom prst="roundRect">
            <a:avLst>
              <a:gd name="adj" fmla="val 6138"/>
            </a:avLst>
          </a:prstGeom>
          <a:solidFill>
            <a:schemeClr val="accent3">
              <a:lumMod val="75000"/>
            </a:schemeClr>
          </a:solidFill>
          <a:ln w="12700">
            <a:solidFill>
              <a:srgbClr val="546568"/>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6568"/>
              </a:solidFill>
            </a:endParaRPr>
          </a:p>
        </p:txBody>
      </p:sp>
      <p:sp>
        <p:nvSpPr>
          <p:cNvPr id="157698" name="Text Box 3"/>
          <p:cNvSpPr txBox="1">
            <a:spLocks noChangeArrowheads="1"/>
          </p:cNvSpPr>
          <p:nvPr/>
        </p:nvSpPr>
        <p:spPr bwMode="auto">
          <a:xfrm>
            <a:off x="3187700" y="2800350"/>
            <a:ext cx="146050" cy="225425"/>
          </a:xfrm>
          <a:prstGeom prst="rect">
            <a:avLst/>
          </a:prstGeom>
          <a:noFill/>
          <a:ln w="9525">
            <a:noFill/>
            <a:miter lim="800000"/>
            <a:headEnd type="none" w="sm" len="sm"/>
            <a:tailEnd type="none" w="sm" len="sm"/>
          </a:ln>
        </p:spPr>
        <p:txBody>
          <a:bodyPr wrap="none" lIns="73025" tIns="36512" rIns="73025" bIns="36512">
            <a:spAutoFit/>
          </a:bodyPr>
          <a:lstStyle/>
          <a:p>
            <a:pPr eaLnBrk="0" hangingPunct="0"/>
            <a:endParaRPr lang="en-US" sz="1000" b="1"/>
          </a:p>
        </p:txBody>
      </p:sp>
      <p:sp>
        <p:nvSpPr>
          <p:cNvPr id="157707" name="Text Box 15"/>
          <p:cNvSpPr txBox="1">
            <a:spLocks noChangeArrowheads="1"/>
          </p:cNvSpPr>
          <p:nvPr/>
        </p:nvSpPr>
        <p:spPr bwMode="auto">
          <a:xfrm>
            <a:off x="4572000" y="2911219"/>
            <a:ext cx="1389739" cy="289181"/>
          </a:xfrm>
          <a:prstGeom prst="rect">
            <a:avLst/>
          </a:prstGeom>
          <a:noFill/>
          <a:ln w="9525">
            <a:noFill/>
            <a:miter lim="800000"/>
            <a:headEnd type="none" w="sm" len="sm"/>
            <a:tailEnd type="none" w="sm" len="sm"/>
          </a:ln>
        </p:spPr>
        <p:txBody>
          <a:bodyPr wrap="none" lIns="73025" tIns="36512" rIns="73025" bIns="36512">
            <a:spAutoFit/>
          </a:bodyPr>
          <a:lstStyle/>
          <a:p>
            <a:pPr eaLnBrk="0" hangingPunct="0"/>
            <a:r>
              <a:rPr lang="en-US" sz="1400" b="1" dirty="0">
                <a:solidFill>
                  <a:srgbClr val="546568"/>
                </a:solidFill>
              </a:rPr>
              <a:t>SNMP Packets</a:t>
            </a:r>
          </a:p>
        </p:txBody>
      </p:sp>
      <p:sp>
        <p:nvSpPr>
          <p:cNvPr id="157709" name="AutoShape 17"/>
          <p:cNvSpPr>
            <a:spLocks noChangeArrowheads="1"/>
          </p:cNvSpPr>
          <p:nvPr/>
        </p:nvSpPr>
        <p:spPr bwMode="auto">
          <a:xfrm>
            <a:off x="640080" y="4191000"/>
            <a:ext cx="2103120" cy="365760"/>
          </a:xfrm>
          <a:prstGeom prst="roundRect">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600" dirty="0" err="1">
                <a:solidFill>
                  <a:schemeClr val="bg1"/>
                </a:solidFill>
              </a:rPr>
              <a:t>Ccm</a:t>
            </a:r>
            <a:r>
              <a:rPr lang="en-US" sz="1600" dirty="0">
                <a:solidFill>
                  <a:schemeClr val="bg1"/>
                </a:solidFill>
              </a:rPr>
              <a:t> Agent</a:t>
            </a:r>
          </a:p>
        </p:txBody>
      </p:sp>
      <p:sp>
        <p:nvSpPr>
          <p:cNvPr id="157710" name="AutoShape 18"/>
          <p:cNvSpPr>
            <a:spLocks noChangeArrowheads="1"/>
          </p:cNvSpPr>
          <p:nvPr/>
        </p:nvSpPr>
        <p:spPr bwMode="auto">
          <a:xfrm>
            <a:off x="2240280" y="4953000"/>
            <a:ext cx="2103120" cy="365760"/>
          </a:xfrm>
          <a:prstGeom prst="roundRect">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600" dirty="0">
                <a:solidFill>
                  <a:schemeClr val="bg1"/>
                </a:solidFill>
              </a:rPr>
              <a:t>MIB2 Agent</a:t>
            </a:r>
          </a:p>
        </p:txBody>
      </p:sp>
      <p:sp>
        <p:nvSpPr>
          <p:cNvPr id="157711" name="AutoShape 19"/>
          <p:cNvSpPr>
            <a:spLocks noChangeArrowheads="1"/>
          </p:cNvSpPr>
          <p:nvPr/>
        </p:nvSpPr>
        <p:spPr bwMode="auto">
          <a:xfrm>
            <a:off x="3535680" y="5638800"/>
            <a:ext cx="2103120" cy="433388"/>
          </a:xfrm>
          <a:prstGeom prst="roundRect">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600">
                <a:solidFill>
                  <a:schemeClr val="bg1"/>
                </a:solidFill>
              </a:rPr>
              <a:t>Host Resource Agent</a:t>
            </a:r>
          </a:p>
        </p:txBody>
      </p:sp>
      <p:sp>
        <p:nvSpPr>
          <p:cNvPr id="157712" name="AutoShape 20"/>
          <p:cNvSpPr>
            <a:spLocks noChangeArrowheads="1"/>
          </p:cNvSpPr>
          <p:nvPr/>
        </p:nvSpPr>
        <p:spPr bwMode="auto">
          <a:xfrm>
            <a:off x="6301740" y="4191000"/>
            <a:ext cx="2103120" cy="365760"/>
          </a:xfrm>
          <a:prstGeom prst="roundRect">
            <a:avLst/>
          </a:prstGeom>
          <a:solidFill>
            <a:srgbClr val="F68836"/>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600" dirty="0">
                <a:solidFill>
                  <a:schemeClr val="bg1"/>
                </a:solidFill>
              </a:rPr>
              <a:t>Native Agent Adapter</a:t>
            </a:r>
          </a:p>
        </p:txBody>
      </p:sp>
      <p:sp>
        <p:nvSpPr>
          <p:cNvPr id="157713" name="AutoShape 21"/>
          <p:cNvSpPr>
            <a:spLocks noChangeArrowheads="1"/>
          </p:cNvSpPr>
          <p:nvPr/>
        </p:nvSpPr>
        <p:spPr bwMode="auto">
          <a:xfrm>
            <a:off x="6301740" y="5523548"/>
            <a:ext cx="2103120" cy="548640"/>
          </a:xfrm>
          <a:prstGeom prst="roundRect">
            <a:avLst/>
          </a:prstGeom>
          <a:solidFill>
            <a:srgbClr val="F68836"/>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lnSpc>
                <a:spcPct val="90000"/>
              </a:lnSpc>
            </a:pPr>
            <a:r>
              <a:rPr lang="en-US" sz="1600" dirty="0">
                <a:solidFill>
                  <a:schemeClr val="bg1"/>
                </a:solidFill>
              </a:rPr>
              <a:t>Platform (</a:t>
            </a:r>
            <a:r>
              <a:rPr lang="en-US" sz="1600" dirty="0" smtClean="0">
                <a:solidFill>
                  <a:schemeClr val="bg1"/>
                </a:solidFill>
              </a:rPr>
              <a:t>HP/IBM) </a:t>
            </a:r>
            <a:r>
              <a:rPr lang="en-US" sz="1600" dirty="0">
                <a:solidFill>
                  <a:schemeClr val="bg1"/>
                </a:solidFill>
              </a:rPr>
              <a:t/>
            </a:r>
            <a:br>
              <a:rPr lang="en-US" sz="1600" dirty="0">
                <a:solidFill>
                  <a:schemeClr val="bg1"/>
                </a:solidFill>
              </a:rPr>
            </a:br>
            <a:r>
              <a:rPr lang="en-US" sz="1600" dirty="0">
                <a:solidFill>
                  <a:schemeClr val="bg1"/>
                </a:solidFill>
              </a:rPr>
              <a:t>MIB Agents</a:t>
            </a:r>
          </a:p>
        </p:txBody>
      </p:sp>
      <p:sp>
        <p:nvSpPr>
          <p:cNvPr id="157714" name="AutoShape 22"/>
          <p:cNvSpPr>
            <a:spLocks noChangeArrowheads="1"/>
          </p:cNvSpPr>
          <p:nvPr/>
        </p:nvSpPr>
        <p:spPr bwMode="auto">
          <a:xfrm>
            <a:off x="4876800" y="4953000"/>
            <a:ext cx="2103120" cy="365760"/>
          </a:xfrm>
          <a:prstGeom prst="roundRect">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600" dirty="0" err="1">
                <a:solidFill>
                  <a:schemeClr val="bg1"/>
                </a:solidFill>
              </a:rPr>
              <a:t>SysAppl</a:t>
            </a:r>
            <a:r>
              <a:rPr lang="en-US" sz="1600" dirty="0">
                <a:solidFill>
                  <a:schemeClr val="bg1"/>
                </a:solidFill>
              </a:rPr>
              <a:t> Agent</a:t>
            </a:r>
          </a:p>
        </p:txBody>
      </p:sp>
      <p:sp>
        <p:nvSpPr>
          <p:cNvPr id="157722" name="AutoShape 30"/>
          <p:cNvSpPr>
            <a:spLocks noChangeArrowheads="1"/>
          </p:cNvSpPr>
          <p:nvPr/>
        </p:nvSpPr>
        <p:spPr bwMode="auto">
          <a:xfrm>
            <a:off x="457200" y="3360420"/>
            <a:ext cx="2103120" cy="365760"/>
          </a:xfrm>
          <a:prstGeom prst="roundRect">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600" dirty="0" err="1">
                <a:solidFill>
                  <a:schemeClr val="bg1"/>
                </a:solidFill>
              </a:rPr>
              <a:t>SysLog</a:t>
            </a:r>
            <a:r>
              <a:rPr lang="en-US" sz="1600" dirty="0">
                <a:solidFill>
                  <a:schemeClr val="bg1"/>
                </a:solidFill>
              </a:rPr>
              <a:t> Agent</a:t>
            </a:r>
          </a:p>
        </p:txBody>
      </p:sp>
      <p:sp>
        <p:nvSpPr>
          <p:cNvPr id="157724" name="AutoShape 32"/>
          <p:cNvSpPr>
            <a:spLocks noChangeArrowheads="1"/>
          </p:cNvSpPr>
          <p:nvPr/>
        </p:nvSpPr>
        <p:spPr bwMode="auto">
          <a:xfrm>
            <a:off x="6583680" y="3360420"/>
            <a:ext cx="2103120" cy="365760"/>
          </a:xfrm>
          <a:prstGeom prst="roundRect">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600" dirty="0" err="1">
                <a:solidFill>
                  <a:schemeClr val="bg1"/>
                </a:solidFill>
              </a:rPr>
              <a:t>CDP</a:t>
            </a:r>
            <a:r>
              <a:rPr lang="en-US" sz="1600" dirty="0">
                <a:solidFill>
                  <a:schemeClr val="bg1"/>
                </a:solidFill>
              </a:rPr>
              <a:t> Agent</a:t>
            </a:r>
          </a:p>
        </p:txBody>
      </p:sp>
      <p:sp>
        <p:nvSpPr>
          <p:cNvPr id="157726" name="Rectangle 36"/>
          <p:cNvSpPr>
            <a:spLocks noGrp="1" noChangeArrowheads="1"/>
          </p:cNvSpPr>
          <p:nvPr>
            <p:ph type="title"/>
          </p:nvPr>
        </p:nvSpPr>
        <p:spPr>
          <a:xfrm>
            <a:off x="229702" y="0"/>
            <a:ext cx="8588861" cy="838200"/>
          </a:xfrm>
        </p:spPr>
        <p:txBody>
          <a:bodyPr/>
          <a:lstStyle/>
          <a:p>
            <a:r>
              <a:rPr lang="en-US" dirty="0" smtClean="0"/>
              <a:t>SNMP Architecture</a:t>
            </a:r>
          </a:p>
        </p:txBody>
      </p:sp>
      <p:sp>
        <p:nvSpPr>
          <p:cNvPr id="34" name="TextBox 33"/>
          <p:cNvSpPr txBox="1"/>
          <p:nvPr/>
        </p:nvSpPr>
        <p:spPr>
          <a:xfrm>
            <a:off x="457200" y="5791200"/>
            <a:ext cx="1828800" cy="369332"/>
          </a:xfrm>
          <a:prstGeom prst="rect">
            <a:avLst/>
          </a:prstGeom>
          <a:noFill/>
        </p:spPr>
        <p:txBody>
          <a:bodyPr wrap="square" rtlCol="0">
            <a:spAutoFit/>
          </a:bodyPr>
          <a:lstStyle/>
          <a:p>
            <a:r>
              <a:rPr lang="en-US" b="1" dirty="0" smtClean="0">
                <a:solidFill>
                  <a:schemeClr val="bg1"/>
                </a:solidFill>
              </a:rPr>
              <a:t>Per Subscriber</a:t>
            </a:r>
            <a:endParaRPr lang="en-US" b="1" dirty="0">
              <a:solidFill>
                <a:schemeClr val="bg1"/>
              </a:solidFill>
            </a:endParaRPr>
          </a:p>
        </p:txBody>
      </p:sp>
      <p:cxnSp>
        <p:nvCxnSpPr>
          <p:cNvPr id="38" name="Straight Arrow Connector 37"/>
          <p:cNvCxnSpPr/>
          <p:nvPr/>
        </p:nvCxnSpPr>
        <p:spPr>
          <a:xfrm rot="5400000" flipH="1" flipV="1">
            <a:off x="4143026" y="1916692"/>
            <a:ext cx="402336" cy="1588"/>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4410375" y="1743375"/>
            <a:ext cx="780450" cy="1588"/>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sp>
        <p:nvSpPr>
          <p:cNvPr id="41" name="AutoShape 12"/>
          <p:cNvSpPr>
            <a:spLocks noChangeArrowheads="1"/>
          </p:cNvSpPr>
          <p:nvPr/>
        </p:nvSpPr>
        <p:spPr bwMode="auto">
          <a:xfrm>
            <a:off x="3550920" y="3314700"/>
            <a:ext cx="2011680" cy="457200"/>
          </a:xfrm>
          <a:prstGeom prst="roundRect">
            <a:avLst/>
          </a:prstGeom>
          <a:solidFill>
            <a:srgbClr val="6DB344"/>
          </a:solidFill>
          <a:ln w="9525">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400" b="1" dirty="0" smtClean="0">
                <a:solidFill>
                  <a:schemeClr val="bg2"/>
                </a:solidFill>
              </a:rPr>
              <a:t>SNMP/R </a:t>
            </a:r>
            <a:r>
              <a:rPr lang="en-US" sz="1400" b="1" dirty="0">
                <a:solidFill>
                  <a:schemeClr val="bg2"/>
                </a:solidFill>
              </a:rPr>
              <a:t>Master Agent</a:t>
            </a:r>
          </a:p>
        </p:txBody>
      </p:sp>
      <p:cxnSp>
        <p:nvCxnSpPr>
          <p:cNvPr id="44" name="Straight Arrow Connector 43"/>
          <p:cNvCxnSpPr>
            <a:stCxn id="41" idx="0"/>
            <a:endCxn id="36" idx="2"/>
          </p:cNvCxnSpPr>
          <p:nvPr/>
        </p:nvCxnSpPr>
        <p:spPr>
          <a:xfrm rot="5400000" flipH="1" flipV="1">
            <a:off x="4202984" y="2944576"/>
            <a:ext cx="723900" cy="1634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6858000" y="5029200"/>
            <a:ext cx="91440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590800" y="3505200"/>
            <a:ext cx="91440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1" idx="3"/>
            <a:endCxn id="157724" idx="1"/>
          </p:cNvCxnSpPr>
          <p:nvPr/>
        </p:nvCxnSpPr>
        <p:spPr>
          <a:xfrm>
            <a:off x="5562600" y="3543300"/>
            <a:ext cx="102108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3467101" y="4381500"/>
            <a:ext cx="114300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57711" idx="0"/>
          </p:cNvCxnSpPr>
          <p:nvPr/>
        </p:nvCxnSpPr>
        <p:spPr>
          <a:xfrm rot="16200000" flipH="1">
            <a:off x="3665220" y="4716780"/>
            <a:ext cx="1828800" cy="15240"/>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4533900" y="4381500"/>
            <a:ext cx="114300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Text Box 29"/>
          <p:cNvSpPr txBox="1">
            <a:spLocks noChangeArrowheads="1"/>
          </p:cNvSpPr>
          <p:nvPr/>
        </p:nvSpPr>
        <p:spPr bwMode="auto">
          <a:xfrm>
            <a:off x="3657600" y="1828800"/>
            <a:ext cx="1828800" cy="215444"/>
          </a:xfrm>
          <a:prstGeom prst="rect">
            <a:avLst/>
          </a:prstGeom>
          <a:solidFill>
            <a:srgbClr val="FFFFFF">
              <a:alpha val="78824"/>
            </a:srgbClr>
          </a:solidFill>
          <a:ln w="9525">
            <a:noFill/>
            <a:miter lim="800000"/>
            <a:headEnd type="none" w="sm" len="sm"/>
            <a:tailEnd type="none" w="sm" len="sm"/>
          </a:ln>
        </p:spPr>
        <p:txBody>
          <a:bodyPr wrap="square" lIns="0" tIns="0" rIns="0" bIns="0">
            <a:spAutoFit/>
          </a:bodyPr>
          <a:lstStyle/>
          <a:p>
            <a:pPr algn="ctr" eaLnBrk="0" hangingPunct="0"/>
            <a:r>
              <a:rPr lang="en-US" sz="1400" b="1" dirty="0">
                <a:solidFill>
                  <a:srgbClr val="546568"/>
                </a:solidFill>
              </a:rPr>
              <a:t>SNMP Packets</a:t>
            </a:r>
          </a:p>
        </p:txBody>
      </p:sp>
      <p:cxnSp>
        <p:nvCxnSpPr>
          <p:cNvPr id="83" name="Straight Connector 82"/>
          <p:cNvCxnSpPr/>
          <p:nvPr/>
        </p:nvCxnSpPr>
        <p:spPr>
          <a:xfrm rot="5400000">
            <a:off x="3454267" y="4080711"/>
            <a:ext cx="550244" cy="8823"/>
          </a:xfrm>
          <a:prstGeom prst="line">
            <a:avLst/>
          </a:prstGeom>
          <a:ln w="19050">
            <a:solidFill>
              <a:srgbClr val="54656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5143500" y="4076700"/>
            <a:ext cx="533400" cy="0"/>
          </a:xfrm>
          <a:prstGeom prst="line">
            <a:avLst/>
          </a:prstGeom>
          <a:ln w="19050">
            <a:solidFill>
              <a:srgbClr val="54656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157712" idx="1"/>
          </p:cNvCxnSpPr>
          <p:nvPr/>
        </p:nvCxnSpPr>
        <p:spPr>
          <a:xfrm>
            <a:off x="5399773" y="4360244"/>
            <a:ext cx="901967" cy="13636"/>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57709" idx="3"/>
          </p:cNvCxnSpPr>
          <p:nvPr/>
        </p:nvCxnSpPr>
        <p:spPr>
          <a:xfrm flipV="1">
            <a:off x="2743200" y="4369869"/>
            <a:ext cx="981777" cy="4011"/>
          </a:xfrm>
          <a:prstGeom prst="line">
            <a:avLst/>
          </a:prstGeom>
          <a:ln w="19050">
            <a:solidFill>
              <a:srgbClr val="54656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AutoShape 41"/>
          <p:cNvSpPr>
            <a:spLocks noChangeArrowheads="1"/>
          </p:cNvSpPr>
          <p:nvPr/>
        </p:nvSpPr>
        <p:spPr bwMode="auto">
          <a:xfrm>
            <a:off x="352425" y="1828799"/>
            <a:ext cx="2766160" cy="760399"/>
          </a:xfrm>
          <a:prstGeom prst="wedgeRoundRectCallout">
            <a:avLst>
              <a:gd name="adj1" fmla="val 66409"/>
              <a:gd name="adj2" fmla="val 145561"/>
              <a:gd name="adj3" fmla="val 16667"/>
            </a:avLst>
          </a:prstGeom>
          <a:solidFill>
            <a:schemeClr val="bg1"/>
          </a:solidFill>
          <a:ln w="12700" algn="ctr">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2124" tIns="41061" rIns="82124" bIns="41061" anchor="ctr"/>
          <a:lstStyle/>
          <a:p>
            <a:pPr eaLnBrk="0" hangingPunct="0">
              <a:spcBef>
                <a:spcPct val="50000"/>
              </a:spcBef>
            </a:pPr>
            <a:r>
              <a:rPr lang="en-US" sz="1200" dirty="0" smtClean="0">
                <a:solidFill>
                  <a:srgbClr val="546568"/>
                </a:solidFill>
              </a:rPr>
              <a:t>SNMP Master Agent Listens on Port 161 and Forwards SNMP Packets to  Appropriate Agents</a:t>
            </a:r>
            <a:endParaRPr lang="en-US" sz="1200" dirty="0">
              <a:solidFill>
                <a:srgbClr val="546568"/>
              </a:solidFill>
            </a:endParaRPr>
          </a:p>
        </p:txBody>
      </p:sp>
      <p:sp>
        <p:nvSpPr>
          <p:cNvPr id="100" name="AutoShape 51"/>
          <p:cNvSpPr>
            <a:spLocks noChangeArrowheads="1"/>
          </p:cNvSpPr>
          <p:nvPr/>
        </p:nvSpPr>
        <p:spPr bwMode="auto">
          <a:xfrm>
            <a:off x="6934200" y="1905000"/>
            <a:ext cx="1876425" cy="685800"/>
          </a:xfrm>
          <a:prstGeom prst="wedgeRoundRectCallout">
            <a:avLst>
              <a:gd name="adj1" fmla="val -115522"/>
              <a:gd name="adj2" fmla="val 20060"/>
              <a:gd name="adj3" fmla="val 16667"/>
            </a:avLst>
          </a:prstGeom>
          <a:solidFill>
            <a:schemeClr val="bg1"/>
          </a:solidFill>
          <a:ln w="12700" algn="ctr">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2124" tIns="41061" rIns="82124" bIns="41061" anchor="ctr"/>
          <a:lstStyle/>
          <a:p>
            <a:pPr eaLnBrk="0" hangingPunct="0">
              <a:spcBef>
                <a:spcPct val="50000"/>
              </a:spcBef>
            </a:pPr>
            <a:r>
              <a:rPr lang="en-US" sz="1200" dirty="0" smtClean="0">
                <a:solidFill>
                  <a:srgbClr val="546568"/>
                </a:solidFill>
              </a:rPr>
              <a:t>SNMP Manager Talks to SNMP/R Master Agent on Each Node</a:t>
            </a:r>
            <a:endParaRPr lang="en-US" sz="1200" dirty="0">
              <a:solidFill>
                <a:srgbClr val="546568"/>
              </a:solidFill>
            </a:endParaRPr>
          </a:p>
        </p:txBody>
      </p:sp>
      <p:grpSp>
        <p:nvGrpSpPr>
          <p:cNvPr id="37" name="Group 36"/>
          <p:cNvGrpSpPr>
            <a:grpSpLocks noChangeAspect="1"/>
          </p:cNvGrpSpPr>
          <p:nvPr/>
        </p:nvGrpSpPr>
        <p:grpSpPr>
          <a:xfrm>
            <a:off x="3886200" y="624840"/>
            <a:ext cx="1280160" cy="1280160"/>
            <a:chOff x="2838650" y="2074175"/>
            <a:chExt cx="1066800" cy="1066800"/>
          </a:xfrm>
        </p:grpSpPr>
        <p:pic>
          <p:nvPicPr>
            <p:cNvPr id="39" name="Picture 38"/>
            <p:cNvPicPr>
              <a:picLocks noChangeArrowheads="1"/>
            </p:cNvPicPr>
            <p:nvPr/>
          </p:nvPicPr>
          <p:blipFill>
            <a:blip r:embed="rId2" cstate="print"/>
            <a:stretch>
              <a:fillRect/>
            </a:stretch>
          </p:blipFill>
          <p:spPr bwMode="auto">
            <a:xfrm>
              <a:off x="2838650" y="2074175"/>
              <a:ext cx="1066800" cy="1066800"/>
            </a:xfrm>
            <a:prstGeom prst="rect">
              <a:avLst/>
            </a:prstGeom>
            <a:noFill/>
            <a:ln w="9525">
              <a:noFill/>
              <a:miter lim="800000"/>
              <a:headEnd/>
              <a:tailEnd/>
            </a:ln>
          </p:spPr>
        </p:pic>
        <p:pic>
          <p:nvPicPr>
            <p:cNvPr id="42" name="Picture 39" descr="dfmadmin"/>
            <p:cNvPicPr>
              <a:picLocks noChangeAspect="1" noChangeArrowheads="1"/>
            </p:cNvPicPr>
            <p:nvPr/>
          </p:nvPicPr>
          <p:blipFill>
            <a:blip r:embed="rId3" cstate="print"/>
            <a:srcRect/>
            <a:stretch>
              <a:fillRect/>
            </a:stretch>
          </p:blipFill>
          <p:spPr bwMode="auto">
            <a:xfrm>
              <a:off x="3050241" y="2309599"/>
              <a:ext cx="663388" cy="428017"/>
            </a:xfrm>
            <a:prstGeom prst="rect">
              <a:avLst/>
            </a:prstGeom>
            <a:noFill/>
            <a:ln w="9525">
              <a:noFill/>
              <a:miter lim="800000"/>
              <a:headEnd/>
              <a:tailEnd/>
            </a:ln>
          </p:spPr>
        </p:pic>
      </p:grpSp>
      <p:sp>
        <p:nvSpPr>
          <p:cNvPr id="36" name="AutoShape 10"/>
          <p:cNvSpPr>
            <a:spLocks noChangeArrowheads="1"/>
          </p:cNvSpPr>
          <p:nvPr/>
        </p:nvSpPr>
        <p:spPr bwMode="auto">
          <a:xfrm>
            <a:off x="3430108" y="2133600"/>
            <a:ext cx="2286000" cy="457200"/>
          </a:xfrm>
          <a:prstGeom prst="roundRect">
            <a:avLst/>
          </a:prstGeom>
          <a:solidFill>
            <a:srgbClr val="FFE429">
              <a:alpha val="79999"/>
            </a:srgbClr>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b="1" dirty="0" smtClean="0">
                <a:solidFill>
                  <a:srgbClr val="546568"/>
                </a:solidFill>
              </a:rPr>
              <a:t>SNMP Manager</a:t>
            </a:r>
            <a:endParaRPr lang="en-US" b="1" dirty="0">
              <a:solidFill>
                <a:srgbClr val="546568"/>
              </a:solidFill>
            </a:endParaRPr>
          </a:p>
        </p:txBody>
      </p:sp>
      <p:sp>
        <p:nvSpPr>
          <p:cNvPr id="43" name="Text Box 29"/>
          <p:cNvSpPr txBox="1">
            <a:spLocks noChangeArrowheads="1"/>
          </p:cNvSpPr>
          <p:nvPr/>
        </p:nvSpPr>
        <p:spPr bwMode="auto">
          <a:xfrm>
            <a:off x="5029200" y="1036997"/>
            <a:ext cx="1466299" cy="258403"/>
          </a:xfrm>
          <a:prstGeom prst="rect">
            <a:avLst/>
          </a:prstGeom>
          <a:noFill/>
          <a:ln w="9525">
            <a:noFill/>
            <a:miter lim="800000"/>
            <a:headEnd type="none" w="sm" len="sm"/>
            <a:tailEnd type="none" w="sm" len="sm"/>
          </a:ln>
        </p:spPr>
        <p:txBody>
          <a:bodyPr wrap="none" lIns="73025" tIns="36512" rIns="73025" bIns="36512">
            <a:spAutoFit/>
          </a:bodyPr>
          <a:lstStyle/>
          <a:p>
            <a:pPr eaLnBrk="0" hangingPunct="0"/>
            <a:r>
              <a:rPr lang="en-US" sz="1200" b="1" dirty="0">
                <a:solidFill>
                  <a:srgbClr val="546568"/>
                </a:solidFill>
              </a:rPr>
              <a:t>SNMP Application</a:t>
            </a:r>
          </a:p>
        </p:txBody>
      </p:sp>
    </p:spTree>
  </p:cSld>
  <p:clrMapOvr>
    <a:masterClrMapping/>
  </p:clrMapOvr>
  <p:transition>
    <p:wipe dir="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44" name="Rectangle 36"/>
          <p:cNvSpPr>
            <a:spLocks noGrp="1" noChangeArrowheads="1"/>
          </p:cNvSpPr>
          <p:nvPr>
            <p:ph type="title"/>
          </p:nvPr>
        </p:nvSpPr>
        <p:spPr>
          <a:xfrm>
            <a:off x="229702" y="304800"/>
            <a:ext cx="8588861" cy="838200"/>
          </a:xfrm>
        </p:spPr>
        <p:txBody>
          <a:bodyPr/>
          <a:lstStyle/>
          <a:p>
            <a:r>
              <a:rPr lang="en-US" dirty="0" smtClean="0"/>
              <a:t>Management Architecture with VMware</a:t>
            </a:r>
            <a:br>
              <a:rPr lang="en-US" dirty="0" smtClean="0"/>
            </a:br>
            <a:endParaRPr lang="en-US" dirty="0" smtClean="0"/>
          </a:p>
        </p:txBody>
      </p:sp>
      <p:sp>
        <p:nvSpPr>
          <p:cNvPr id="33" name="Rounded Rectangle 32"/>
          <p:cNvSpPr/>
          <p:nvPr/>
        </p:nvSpPr>
        <p:spPr>
          <a:xfrm>
            <a:off x="352425" y="1371600"/>
            <a:ext cx="5972175" cy="3071087"/>
          </a:xfrm>
          <a:prstGeom prst="roundRect">
            <a:avLst>
              <a:gd name="adj" fmla="val 5072"/>
            </a:avLst>
          </a:prstGeom>
          <a:solidFill>
            <a:schemeClr val="accent3">
              <a:lumMod val="75000"/>
            </a:schemeClr>
          </a:solidFill>
          <a:ln w="12700">
            <a:solidFill>
              <a:srgbClr val="546568"/>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546568"/>
              </a:solidFill>
            </a:endParaRPr>
          </a:p>
        </p:txBody>
      </p:sp>
      <p:sp>
        <p:nvSpPr>
          <p:cNvPr id="34819" name="Text Box 3"/>
          <p:cNvSpPr txBox="1">
            <a:spLocks noChangeArrowheads="1"/>
          </p:cNvSpPr>
          <p:nvPr/>
        </p:nvSpPr>
        <p:spPr bwMode="auto">
          <a:xfrm>
            <a:off x="3120187" y="2131566"/>
            <a:ext cx="135732" cy="195345"/>
          </a:xfrm>
          <a:prstGeom prst="rect">
            <a:avLst/>
          </a:prstGeom>
          <a:noFill/>
          <a:ln w="9525">
            <a:noFill/>
            <a:miter lim="800000"/>
            <a:headEnd type="none" w="sm" len="sm"/>
            <a:tailEnd type="none" w="sm" len="sm"/>
          </a:ln>
        </p:spPr>
        <p:txBody>
          <a:bodyPr wrap="none" lIns="73025" tIns="36512" rIns="73025" bIns="36512">
            <a:spAutoFit/>
          </a:bodyPr>
          <a:lstStyle/>
          <a:p>
            <a:pPr eaLnBrk="0" hangingPunct="0"/>
            <a:endParaRPr lang="en-US" sz="1000" b="1"/>
          </a:p>
        </p:txBody>
      </p:sp>
      <p:sp>
        <p:nvSpPr>
          <p:cNvPr id="34826" name="Text Box 15"/>
          <p:cNvSpPr txBox="1">
            <a:spLocks noChangeArrowheads="1"/>
          </p:cNvSpPr>
          <p:nvPr/>
        </p:nvSpPr>
        <p:spPr bwMode="auto">
          <a:xfrm>
            <a:off x="3733800" y="1981200"/>
            <a:ext cx="1389739" cy="289181"/>
          </a:xfrm>
          <a:prstGeom prst="rect">
            <a:avLst/>
          </a:prstGeom>
          <a:noFill/>
          <a:ln w="9525">
            <a:noFill/>
            <a:miter lim="800000"/>
            <a:headEnd type="none" w="sm" len="sm"/>
            <a:tailEnd type="none" w="sm" len="sm"/>
          </a:ln>
        </p:spPr>
        <p:txBody>
          <a:bodyPr wrap="none" lIns="73025" tIns="36512" rIns="73025" bIns="36512">
            <a:spAutoFit/>
          </a:bodyPr>
          <a:lstStyle/>
          <a:p>
            <a:pPr eaLnBrk="0" hangingPunct="0"/>
            <a:r>
              <a:rPr lang="en-US" sz="1400" b="1" dirty="0">
                <a:solidFill>
                  <a:srgbClr val="546568"/>
                </a:solidFill>
              </a:rPr>
              <a:t>SNMP Packets</a:t>
            </a:r>
          </a:p>
        </p:txBody>
      </p:sp>
      <p:sp>
        <p:nvSpPr>
          <p:cNvPr id="34839" name="Text Box 29"/>
          <p:cNvSpPr txBox="1">
            <a:spLocks noChangeArrowheads="1"/>
          </p:cNvSpPr>
          <p:nvPr/>
        </p:nvSpPr>
        <p:spPr bwMode="auto">
          <a:xfrm>
            <a:off x="6353665" y="1790308"/>
            <a:ext cx="932539" cy="504624"/>
          </a:xfrm>
          <a:prstGeom prst="rect">
            <a:avLst/>
          </a:prstGeom>
          <a:noFill/>
          <a:ln w="9525">
            <a:noFill/>
            <a:miter lim="800000"/>
            <a:headEnd type="none" w="sm" len="sm"/>
            <a:tailEnd type="none" w="sm" len="sm"/>
          </a:ln>
        </p:spPr>
        <p:txBody>
          <a:bodyPr wrap="square" lIns="73025" tIns="36512" rIns="73025" bIns="36512">
            <a:spAutoFit/>
          </a:bodyPr>
          <a:lstStyle/>
          <a:p>
            <a:pPr eaLnBrk="0" hangingPunct="0"/>
            <a:r>
              <a:rPr lang="en-US" sz="1400" b="1" dirty="0">
                <a:solidFill>
                  <a:srgbClr val="546568"/>
                </a:solidFill>
              </a:rPr>
              <a:t>SNMP Packets</a:t>
            </a:r>
          </a:p>
        </p:txBody>
      </p:sp>
      <p:sp>
        <p:nvSpPr>
          <p:cNvPr id="34846" name="Text Box 29"/>
          <p:cNvSpPr txBox="1">
            <a:spLocks noChangeArrowheads="1"/>
          </p:cNvSpPr>
          <p:nvPr/>
        </p:nvSpPr>
        <p:spPr bwMode="auto">
          <a:xfrm>
            <a:off x="7140912" y="1082419"/>
            <a:ext cx="1466299" cy="258403"/>
          </a:xfrm>
          <a:prstGeom prst="rect">
            <a:avLst/>
          </a:prstGeom>
          <a:noFill/>
          <a:ln w="9525">
            <a:noFill/>
            <a:miter lim="800000"/>
            <a:headEnd type="none" w="sm" len="sm"/>
            <a:tailEnd type="none" w="sm" len="sm"/>
          </a:ln>
        </p:spPr>
        <p:txBody>
          <a:bodyPr wrap="none" lIns="73025" tIns="36512" rIns="73025" bIns="36512">
            <a:spAutoFit/>
          </a:bodyPr>
          <a:lstStyle/>
          <a:p>
            <a:pPr eaLnBrk="0" hangingPunct="0"/>
            <a:r>
              <a:rPr lang="en-US" sz="1200" b="1" dirty="0"/>
              <a:t>SNMP Application</a:t>
            </a:r>
          </a:p>
        </p:txBody>
      </p:sp>
      <p:sp>
        <p:nvSpPr>
          <p:cNvPr id="34848" name="Text Box 29"/>
          <p:cNvSpPr txBox="1">
            <a:spLocks noChangeArrowheads="1"/>
          </p:cNvSpPr>
          <p:nvPr/>
        </p:nvSpPr>
        <p:spPr bwMode="auto">
          <a:xfrm>
            <a:off x="6930117" y="3976531"/>
            <a:ext cx="1887889" cy="443069"/>
          </a:xfrm>
          <a:prstGeom prst="rect">
            <a:avLst/>
          </a:prstGeom>
          <a:noFill/>
          <a:ln w="9525">
            <a:noFill/>
            <a:miter lim="800000"/>
            <a:headEnd type="none" w="sm" len="sm"/>
            <a:tailEnd type="none" w="sm" len="sm"/>
          </a:ln>
        </p:spPr>
        <p:txBody>
          <a:bodyPr wrap="none" lIns="73025" tIns="36512" rIns="73025" bIns="36512">
            <a:spAutoFit/>
          </a:bodyPr>
          <a:lstStyle/>
          <a:p>
            <a:pPr algn="ctr" eaLnBrk="0" hangingPunct="0"/>
            <a:r>
              <a:rPr lang="en-US" sz="1200" b="1" dirty="0"/>
              <a:t>VMware </a:t>
            </a:r>
            <a:r>
              <a:rPr lang="en-US" sz="1200" b="1" dirty="0" err="1"/>
              <a:t>vCenter</a:t>
            </a:r>
            <a:r>
              <a:rPr lang="en-US" sz="1200" b="1" dirty="0"/>
              <a:t> </a:t>
            </a:r>
            <a:br>
              <a:rPr lang="en-US" sz="1200" b="1" dirty="0"/>
            </a:br>
            <a:r>
              <a:rPr lang="en-US" sz="1200" dirty="0"/>
              <a:t>(or other CIM Application)</a:t>
            </a:r>
          </a:p>
        </p:txBody>
      </p:sp>
      <p:sp>
        <p:nvSpPr>
          <p:cNvPr id="34851" name="Text Box 29"/>
          <p:cNvSpPr txBox="1">
            <a:spLocks noChangeArrowheads="1"/>
          </p:cNvSpPr>
          <p:nvPr/>
        </p:nvSpPr>
        <p:spPr bwMode="auto">
          <a:xfrm>
            <a:off x="5334000" y="4582211"/>
            <a:ext cx="1202252" cy="289181"/>
          </a:xfrm>
          <a:prstGeom prst="rect">
            <a:avLst/>
          </a:prstGeom>
          <a:noFill/>
          <a:ln w="9525">
            <a:noFill/>
            <a:miter lim="800000"/>
            <a:headEnd type="none" w="sm" len="sm"/>
            <a:tailEnd type="none" w="sm" len="sm"/>
          </a:ln>
        </p:spPr>
        <p:txBody>
          <a:bodyPr wrap="none" lIns="73025" tIns="36512" rIns="73025" bIns="36512">
            <a:spAutoFit/>
          </a:bodyPr>
          <a:lstStyle/>
          <a:p>
            <a:pPr eaLnBrk="0" hangingPunct="0"/>
            <a:r>
              <a:rPr lang="en-US" sz="1400" b="1" dirty="0">
                <a:solidFill>
                  <a:srgbClr val="546568"/>
                </a:solidFill>
              </a:rPr>
              <a:t>CIM Packets</a:t>
            </a:r>
          </a:p>
        </p:txBody>
      </p:sp>
      <p:sp>
        <p:nvSpPr>
          <p:cNvPr id="34855" name="Text Box 29"/>
          <p:cNvSpPr txBox="1">
            <a:spLocks noChangeArrowheads="1"/>
          </p:cNvSpPr>
          <p:nvPr/>
        </p:nvSpPr>
        <p:spPr bwMode="auto">
          <a:xfrm>
            <a:off x="6860162" y="5304197"/>
            <a:ext cx="2027799" cy="258403"/>
          </a:xfrm>
          <a:prstGeom prst="rect">
            <a:avLst/>
          </a:prstGeom>
          <a:noFill/>
          <a:ln w="9525">
            <a:noFill/>
            <a:miter lim="800000"/>
            <a:headEnd type="none" w="sm" len="sm"/>
            <a:tailEnd type="none" w="sm" len="sm"/>
          </a:ln>
        </p:spPr>
        <p:txBody>
          <a:bodyPr wrap="none" lIns="73025" tIns="36512" rIns="73025" bIns="36512">
            <a:spAutoFit/>
          </a:bodyPr>
          <a:lstStyle/>
          <a:p>
            <a:pPr algn="ctr" eaLnBrk="0" hangingPunct="0"/>
            <a:r>
              <a:rPr lang="en-US" sz="1200" b="1" dirty="0"/>
              <a:t>Web Browser or XML App</a:t>
            </a:r>
          </a:p>
        </p:txBody>
      </p:sp>
      <p:sp>
        <p:nvSpPr>
          <p:cNvPr id="48" name="AutoShape 10"/>
          <p:cNvSpPr>
            <a:spLocks noChangeArrowheads="1"/>
          </p:cNvSpPr>
          <p:nvPr/>
        </p:nvSpPr>
        <p:spPr bwMode="auto">
          <a:xfrm>
            <a:off x="2752291" y="1504262"/>
            <a:ext cx="2124509" cy="396192"/>
          </a:xfrm>
          <a:prstGeom prst="roundRect">
            <a:avLst/>
          </a:prstGeom>
          <a:solidFill>
            <a:srgbClr val="FFE429">
              <a:alpha val="79999"/>
            </a:srgbClr>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b="1" dirty="0" smtClean="0">
                <a:solidFill>
                  <a:srgbClr val="546568"/>
                </a:solidFill>
              </a:rPr>
              <a:t>SNMP Manager</a:t>
            </a:r>
            <a:endParaRPr lang="en-US" b="1" dirty="0">
              <a:solidFill>
                <a:srgbClr val="546568"/>
              </a:solidFill>
            </a:endParaRPr>
          </a:p>
        </p:txBody>
      </p:sp>
      <p:sp>
        <p:nvSpPr>
          <p:cNvPr id="51" name="AutoShape 51"/>
          <p:cNvSpPr>
            <a:spLocks noChangeArrowheads="1"/>
          </p:cNvSpPr>
          <p:nvPr/>
        </p:nvSpPr>
        <p:spPr bwMode="auto">
          <a:xfrm>
            <a:off x="428626" y="762000"/>
            <a:ext cx="2619374" cy="485274"/>
          </a:xfrm>
          <a:prstGeom prst="wedgeRoundRectCallout">
            <a:avLst>
              <a:gd name="adj1" fmla="val 38563"/>
              <a:gd name="adj2" fmla="val 105194"/>
              <a:gd name="adj3" fmla="val 16667"/>
            </a:avLst>
          </a:prstGeom>
          <a:solidFill>
            <a:schemeClr val="bg1"/>
          </a:solidFill>
          <a:ln w="12700" algn="ctr">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2124" tIns="41061" rIns="82124" bIns="41061" anchor="ctr"/>
          <a:lstStyle/>
          <a:p>
            <a:pPr eaLnBrk="0" hangingPunct="0">
              <a:spcBef>
                <a:spcPct val="50000"/>
              </a:spcBef>
            </a:pPr>
            <a:r>
              <a:rPr lang="en-US" sz="1200" dirty="0" smtClean="0">
                <a:solidFill>
                  <a:srgbClr val="546568"/>
                </a:solidFill>
              </a:rPr>
              <a:t>SNMP Manager Talks to SNMP/R Master Agent on Each Node</a:t>
            </a:r>
            <a:endParaRPr lang="en-US" sz="1200" dirty="0">
              <a:solidFill>
                <a:srgbClr val="546568"/>
              </a:solidFill>
            </a:endParaRPr>
          </a:p>
        </p:txBody>
      </p:sp>
      <p:sp>
        <p:nvSpPr>
          <p:cNvPr id="52" name="AutoShape 12"/>
          <p:cNvSpPr>
            <a:spLocks noChangeArrowheads="1"/>
          </p:cNvSpPr>
          <p:nvPr/>
        </p:nvSpPr>
        <p:spPr bwMode="auto">
          <a:xfrm>
            <a:off x="2808705" y="2362200"/>
            <a:ext cx="2011680" cy="457200"/>
          </a:xfrm>
          <a:prstGeom prst="roundRect">
            <a:avLst/>
          </a:prstGeom>
          <a:solidFill>
            <a:srgbClr val="6DB344"/>
          </a:solidFill>
          <a:ln w="9525">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400" b="1" dirty="0" smtClean="0">
                <a:solidFill>
                  <a:schemeClr val="bg2"/>
                </a:solidFill>
              </a:rPr>
              <a:t>SNMP/R </a:t>
            </a:r>
            <a:r>
              <a:rPr lang="en-US" sz="1400" b="1" dirty="0">
                <a:solidFill>
                  <a:schemeClr val="bg2"/>
                </a:solidFill>
              </a:rPr>
              <a:t>Master Agent</a:t>
            </a:r>
          </a:p>
        </p:txBody>
      </p:sp>
      <p:sp>
        <p:nvSpPr>
          <p:cNvPr id="53" name="AutoShape 17"/>
          <p:cNvSpPr>
            <a:spLocks noChangeArrowheads="1"/>
          </p:cNvSpPr>
          <p:nvPr/>
        </p:nvSpPr>
        <p:spPr bwMode="auto">
          <a:xfrm>
            <a:off x="1447800" y="3962400"/>
            <a:ext cx="1828800" cy="274320"/>
          </a:xfrm>
          <a:prstGeom prst="roundRect">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400" dirty="0" err="1">
                <a:solidFill>
                  <a:schemeClr val="bg1"/>
                </a:solidFill>
              </a:rPr>
              <a:t>Ccm</a:t>
            </a:r>
            <a:r>
              <a:rPr lang="en-US" sz="1400" dirty="0">
                <a:solidFill>
                  <a:schemeClr val="bg1"/>
                </a:solidFill>
              </a:rPr>
              <a:t> Agent</a:t>
            </a:r>
          </a:p>
        </p:txBody>
      </p:sp>
      <p:sp>
        <p:nvSpPr>
          <p:cNvPr id="54" name="AutoShape 30"/>
          <p:cNvSpPr>
            <a:spLocks noChangeArrowheads="1"/>
          </p:cNvSpPr>
          <p:nvPr/>
        </p:nvSpPr>
        <p:spPr bwMode="auto">
          <a:xfrm>
            <a:off x="1447800" y="3048000"/>
            <a:ext cx="1828800" cy="274320"/>
          </a:xfrm>
          <a:prstGeom prst="roundRect">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400" dirty="0" err="1">
                <a:solidFill>
                  <a:schemeClr val="bg1"/>
                </a:solidFill>
              </a:rPr>
              <a:t>SysLog</a:t>
            </a:r>
            <a:r>
              <a:rPr lang="en-US" sz="1400" dirty="0">
                <a:solidFill>
                  <a:schemeClr val="bg1"/>
                </a:solidFill>
              </a:rPr>
              <a:t> Agent</a:t>
            </a:r>
          </a:p>
        </p:txBody>
      </p:sp>
      <p:sp>
        <p:nvSpPr>
          <p:cNvPr id="55" name="AutoShape 18"/>
          <p:cNvSpPr>
            <a:spLocks noChangeArrowheads="1"/>
          </p:cNvSpPr>
          <p:nvPr/>
        </p:nvSpPr>
        <p:spPr bwMode="auto">
          <a:xfrm>
            <a:off x="4343400" y="3962400"/>
            <a:ext cx="1828800" cy="274320"/>
          </a:xfrm>
          <a:prstGeom prst="roundRect">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400" dirty="0">
                <a:solidFill>
                  <a:schemeClr val="bg1"/>
                </a:solidFill>
              </a:rPr>
              <a:t>MIB2 Agent</a:t>
            </a:r>
          </a:p>
        </p:txBody>
      </p:sp>
      <p:sp>
        <p:nvSpPr>
          <p:cNvPr id="56" name="AutoShape 19"/>
          <p:cNvSpPr>
            <a:spLocks noChangeArrowheads="1"/>
          </p:cNvSpPr>
          <p:nvPr/>
        </p:nvSpPr>
        <p:spPr bwMode="auto">
          <a:xfrm>
            <a:off x="4343400" y="3505200"/>
            <a:ext cx="1828800" cy="274320"/>
          </a:xfrm>
          <a:prstGeom prst="roundRect">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400" dirty="0">
                <a:solidFill>
                  <a:schemeClr val="bg1"/>
                </a:solidFill>
              </a:rPr>
              <a:t>Host Resource Agent</a:t>
            </a:r>
          </a:p>
        </p:txBody>
      </p:sp>
      <p:sp>
        <p:nvSpPr>
          <p:cNvPr id="57" name="AutoShape 22"/>
          <p:cNvSpPr>
            <a:spLocks noChangeArrowheads="1"/>
          </p:cNvSpPr>
          <p:nvPr/>
        </p:nvSpPr>
        <p:spPr bwMode="auto">
          <a:xfrm>
            <a:off x="4343400" y="3048000"/>
            <a:ext cx="1828800" cy="274320"/>
          </a:xfrm>
          <a:prstGeom prst="roundRect">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400" dirty="0" err="1">
                <a:solidFill>
                  <a:schemeClr val="bg1"/>
                </a:solidFill>
              </a:rPr>
              <a:t>SysAppl</a:t>
            </a:r>
            <a:r>
              <a:rPr lang="en-US" sz="1400" dirty="0">
                <a:solidFill>
                  <a:schemeClr val="bg1"/>
                </a:solidFill>
              </a:rPr>
              <a:t> Agent</a:t>
            </a:r>
          </a:p>
        </p:txBody>
      </p:sp>
      <p:sp>
        <p:nvSpPr>
          <p:cNvPr id="58" name="AutoShape 32"/>
          <p:cNvSpPr>
            <a:spLocks noChangeArrowheads="1"/>
          </p:cNvSpPr>
          <p:nvPr/>
        </p:nvSpPr>
        <p:spPr bwMode="auto">
          <a:xfrm>
            <a:off x="1447800" y="3505200"/>
            <a:ext cx="1828800" cy="274320"/>
          </a:xfrm>
          <a:prstGeom prst="roundRect">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400" dirty="0" err="1">
                <a:solidFill>
                  <a:schemeClr val="bg1"/>
                </a:solidFill>
              </a:rPr>
              <a:t>CDP</a:t>
            </a:r>
            <a:r>
              <a:rPr lang="en-US" sz="1400" dirty="0">
                <a:solidFill>
                  <a:schemeClr val="bg1"/>
                </a:solidFill>
              </a:rPr>
              <a:t> Agent</a:t>
            </a:r>
          </a:p>
        </p:txBody>
      </p:sp>
      <p:grpSp>
        <p:nvGrpSpPr>
          <p:cNvPr id="176" name="Group 175"/>
          <p:cNvGrpSpPr/>
          <p:nvPr/>
        </p:nvGrpSpPr>
        <p:grpSpPr>
          <a:xfrm>
            <a:off x="7416861" y="1276145"/>
            <a:ext cx="914400" cy="914400"/>
            <a:chOff x="7373750" y="1276145"/>
            <a:chExt cx="914400" cy="914400"/>
          </a:xfrm>
        </p:grpSpPr>
        <p:grpSp>
          <p:nvGrpSpPr>
            <p:cNvPr id="175" name="Group 174"/>
            <p:cNvGrpSpPr>
              <a:grpSpLocks noChangeAspect="1"/>
            </p:cNvGrpSpPr>
            <p:nvPr/>
          </p:nvGrpSpPr>
          <p:grpSpPr>
            <a:xfrm>
              <a:off x="7373750" y="1276145"/>
              <a:ext cx="914400" cy="914400"/>
              <a:chOff x="7239000" y="1112520"/>
              <a:chExt cx="1280160" cy="1280160"/>
            </a:xfrm>
          </p:grpSpPr>
          <p:pic>
            <p:nvPicPr>
              <p:cNvPr id="60" name="Picture 38"/>
              <p:cNvPicPr>
                <a:picLocks noChangeArrowheads="1"/>
              </p:cNvPicPr>
              <p:nvPr/>
            </p:nvPicPr>
            <p:blipFill>
              <a:blip r:embed="rId2" cstate="print"/>
              <a:stretch>
                <a:fillRect/>
              </a:stretch>
            </p:blipFill>
            <p:spPr bwMode="auto">
              <a:xfrm>
                <a:off x="7239000" y="1112520"/>
                <a:ext cx="1280160" cy="1280160"/>
              </a:xfrm>
              <a:prstGeom prst="rect">
                <a:avLst/>
              </a:prstGeom>
              <a:noFill/>
              <a:ln w="9525">
                <a:noFill/>
                <a:miter lim="800000"/>
                <a:headEnd/>
                <a:tailEnd/>
              </a:ln>
            </p:spPr>
          </p:pic>
          <p:sp>
            <p:nvSpPr>
              <p:cNvPr id="164867" name="AutoShape 3"/>
              <p:cNvSpPr>
                <a:spLocks noChangeAspect="1" noChangeArrowheads="1" noTextEdit="1"/>
              </p:cNvSpPr>
              <p:nvPr/>
            </p:nvSpPr>
            <p:spPr bwMode="auto">
              <a:xfrm>
                <a:off x="7486050" y="1386038"/>
                <a:ext cx="772425" cy="514200"/>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64898" name="Freeform 34"/>
            <p:cNvSpPr>
              <a:spLocks/>
            </p:cNvSpPr>
            <p:nvPr/>
          </p:nvSpPr>
          <p:spPr bwMode="auto">
            <a:xfrm>
              <a:off x="7705725" y="1590675"/>
              <a:ext cx="212725" cy="31750"/>
            </a:xfrm>
            <a:custGeom>
              <a:avLst/>
              <a:gdLst/>
              <a:ahLst/>
              <a:cxnLst>
                <a:cxn ang="0">
                  <a:pos x="0" y="0"/>
                </a:cxn>
                <a:cxn ang="0">
                  <a:pos x="83" y="0"/>
                </a:cxn>
                <a:cxn ang="0">
                  <a:pos x="62" y="20"/>
                </a:cxn>
                <a:cxn ang="0">
                  <a:pos x="134" y="20"/>
                </a:cxn>
              </a:cxnLst>
              <a:rect l="0" t="0" r="r" b="b"/>
              <a:pathLst>
                <a:path w="134" h="20">
                  <a:moveTo>
                    <a:pt x="0" y="0"/>
                  </a:moveTo>
                  <a:lnTo>
                    <a:pt x="83" y="0"/>
                  </a:lnTo>
                  <a:lnTo>
                    <a:pt x="62" y="20"/>
                  </a:lnTo>
                  <a:lnTo>
                    <a:pt x="134" y="20"/>
                  </a:lnTo>
                </a:path>
              </a:pathLst>
            </a:custGeom>
            <a:noFill/>
            <a:ln w="6">
              <a:solidFill>
                <a:srgbClr val="CF0E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899" name="Freeform 35"/>
            <p:cNvSpPr>
              <a:spLocks/>
            </p:cNvSpPr>
            <p:nvPr/>
          </p:nvSpPr>
          <p:spPr bwMode="auto">
            <a:xfrm>
              <a:off x="7691438" y="1590675"/>
              <a:ext cx="127000" cy="163513"/>
            </a:xfrm>
            <a:custGeom>
              <a:avLst/>
              <a:gdLst/>
              <a:ahLst/>
              <a:cxnLst>
                <a:cxn ang="0">
                  <a:pos x="0" y="0"/>
                </a:cxn>
                <a:cxn ang="0">
                  <a:pos x="59" y="56"/>
                </a:cxn>
                <a:cxn ang="0">
                  <a:pos x="30" y="56"/>
                </a:cxn>
                <a:cxn ang="0">
                  <a:pos x="80" y="103"/>
                </a:cxn>
              </a:cxnLst>
              <a:rect l="0" t="0" r="r" b="b"/>
              <a:pathLst>
                <a:path w="80" h="103">
                  <a:moveTo>
                    <a:pt x="0" y="0"/>
                  </a:moveTo>
                  <a:lnTo>
                    <a:pt x="59" y="56"/>
                  </a:lnTo>
                  <a:lnTo>
                    <a:pt x="30" y="56"/>
                  </a:lnTo>
                  <a:lnTo>
                    <a:pt x="80" y="103"/>
                  </a:lnTo>
                </a:path>
              </a:pathLst>
            </a:custGeom>
            <a:noFill/>
            <a:ln w="6">
              <a:solidFill>
                <a:srgbClr val="CF0E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00" name="Freeform 36"/>
            <p:cNvSpPr>
              <a:spLocks/>
            </p:cNvSpPr>
            <p:nvPr/>
          </p:nvSpPr>
          <p:spPr bwMode="auto">
            <a:xfrm>
              <a:off x="7832725" y="1590675"/>
              <a:ext cx="127000" cy="163513"/>
            </a:xfrm>
            <a:custGeom>
              <a:avLst/>
              <a:gdLst/>
              <a:ahLst/>
              <a:cxnLst>
                <a:cxn ang="0">
                  <a:pos x="80" y="0"/>
                </a:cxn>
                <a:cxn ang="0">
                  <a:pos x="21" y="56"/>
                </a:cxn>
                <a:cxn ang="0">
                  <a:pos x="51" y="56"/>
                </a:cxn>
                <a:cxn ang="0">
                  <a:pos x="0" y="103"/>
                </a:cxn>
              </a:cxnLst>
              <a:rect l="0" t="0" r="r" b="b"/>
              <a:pathLst>
                <a:path w="80" h="103">
                  <a:moveTo>
                    <a:pt x="80" y="0"/>
                  </a:moveTo>
                  <a:lnTo>
                    <a:pt x="21" y="56"/>
                  </a:lnTo>
                  <a:lnTo>
                    <a:pt x="51" y="56"/>
                  </a:lnTo>
                  <a:lnTo>
                    <a:pt x="0" y="103"/>
                  </a:lnTo>
                </a:path>
              </a:pathLst>
            </a:custGeom>
            <a:noFill/>
            <a:ln w="6">
              <a:solidFill>
                <a:srgbClr val="CF0E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74" name="Group 173"/>
            <p:cNvGrpSpPr/>
            <p:nvPr/>
          </p:nvGrpSpPr>
          <p:grpSpPr>
            <a:xfrm>
              <a:off x="7602538" y="1565275"/>
              <a:ext cx="438150" cy="233363"/>
              <a:chOff x="7602538" y="1565275"/>
              <a:chExt cx="438150" cy="233363"/>
            </a:xfrm>
          </p:grpSpPr>
          <p:sp>
            <p:nvSpPr>
              <p:cNvPr id="164901" name="Oval 37"/>
              <p:cNvSpPr>
                <a:spLocks noChangeArrowheads="1"/>
              </p:cNvSpPr>
              <p:nvPr/>
            </p:nvSpPr>
            <p:spPr bwMode="auto">
              <a:xfrm>
                <a:off x="7602538" y="1600200"/>
                <a:ext cx="155575" cy="47625"/>
              </a:xfrm>
              <a:prstGeom prst="ellipse">
                <a:avLst/>
              </a:prstGeom>
              <a:solidFill>
                <a:srgbClr val="0078AA"/>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02" name="Rectangle 38"/>
              <p:cNvSpPr>
                <a:spLocks noChangeArrowheads="1"/>
              </p:cNvSpPr>
              <p:nvPr/>
            </p:nvSpPr>
            <p:spPr bwMode="auto">
              <a:xfrm>
                <a:off x="7602538" y="1590675"/>
                <a:ext cx="155575" cy="36513"/>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903" name="Rectangle 39"/>
              <p:cNvSpPr>
                <a:spLocks noChangeArrowheads="1"/>
              </p:cNvSpPr>
              <p:nvPr/>
            </p:nvSpPr>
            <p:spPr bwMode="auto">
              <a:xfrm>
                <a:off x="7602538" y="1590675"/>
                <a:ext cx="155575" cy="36513"/>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904" name="Oval 40"/>
              <p:cNvSpPr>
                <a:spLocks noChangeArrowheads="1"/>
              </p:cNvSpPr>
              <p:nvPr/>
            </p:nvSpPr>
            <p:spPr bwMode="auto">
              <a:xfrm>
                <a:off x="7602538" y="1565275"/>
                <a:ext cx="155575" cy="47625"/>
              </a:xfrm>
              <a:prstGeom prst="ellipse">
                <a:avLst/>
              </a:prstGeom>
              <a:solidFill>
                <a:srgbClr val="00B4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4923" name="Group 59"/>
              <p:cNvGrpSpPr>
                <a:grpSpLocks/>
              </p:cNvGrpSpPr>
              <p:nvPr/>
            </p:nvGrpSpPr>
            <p:grpSpPr bwMode="auto">
              <a:xfrm>
                <a:off x="7626351" y="1568450"/>
                <a:ext cx="107950" cy="39688"/>
                <a:chOff x="4804" y="988"/>
                <a:chExt cx="68" cy="25"/>
              </a:xfrm>
            </p:grpSpPr>
            <p:grpSp>
              <p:nvGrpSpPr>
                <p:cNvPr id="164913" name="Group 49"/>
                <p:cNvGrpSpPr>
                  <a:grpSpLocks/>
                </p:cNvGrpSpPr>
                <p:nvPr/>
              </p:nvGrpSpPr>
              <p:grpSpPr bwMode="auto">
                <a:xfrm>
                  <a:off x="4804" y="988"/>
                  <a:ext cx="68" cy="25"/>
                  <a:chOff x="4804" y="988"/>
                  <a:chExt cx="68" cy="25"/>
                </a:xfrm>
              </p:grpSpPr>
              <p:sp>
                <p:nvSpPr>
                  <p:cNvPr id="164905" name="Freeform 41"/>
                  <p:cNvSpPr>
                    <a:spLocks/>
                  </p:cNvSpPr>
                  <p:nvPr/>
                </p:nvSpPr>
                <p:spPr bwMode="auto">
                  <a:xfrm>
                    <a:off x="4839" y="991"/>
                    <a:ext cx="33" cy="9"/>
                  </a:xfrm>
                  <a:custGeom>
                    <a:avLst/>
                    <a:gdLst/>
                    <a:ahLst/>
                    <a:cxnLst>
                      <a:cxn ang="0">
                        <a:pos x="0" y="6"/>
                      </a:cxn>
                      <a:cxn ang="0">
                        <a:pos x="6" y="9"/>
                      </a:cxn>
                      <a:cxn ang="0">
                        <a:pos x="24" y="3"/>
                      </a:cxn>
                      <a:cxn ang="0">
                        <a:pos x="33" y="6"/>
                      </a:cxn>
                      <a:cxn ang="0">
                        <a:pos x="27" y="0"/>
                      </a:cxn>
                      <a:cxn ang="0">
                        <a:pos x="6" y="0"/>
                      </a:cxn>
                      <a:cxn ang="0">
                        <a:pos x="15" y="0"/>
                      </a:cxn>
                      <a:cxn ang="0">
                        <a:pos x="0" y="6"/>
                      </a:cxn>
                    </a:cxnLst>
                    <a:rect l="0" t="0" r="r" b="b"/>
                    <a:pathLst>
                      <a:path w="33" h="9">
                        <a:moveTo>
                          <a:pt x="0" y="6"/>
                        </a:moveTo>
                        <a:lnTo>
                          <a:pt x="6" y="9"/>
                        </a:lnTo>
                        <a:lnTo>
                          <a:pt x="24" y="3"/>
                        </a:lnTo>
                        <a:lnTo>
                          <a:pt x="33" y="6"/>
                        </a:lnTo>
                        <a:lnTo>
                          <a:pt x="27" y="0"/>
                        </a:lnTo>
                        <a:lnTo>
                          <a:pt x="6" y="0"/>
                        </a:lnTo>
                        <a:lnTo>
                          <a:pt x="15" y="0"/>
                        </a:lnTo>
                        <a:lnTo>
                          <a:pt x="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06" name="Freeform 42"/>
                  <p:cNvSpPr>
                    <a:spLocks/>
                  </p:cNvSpPr>
                  <p:nvPr/>
                </p:nvSpPr>
                <p:spPr bwMode="auto">
                  <a:xfrm>
                    <a:off x="4839" y="991"/>
                    <a:ext cx="33" cy="9"/>
                  </a:xfrm>
                  <a:custGeom>
                    <a:avLst/>
                    <a:gdLst/>
                    <a:ahLst/>
                    <a:cxnLst>
                      <a:cxn ang="0">
                        <a:pos x="0" y="6"/>
                      </a:cxn>
                      <a:cxn ang="0">
                        <a:pos x="6" y="9"/>
                      </a:cxn>
                      <a:cxn ang="0">
                        <a:pos x="24" y="3"/>
                      </a:cxn>
                      <a:cxn ang="0">
                        <a:pos x="33" y="6"/>
                      </a:cxn>
                      <a:cxn ang="0">
                        <a:pos x="27" y="0"/>
                      </a:cxn>
                      <a:cxn ang="0">
                        <a:pos x="6" y="0"/>
                      </a:cxn>
                      <a:cxn ang="0">
                        <a:pos x="15" y="0"/>
                      </a:cxn>
                      <a:cxn ang="0">
                        <a:pos x="0" y="6"/>
                      </a:cxn>
                    </a:cxnLst>
                    <a:rect l="0" t="0" r="r" b="b"/>
                    <a:pathLst>
                      <a:path w="33" h="9">
                        <a:moveTo>
                          <a:pt x="0" y="6"/>
                        </a:moveTo>
                        <a:lnTo>
                          <a:pt x="6" y="9"/>
                        </a:lnTo>
                        <a:lnTo>
                          <a:pt x="24" y="3"/>
                        </a:lnTo>
                        <a:lnTo>
                          <a:pt x="33" y="6"/>
                        </a:lnTo>
                        <a:lnTo>
                          <a:pt x="27" y="0"/>
                        </a:lnTo>
                        <a:lnTo>
                          <a:pt x="6" y="0"/>
                        </a:lnTo>
                        <a:lnTo>
                          <a:pt x="15" y="0"/>
                        </a:lnTo>
                        <a:lnTo>
                          <a:pt x="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07" name="Freeform 43"/>
                  <p:cNvSpPr>
                    <a:spLocks/>
                  </p:cNvSpPr>
                  <p:nvPr/>
                </p:nvSpPr>
                <p:spPr bwMode="auto">
                  <a:xfrm>
                    <a:off x="4804" y="1002"/>
                    <a:ext cx="32" cy="11"/>
                  </a:xfrm>
                  <a:custGeom>
                    <a:avLst/>
                    <a:gdLst/>
                    <a:ahLst/>
                    <a:cxnLst>
                      <a:cxn ang="0">
                        <a:pos x="32" y="3"/>
                      </a:cxn>
                      <a:cxn ang="0">
                        <a:pos x="23" y="0"/>
                      </a:cxn>
                      <a:cxn ang="0">
                        <a:pos x="8" y="6"/>
                      </a:cxn>
                      <a:cxn ang="0">
                        <a:pos x="0" y="3"/>
                      </a:cxn>
                      <a:cxn ang="0">
                        <a:pos x="2" y="11"/>
                      </a:cxn>
                      <a:cxn ang="0">
                        <a:pos x="23" y="11"/>
                      </a:cxn>
                      <a:cxn ang="0">
                        <a:pos x="14" y="9"/>
                      </a:cxn>
                      <a:cxn ang="0">
                        <a:pos x="32" y="3"/>
                      </a:cxn>
                    </a:cxnLst>
                    <a:rect l="0" t="0" r="r" b="b"/>
                    <a:pathLst>
                      <a:path w="32" h="11">
                        <a:moveTo>
                          <a:pt x="32" y="3"/>
                        </a:moveTo>
                        <a:lnTo>
                          <a:pt x="23" y="0"/>
                        </a:lnTo>
                        <a:lnTo>
                          <a:pt x="8" y="6"/>
                        </a:lnTo>
                        <a:lnTo>
                          <a:pt x="0" y="3"/>
                        </a:lnTo>
                        <a:lnTo>
                          <a:pt x="2" y="11"/>
                        </a:lnTo>
                        <a:lnTo>
                          <a:pt x="23" y="11"/>
                        </a:lnTo>
                        <a:lnTo>
                          <a:pt x="14" y="9"/>
                        </a:lnTo>
                        <a:lnTo>
                          <a:pt x="3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08" name="Freeform 44"/>
                  <p:cNvSpPr>
                    <a:spLocks/>
                  </p:cNvSpPr>
                  <p:nvPr/>
                </p:nvSpPr>
                <p:spPr bwMode="auto">
                  <a:xfrm>
                    <a:off x="4804" y="1002"/>
                    <a:ext cx="32" cy="11"/>
                  </a:xfrm>
                  <a:custGeom>
                    <a:avLst/>
                    <a:gdLst/>
                    <a:ahLst/>
                    <a:cxnLst>
                      <a:cxn ang="0">
                        <a:pos x="32" y="3"/>
                      </a:cxn>
                      <a:cxn ang="0">
                        <a:pos x="23" y="0"/>
                      </a:cxn>
                      <a:cxn ang="0">
                        <a:pos x="8" y="6"/>
                      </a:cxn>
                      <a:cxn ang="0">
                        <a:pos x="0" y="3"/>
                      </a:cxn>
                      <a:cxn ang="0">
                        <a:pos x="2" y="11"/>
                      </a:cxn>
                      <a:cxn ang="0">
                        <a:pos x="23" y="11"/>
                      </a:cxn>
                      <a:cxn ang="0">
                        <a:pos x="14" y="9"/>
                      </a:cxn>
                      <a:cxn ang="0">
                        <a:pos x="32" y="3"/>
                      </a:cxn>
                    </a:cxnLst>
                    <a:rect l="0" t="0" r="r" b="b"/>
                    <a:pathLst>
                      <a:path w="32" h="11">
                        <a:moveTo>
                          <a:pt x="32" y="3"/>
                        </a:moveTo>
                        <a:lnTo>
                          <a:pt x="23" y="0"/>
                        </a:lnTo>
                        <a:lnTo>
                          <a:pt x="8" y="6"/>
                        </a:lnTo>
                        <a:lnTo>
                          <a:pt x="0" y="3"/>
                        </a:lnTo>
                        <a:lnTo>
                          <a:pt x="2" y="11"/>
                        </a:lnTo>
                        <a:lnTo>
                          <a:pt x="23" y="11"/>
                        </a:lnTo>
                        <a:lnTo>
                          <a:pt x="14" y="9"/>
                        </a:lnTo>
                        <a:lnTo>
                          <a:pt x="3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09" name="Freeform 45"/>
                  <p:cNvSpPr>
                    <a:spLocks/>
                  </p:cNvSpPr>
                  <p:nvPr/>
                </p:nvSpPr>
                <p:spPr bwMode="auto">
                  <a:xfrm>
                    <a:off x="4806" y="988"/>
                    <a:ext cx="30" cy="12"/>
                  </a:xfrm>
                  <a:custGeom>
                    <a:avLst/>
                    <a:gdLst/>
                    <a:ahLst/>
                    <a:cxnLst>
                      <a:cxn ang="0">
                        <a:pos x="0" y="3"/>
                      </a:cxn>
                      <a:cxn ang="0">
                        <a:pos x="6" y="0"/>
                      </a:cxn>
                      <a:cxn ang="0">
                        <a:pos x="24" y="9"/>
                      </a:cxn>
                      <a:cxn ang="0">
                        <a:pos x="30" y="6"/>
                      </a:cxn>
                      <a:cxn ang="0">
                        <a:pos x="27" y="12"/>
                      </a:cxn>
                      <a:cxn ang="0">
                        <a:pos x="6" y="12"/>
                      </a:cxn>
                      <a:cxn ang="0">
                        <a:pos x="15" y="9"/>
                      </a:cxn>
                      <a:cxn ang="0">
                        <a:pos x="0" y="3"/>
                      </a:cxn>
                    </a:cxnLst>
                    <a:rect l="0" t="0" r="r" b="b"/>
                    <a:pathLst>
                      <a:path w="30" h="12">
                        <a:moveTo>
                          <a:pt x="0" y="3"/>
                        </a:moveTo>
                        <a:lnTo>
                          <a:pt x="6" y="0"/>
                        </a:lnTo>
                        <a:lnTo>
                          <a:pt x="24" y="9"/>
                        </a:lnTo>
                        <a:lnTo>
                          <a:pt x="30" y="6"/>
                        </a:lnTo>
                        <a:lnTo>
                          <a:pt x="27" y="12"/>
                        </a:lnTo>
                        <a:lnTo>
                          <a:pt x="6" y="12"/>
                        </a:lnTo>
                        <a:lnTo>
                          <a:pt x="15" y="9"/>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10" name="Freeform 46"/>
                  <p:cNvSpPr>
                    <a:spLocks/>
                  </p:cNvSpPr>
                  <p:nvPr/>
                </p:nvSpPr>
                <p:spPr bwMode="auto">
                  <a:xfrm>
                    <a:off x="4806" y="988"/>
                    <a:ext cx="30" cy="12"/>
                  </a:xfrm>
                  <a:custGeom>
                    <a:avLst/>
                    <a:gdLst/>
                    <a:ahLst/>
                    <a:cxnLst>
                      <a:cxn ang="0">
                        <a:pos x="0" y="3"/>
                      </a:cxn>
                      <a:cxn ang="0">
                        <a:pos x="6" y="0"/>
                      </a:cxn>
                      <a:cxn ang="0">
                        <a:pos x="24" y="9"/>
                      </a:cxn>
                      <a:cxn ang="0">
                        <a:pos x="30" y="6"/>
                      </a:cxn>
                      <a:cxn ang="0">
                        <a:pos x="27" y="12"/>
                      </a:cxn>
                      <a:cxn ang="0">
                        <a:pos x="6" y="12"/>
                      </a:cxn>
                      <a:cxn ang="0">
                        <a:pos x="15" y="9"/>
                      </a:cxn>
                      <a:cxn ang="0">
                        <a:pos x="0" y="3"/>
                      </a:cxn>
                    </a:cxnLst>
                    <a:rect l="0" t="0" r="r" b="b"/>
                    <a:pathLst>
                      <a:path w="30" h="12">
                        <a:moveTo>
                          <a:pt x="0" y="3"/>
                        </a:moveTo>
                        <a:lnTo>
                          <a:pt x="6" y="0"/>
                        </a:lnTo>
                        <a:lnTo>
                          <a:pt x="24" y="9"/>
                        </a:lnTo>
                        <a:lnTo>
                          <a:pt x="30" y="6"/>
                        </a:lnTo>
                        <a:lnTo>
                          <a:pt x="27" y="12"/>
                        </a:lnTo>
                        <a:lnTo>
                          <a:pt x="6" y="12"/>
                        </a:lnTo>
                        <a:lnTo>
                          <a:pt x="15" y="9"/>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11" name="Freeform 47"/>
                  <p:cNvSpPr>
                    <a:spLocks/>
                  </p:cNvSpPr>
                  <p:nvPr/>
                </p:nvSpPr>
                <p:spPr bwMode="auto">
                  <a:xfrm>
                    <a:off x="4836" y="1002"/>
                    <a:ext cx="33" cy="11"/>
                  </a:xfrm>
                  <a:custGeom>
                    <a:avLst/>
                    <a:gdLst/>
                    <a:ahLst/>
                    <a:cxnLst>
                      <a:cxn ang="0">
                        <a:pos x="33" y="9"/>
                      </a:cxn>
                      <a:cxn ang="0">
                        <a:pos x="27" y="11"/>
                      </a:cxn>
                      <a:cxn ang="0">
                        <a:pos x="9" y="3"/>
                      </a:cxn>
                      <a:cxn ang="0">
                        <a:pos x="0" y="6"/>
                      </a:cxn>
                      <a:cxn ang="0">
                        <a:pos x="6" y="0"/>
                      </a:cxn>
                      <a:cxn ang="0">
                        <a:pos x="27" y="0"/>
                      </a:cxn>
                      <a:cxn ang="0">
                        <a:pos x="18" y="3"/>
                      </a:cxn>
                      <a:cxn ang="0">
                        <a:pos x="33" y="9"/>
                      </a:cxn>
                    </a:cxnLst>
                    <a:rect l="0" t="0" r="r" b="b"/>
                    <a:pathLst>
                      <a:path w="33" h="11">
                        <a:moveTo>
                          <a:pt x="33" y="9"/>
                        </a:moveTo>
                        <a:lnTo>
                          <a:pt x="27" y="11"/>
                        </a:lnTo>
                        <a:lnTo>
                          <a:pt x="9" y="3"/>
                        </a:lnTo>
                        <a:lnTo>
                          <a:pt x="0" y="6"/>
                        </a:lnTo>
                        <a:lnTo>
                          <a:pt x="6" y="0"/>
                        </a:lnTo>
                        <a:lnTo>
                          <a:pt x="27" y="0"/>
                        </a:lnTo>
                        <a:lnTo>
                          <a:pt x="18" y="3"/>
                        </a:lnTo>
                        <a:lnTo>
                          <a:pt x="33"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12" name="Freeform 48"/>
                  <p:cNvSpPr>
                    <a:spLocks/>
                  </p:cNvSpPr>
                  <p:nvPr/>
                </p:nvSpPr>
                <p:spPr bwMode="auto">
                  <a:xfrm>
                    <a:off x="4836" y="1002"/>
                    <a:ext cx="33" cy="11"/>
                  </a:xfrm>
                  <a:custGeom>
                    <a:avLst/>
                    <a:gdLst/>
                    <a:ahLst/>
                    <a:cxnLst>
                      <a:cxn ang="0">
                        <a:pos x="33" y="9"/>
                      </a:cxn>
                      <a:cxn ang="0">
                        <a:pos x="27" y="11"/>
                      </a:cxn>
                      <a:cxn ang="0">
                        <a:pos x="9" y="3"/>
                      </a:cxn>
                      <a:cxn ang="0">
                        <a:pos x="0" y="6"/>
                      </a:cxn>
                      <a:cxn ang="0">
                        <a:pos x="6" y="0"/>
                      </a:cxn>
                      <a:cxn ang="0">
                        <a:pos x="27" y="0"/>
                      </a:cxn>
                      <a:cxn ang="0">
                        <a:pos x="18" y="3"/>
                      </a:cxn>
                      <a:cxn ang="0">
                        <a:pos x="33" y="9"/>
                      </a:cxn>
                    </a:cxnLst>
                    <a:rect l="0" t="0" r="r" b="b"/>
                    <a:pathLst>
                      <a:path w="33" h="11">
                        <a:moveTo>
                          <a:pt x="33" y="9"/>
                        </a:moveTo>
                        <a:lnTo>
                          <a:pt x="27" y="11"/>
                        </a:lnTo>
                        <a:lnTo>
                          <a:pt x="9" y="3"/>
                        </a:lnTo>
                        <a:lnTo>
                          <a:pt x="0" y="6"/>
                        </a:lnTo>
                        <a:lnTo>
                          <a:pt x="6" y="0"/>
                        </a:lnTo>
                        <a:lnTo>
                          <a:pt x="27" y="0"/>
                        </a:lnTo>
                        <a:lnTo>
                          <a:pt x="18" y="3"/>
                        </a:lnTo>
                        <a:lnTo>
                          <a:pt x="33"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4922" name="Group 58"/>
                <p:cNvGrpSpPr>
                  <a:grpSpLocks/>
                </p:cNvGrpSpPr>
                <p:nvPr/>
              </p:nvGrpSpPr>
              <p:grpSpPr bwMode="auto">
                <a:xfrm>
                  <a:off x="4804" y="991"/>
                  <a:ext cx="68" cy="22"/>
                  <a:chOff x="4804" y="991"/>
                  <a:chExt cx="68" cy="22"/>
                </a:xfrm>
              </p:grpSpPr>
              <p:sp>
                <p:nvSpPr>
                  <p:cNvPr id="164914" name="Freeform 50"/>
                  <p:cNvSpPr>
                    <a:spLocks/>
                  </p:cNvSpPr>
                  <p:nvPr/>
                </p:nvSpPr>
                <p:spPr bwMode="auto">
                  <a:xfrm>
                    <a:off x="4839" y="991"/>
                    <a:ext cx="33" cy="9"/>
                  </a:xfrm>
                  <a:custGeom>
                    <a:avLst/>
                    <a:gdLst/>
                    <a:ahLst/>
                    <a:cxnLst>
                      <a:cxn ang="0">
                        <a:pos x="0" y="9"/>
                      </a:cxn>
                      <a:cxn ang="0">
                        <a:pos x="6" y="9"/>
                      </a:cxn>
                      <a:cxn ang="0">
                        <a:pos x="24" y="3"/>
                      </a:cxn>
                      <a:cxn ang="0">
                        <a:pos x="33" y="6"/>
                      </a:cxn>
                      <a:cxn ang="0">
                        <a:pos x="27" y="0"/>
                      </a:cxn>
                      <a:cxn ang="0">
                        <a:pos x="9" y="0"/>
                      </a:cxn>
                      <a:cxn ang="0">
                        <a:pos x="15" y="0"/>
                      </a:cxn>
                      <a:cxn ang="0">
                        <a:pos x="0" y="9"/>
                      </a:cxn>
                    </a:cxnLst>
                    <a:rect l="0" t="0" r="r" b="b"/>
                    <a:pathLst>
                      <a:path w="33" h="9">
                        <a:moveTo>
                          <a:pt x="0" y="9"/>
                        </a:moveTo>
                        <a:lnTo>
                          <a:pt x="6" y="9"/>
                        </a:lnTo>
                        <a:lnTo>
                          <a:pt x="24" y="3"/>
                        </a:lnTo>
                        <a:lnTo>
                          <a:pt x="33" y="6"/>
                        </a:lnTo>
                        <a:lnTo>
                          <a:pt x="27" y="0"/>
                        </a:lnTo>
                        <a:lnTo>
                          <a:pt x="9" y="0"/>
                        </a:lnTo>
                        <a:lnTo>
                          <a:pt x="15" y="0"/>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15" name="Freeform 51"/>
                  <p:cNvSpPr>
                    <a:spLocks/>
                  </p:cNvSpPr>
                  <p:nvPr/>
                </p:nvSpPr>
                <p:spPr bwMode="auto">
                  <a:xfrm>
                    <a:off x="4839" y="991"/>
                    <a:ext cx="33" cy="9"/>
                  </a:xfrm>
                  <a:custGeom>
                    <a:avLst/>
                    <a:gdLst/>
                    <a:ahLst/>
                    <a:cxnLst>
                      <a:cxn ang="0">
                        <a:pos x="0" y="9"/>
                      </a:cxn>
                      <a:cxn ang="0">
                        <a:pos x="6" y="9"/>
                      </a:cxn>
                      <a:cxn ang="0">
                        <a:pos x="24" y="3"/>
                      </a:cxn>
                      <a:cxn ang="0">
                        <a:pos x="33" y="6"/>
                      </a:cxn>
                      <a:cxn ang="0">
                        <a:pos x="27" y="0"/>
                      </a:cxn>
                      <a:cxn ang="0">
                        <a:pos x="9" y="0"/>
                      </a:cxn>
                      <a:cxn ang="0">
                        <a:pos x="15" y="0"/>
                      </a:cxn>
                      <a:cxn ang="0">
                        <a:pos x="0" y="9"/>
                      </a:cxn>
                    </a:cxnLst>
                    <a:rect l="0" t="0" r="r" b="b"/>
                    <a:pathLst>
                      <a:path w="33" h="9">
                        <a:moveTo>
                          <a:pt x="0" y="9"/>
                        </a:moveTo>
                        <a:lnTo>
                          <a:pt x="6" y="9"/>
                        </a:lnTo>
                        <a:lnTo>
                          <a:pt x="24" y="3"/>
                        </a:lnTo>
                        <a:lnTo>
                          <a:pt x="33" y="6"/>
                        </a:lnTo>
                        <a:lnTo>
                          <a:pt x="27" y="0"/>
                        </a:lnTo>
                        <a:lnTo>
                          <a:pt x="9" y="0"/>
                        </a:lnTo>
                        <a:lnTo>
                          <a:pt x="15" y="0"/>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16" name="Freeform 52"/>
                  <p:cNvSpPr>
                    <a:spLocks/>
                  </p:cNvSpPr>
                  <p:nvPr/>
                </p:nvSpPr>
                <p:spPr bwMode="auto">
                  <a:xfrm>
                    <a:off x="4804" y="1002"/>
                    <a:ext cx="32" cy="11"/>
                  </a:xfrm>
                  <a:custGeom>
                    <a:avLst/>
                    <a:gdLst/>
                    <a:ahLst/>
                    <a:cxnLst>
                      <a:cxn ang="0">
                        <a:pos x="32" y="3"/>
                      </a:cxn>
                      <a:cxn ang="0">
                        <a:pos x="26" y="0"/>
                      </a:cxn>
                      <a:cxn ang="0">
                        <a:pos x="8" y="6"/>
                      </a:cxn>
                      <a:cxn ang="0">
                        <a:pos x="0" y="6"/>
                      </a:cxn>
                      <a:cxn ang="0">
                        <a:pos x="5" y="11"/>
                      </a:cxn>
                      <a:cxn ang="0">
                        <a:pos x="26" y="11"/>
                      </a:cxn>
                      <a:cxn ang="0">
                        <a:pos x="17" y="9"/>
                      </a:cxn>
                      <a:cxn ang="0">
                        <a:pos x="32" y="3"/>
                      </a:cxn>
                    </a:cxnLst>
                    <a:rect l="0" t="0" r="r" b="b"/>
                    <a:pathLst>
                      <a:path w="32" h="11">
                        <a:moveTo>
                          <a:pt x="32" y="3"/>
                        </a:moveTo>
                        <a:lnTo>
                          <a:pt x="26" y="0"/>
                        </a:lnTo>
                        <a:lnTo>
                          <a:pt x="8" y="6"/>
                        </a:lnTo>
                        <a:lnTo>
                          <a:pt x="0" y="6"/>
                        </a:lnTo>
                        <a:lnTo>
                          <a:pt x="5" y="11"/>
                        </a:lnTo>
                        <a:lnTo>
                          <a:pt x="26" y="11"/>
                        </a:lnTo>
                        <a:lnTo>
                          <a:pt x="17" y="9"/>
                        </a:lnTo>
                        <a:lnTo>
                          <a:pt x="3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17" name="Freeform 53"/>
                  <p:cNvSpPr>
                    <a:spLocks/>
                  </p:cNvSpPr>
                  <p:nvPr/>
                </p:nvSpPr>
                <p:spPr bwMode="auto">
                  <a:xfrm>
                    <a:off x="4804" y="1002"/>
                    <a:ext cx="32" cy="11"/>
                  </a:xfrm>
                  <a:custGeom>
                    <a:avLst/>
                    <a:gdLst/>
                    <a:ahLst/>
                    <a:cxnLst>
                      <a:cxn ang="0">
                        <a:pos x="32" y="3"/>
                      </a:cxn>
                      <a:cxn ang="0">
                        <a:pos x="26" y="0"/>
                      </a:cxn>
                      <a:cxn ang="0">
                        <a:pos x="8" y="6"/>
                      </a:cxn>
                      <a:cxn ang="0">
                        <a:pos x="0" y="6"/>
                      </a:cxn>
                      <a:cxn ang="0">
                        <a:pos x="5" y="11"/>
                      </a:cxn>
                      <a:cxn ang="0">
                        <a:pos x="26" y="11"/>
                      </a:cxn>
                      <a:cxn ang="0">
                        <a:pos x="17" y="9"/>
                      </a:cxn>
                      <a:cxn ang="0">
                        <a:pos x="32" y="3"/>
                      </a:cxn>
                    </a:cxnLst>
                    <a:rect l="0" t="0" r="r" b="b"/>
                    <a:pathLst>
                      <a:path w="32" h="11">
                        <a:moveTo>
                          <a:pt x="32" y="3"/>
                        </a:moveTo>
                        <a:lnTo>
                          <a:pt x="26" y="0"/>
                        </a:lnTo>
                        <a:lnTo>
                          <a:pt x="8" y="6"/>
                        </a:lnTo>
                        <a:lnTo>
                          <a:pt x="0" y="6"/>
                        </a:lnTo>
                        <a:lnTo>
                          <a:pt x="5" y="11"/>
                        </a:lnTo>
                        <a:lnTo>
                          <a:pt x="26" y="11"/>
                        </a:lnTo>
                        <a:lnTo>
                          <a:pt x="17" y="9"/>
                        </a:lnTo>
                        <a:lnTo>
                          <a:pt x="3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18" name="Freeform 54"/>
                  <p:cNvSpPr>
                    <a:spLocks/>
                  </p:cNvSpPr>
                  <p:nvPr/>
                </p:nvSpPr>
                <p:spPr bwMode="auto">
                  <a:xfrm>
                    <a:off x="4806" y="991"/>
                    <a:ext cx="33" cy="9"/>
                  </a:xfrm>
                  <a:custGeom>
                    <a:avLst/>
                    <a:gdLst/>
                    <a:ahLst/>
                    <a:cxnLst>
                      <a:cxn ang="0">
                        <a:pos x="0" y="0"/>
                      </a:cxn>
                      <a:cxn ang="0">
                        <a:pos x="6" y="0"/>
                      </a:cxn>
                      <a:cxn ang="0">
                        <a:pos x="24" y="6"/>
                      </a:cxn>
                      <a:cxn ang="0">
                        <a:pos x="33" y="3"/>
                      </a:cxn>
                      <a:cxn ang="0">
                        <a:pos x="27" y="9"/>
                      </a:cxn>
                      <a:cxn ang="0">
                        <a:pos x="6" y="9"/>
                      </a:cxn>
                      <a:cxn ang="0">
                        <a:pos x="15" y="9"/>
                      </a:cxn>
                      <a:cxn ang="0">
                        <a:pos x="0" y="0"/>
                      </a:cxn>
                    </a:cxnLst>
                    <a:rect l="0" t="0" r="r" b="b"/>
                    <a:pathLst>
                      <a:path w="33" h="9">
                        <a:moveTo>
                          <a:pt x="0" y="0"/>
                        </a:moveTo>
                        <a:lnTo>
                          <a:pt x="6" y="0"/>
                        </a:lnTo>
                        <a:lnTo>
                          <a:pt x="24" y="6"/>
                        </a:lnTo>
                        <a:lnTo>
                          <a:pt x="33" y="3"/>
                        </a:lnTo>
                        <a:lnTo>
                          <a:pt x="27" y="9"/>
                        </a:lnTo>
                        <a:lnTo>
                          <a:pt x="6" y="9"/>
                        </a:lnTo>
                        <a:lnTo>
                          <a:pt x="15"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19" name="Freeform 55"/>
                  <p:cNvSpPr>
                    <a:spLocks/>
                  </p:cNvSpPr>
                  <p:nvPr/>
                </p:nvSpPr>
                <p:spPr bwMode="auto">
                  <a:xfrm>
                    <a:off x="4806" y="991"/>
                    <a:ext cx="33" cy="9"/>
                  </a:xfrm>
                  <a:custGeom>
                    <a:avLst/>
                    <a:gdLst/>
                    <a:ahLst/>
                    <a:cxnLst>
                      <a:cxn ang="0">
                        <a:pos x="0" y="0"/>
                      </a:cxn>
                      <a:cxn ang="0">
                        <a:pos x="6" y="0"/>
                      </a:cxn>
                      <a:cxn ang="0">
                        <a:pos x="24" y="6"/>
                      </a:cxn>
                      <a:cxn ang="0">
                        <a:pos x="33" y="3"/>
                      </a:cxn>
                      <a:cxn ang="0">
                        <a:pos x="27" y="9"/>
                      </a:cxn>
                      <a:cxn ang="0">
                        <a:pos x="6" y="9"/>
                      </a:cxn>
                      <a:cxn ang="0">
                        <a:pos x="15" y="9"/>
                      </a:cxn>
                      <a:cxn ang="0">
                        <a:pos x="0" y="0"/>
                      </a:cxn>
                    </a:cxnLst>
                    <a:rect l="0" t="0" r="r" b="b"/>
                    <a:pathLst>
                      <a:path w="33" h="9">
                        <a:moveTo>
                          <a:pt x="0" y="0"/>
                        </a:moveTo>
                        <a:lnTo>
                          <a:pt x="6" y="0"/>
                        </a:lnTo>
                        <a:lnTo>
                          <a:pt x="24" y="6"/>
                        </a:lnTo>
                        <a:lnTo>
                          <a:pt x="33" y="3"/>
                        </a:lnTo>
                        <a:lnTo>
                          <a:pt x="27" y="9"/>
                        </a:lnTo>
                        <a:lnTo>
                          <a:pt x="6" y="9"/>
                        </a:lnTo>
                        <a:lnTo>
                          <a:pt x="15"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20" name="Freeform 56"/>
                  <p:cNvSpPr>
                    <a:spLocks/>
                  </p:cNvSpPr>
                  <p:nvPr/>
                </p:nvSpPr>
                <p:spPr bwMode="auto">
                  <a:xfrm>
                    <a:off x="4839" y="1002"/>
                    <a:ext cx="30" cy="11"/>
                  </a:xfrm>
                  <a:custGeom>
                    <a:avLst/>
                    <a:gdLst/>
                    <a:ahLst/>
                    <a:cxnLst>
                      <a:cxn ang="0">
                        <a:pos x="30" y="9"/>
                      </a:cxn>
                      <a:cxn ang="0">
                        <a:pos x="24" y="11"/>
                      </a:cxn>
                      <a:cxn ang="0">
                        <a:pos x="6" y="6"/>
                      </a:cxn>
                      <a:cxn ang="0">
                        <a:pos x="0" y="6"/>
                      </a:cxn>
                      <a:cxn ang="0">
                        <a:pos x="3" y="0"/>
                      </a:cxn>
                      <a:cxn ang="0">
                        <a:pos x="24" y="0"/>
                      </a:cxn>
                      <a:cxn ang="0">
                        <a:pos x="15" y="3"/>
                      </a:cxn>
                      <a:cxn ang="0">
                        <a:pos x="30" y="9"/>
                      </a:cxn>
                    </a:cxnLst>
                    <a:rect l="0" t="0" r="r" b="b"/>
                    <a:pathLst>
                      <a:path w="30" h="11">
                        <a:moveTo>
                          <a:pt x="30" y="9"/>
                        </a:moveTo>
                        <a:lnTo>
                          <a:pt x="24" y="11"/>
                        </a:lnTo>
                        <a:lnTo>
                          <a:pt x="6" y="6"/>
                        </a:lnTo>
                        <a:lnTo>
                          <a:pt x="0" y="6"/>
                        </a:lnTo>
                        <a:lnTo>
                          <a:pt x="3" y="0"/>
                        </a:lnTo>
                        <a:lnTo>
                          <a:pt x="24" y="0"/>
                        </a:lnTo>
                        <a:lnTo>
                          <a:pt x="15" y="3"/>
                        </a:lnTo>
                        <a:lnTo>
                          <a:pt x="3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21" name="Freeform 57"/>
                  <p:cNvSpPr>
                    <a:spLocks/>
                  </p:cNvSpPr>
                  <p:nvPr/>
                </p:nvSpPr>
                <p:spPr bwMode="auto">
                  <a:xfrm>
                    <a:off x="4839" y="1002"/>
                    <a:ext cx="30" cy="11"/>
                  </a:xfrm>
                  <a:custGeom>
                    <a:avLst/>
                    <a:gdLst/>
                    <a:ahLst/>
                    <a:cxnLst>
                      <a:cxn ang="0">
                        <a:pos x="30" y="9"/>
                      </a:cxn>
                      <a:cxn ang="0">
                        <a:pos x="24" y="11"/>
                      </a:cxn>
                      <a:cxn ang="0">
                        <a:pos x="6" y="6"/>
                      </a:cxn>
                      <a:cxn ang="0">
                        <a:pos x="0" y="6"/>
                      </a:cxn>
                      <a:cxn ang="0">
                        <a:pos x="3" y="0"/>
                      </a:cxn>
                      <a:cxn ang="0">
                        <a:pos x="24" y="0"/>
                      </a:cxn>
                      <a:cxn ang="0">
                        <a:pos x="15" y="3"/>
                      </a:cxn>
                      <a:cxn ang="0">
                        <a:pos x="30" y="9"/>
                      </a:cxn>
                    </a:cxnLst>
                    <a:rect l="0" t="0" r="r" b="b"/>
                    <a:pathLst>
                      <a:path w="30" h="11">
                        <a:moveTo>
                          <a:pt x="30" y="9"/>
                        </a:moveTo>
                        <a:lnTo>
                          <a:pt x="24" y="11"/>
                        </a:lnTo>
                        <a:lnTo>
                          <a:pt x="6" y="6"/>
                        </a:lnTo>
                        <a:lnTo>
                          <a:pt x="0" y="6"/>
                        </a:lnTo>
                        <a:lnTo>
                          <a:pt x="3" y="0"/>
                        </a:lnTo>
                        <a:lnTo>
                          <a:pt x="24" y="0"/>
                        </a:lnTo>
                        <a:lnTo>
                          <a:pt x="15" y="3"/>
                        </a:lnTo>
                        <a:lnTo>
                          <a:pt x="3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64924" name="Line 60"/>
              <p:cNvSpPr>
                <a:spLocks noChangeShapeType="1"/>
              </p:cNvSpPr>
              <p:nvPr/>
            </p:nvSpPr>
            <p:spPr bwMode="auto">
              <a:xfrm>
                <a:off x="7602538" y="1587500"/>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25" name="Line 61"/>
              <p:cNvSpPr>
                <a:spLocks noChangeShapeType="1"/>
              </p:cNvSpPr>
              <p:nvPr/>
            </p:nvSpPr>
            <p:spPr bwMode="auto">
              <a:xfrm>
                <a:off x="7753351" y="1587500"/>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27" name="Oval 63"/>
              <p:cNvSpPr>
                <a:spLocks noChangeArrowheads="1"/>
              </p:cNvSpPr>
              <p:nvPr/>
            </p:nvSpPr>
            <p:spPr bwMode="auto">
              <a:xfrm>
                <a:off x="7885113" y="1600200"/>
                <a:ext cx="155575" cy="47625"/>
              </a:xfrm>
              <a:prstGeom prst="ellipse">
                <a:avLst/>
              </a:prstGeom>
              <a:solidFill>
                <a:srgbClr val="0078AA"/>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28" name="Rectangle 64"/>
              <p:cNvSpPr>
                <a:spLocks noChangeArrowheads="1"/>
              </p:cNvSpPr>
              <p:nvPr/>
            </p:nvSpPr>
            <p:spPr bwMode="auto">
              <a:xfrm>
                <a:off x="7885113" y="1590675"/>
                <a:ext cx="155575" cy="36513"/>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929" name="Rectangle 65"/>
              <p:cNvSpPr>
                <a:spLocks noChangeArrowheads="1"/>
              </p:cNvSpPr>
              <p:nvPr/>
            </p:nvSpPr>
            <p:spPr bwMode="auto">
              <a:xfrm>
                <a:off x="7885113" y="1590675"/>
                <a:ext cx="155575" cy="36513"/>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930" name="Oval 66"/>
              <p:cNvSpPr>
                <a:spLocks noChangeArrowheads="1"/>
              </p:cNvSpPr>
              <p:nvPr/>
            </p:nvSpPr>
            <p:spPr bwMode="auto">
              <a:xfrm>
                <a:off x="7885113" y="1565275"/>
                <a:ext cx="155575" cy="47625"/>
              </a:xfrm>
              <a:prstGeom prst="ellipse">
                <a:avLst/>
              </a:prstGeom>
              <a:solidFill>
                <a:srgbClr val="00B4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4949" name="Group 85"/>
              <p:cNvGrpSpPr>
                <a:grpSpLocks/>
              </p:cNvGrpSpPr>
              <p:nvPr/>
            </p:nvGrpSpPr>
            <p:grpSpPr bwMode="auto">
              <a:xfrm>
                <a:off x="7908926" y="1568450"/>
                <a:ext cx="107950" cy="39688"/>
                <a:chOff x="4982" y="988"/>
                <a:chExt cx="68" cy="25"/>
              </a:xfrm>
            </p:grpSpPr>
            <p:grpSp>
              <p:nvGrpSpPr>
                <p:cNvPr id="164939" name="Group 75"/>
                <p:cNvGrpSpPr>
                  <a:grpSpLocks/>
                </p:cNvGrpSpPr>
                <p:nvPr/>
              </p:nvGrpSpPr>
              <p:grpSpPr bwMode="auto">
                <a:xfrm>
                  <a:off x="4982" y="988"/>
                  <a:ext cx="68" cy="25"/>
                  <a:chOff x="4982" y="988"/>
                  <a:chExt cx="68" cy="25"/>
                </a:xfrm>
              </p:grpSpPr>
              <p:sp>
                <p:nvSpPr>
                  <p:cNvPr id="164931" name="Freeform 67"/>
                  <p:cNvSpPr>
                    <a:spLocks/>
                  </p:cNvSpPr>
                  <p:nvPr/>
                </p:nvSpPr>
                <p:spPr bwMode="auto">
                  <a:xfrm>
                    <a:off x="5017" y="991"/>
                    <a:ext cx="33" cy="9"/>
                  </a:xfrm>
                  <a:custGeom>
                    <a:avLst/>
                    <a:gdLst/>
                    <a:ahLst/>
                    <a:cxnLst>
                      <a:cxn ang="0">
                        <a:pos x="0" y="6"/>
                      </a:cxn>
                      <a:cxn ang="0">
                        <a:pos x="6" y="9"/>
                      </a:cxn>
                      <a:cxn ang="0">
                        <a:pos x="24" y="3"/>
                      </a:cxn>
                      <a:cxn ang="0">
                        <a:pos x="33" y="6"/>
                      </a:cxn>
                      <a:cxn ang="0">
                        <a:pos x="27" y="0"/>
                      </a:cxn>
                      <a:cxn ang="0">
                        <a:pos x="6" y="0"/>
                      </a:cxn>
                      <a:cxn ang="0">
                        <a:pos x="15" y="0"/>
                      </a:cxn>
                      <a:cxn ang="0">
                        <a:pos x="0" y="6"/>
                      </a:cxn>
                    </a:cxnLst>
                    <a:rect l="0" t="0" r="r" b="b"/>
                    <a:pathLst>
                      <a:path w="33" h="9">
                        <a:moveTo>
                          <a:pt x="0" y="6"/>
                        </a:moveTo>
                        <a:lnTo>
                          <a:pt x="6" y="9"/>
                        </a:lnTo>
                        <a:lnTo>
                          <a:pt x="24" y="3"/>
                        </a:lnTo>
                        <a:lnTo>
                          <a:pt x="33" y="6"/>
                        </a:lnTo>
                        <a:lnTo>
                          <a:pt x="27" y="0"/>
                        </a:lnTo>
                        <a:lnTo>
                          <a:pt x="6" y="0"/>
                        </a:lnTo>
                        <a:lnTo>
                          <a:pt x="15" y="0"/>
                        </a:lnTo>
                        <a:lnTo>
                          <a:pt x="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32" name="Freeform 68"/>
                  <p:cNvSpPr>
                    <a:spLocks/>
                  </p:cNvSpPr>
                  <p:nvPr/>
                </p:nvSpPr>
                <p:spPr bwMode="auto">
                  <a:xfrm>
                    <a:off x="5017" y="991"/>
                    <a:ext cx="33" cy="9"/>
                  </a:xfrm>
                  <a:custGeom>
                    <a:avLst/>
                    <a:gdLst/>
                    <a:ahLst/>
                    <a:cxnLst>
                      <a:cxn ang="0">
                        <a:pos x="0" y="6"/>
                      </a:cxn>
                      <a:cxn ang="0">
                        <a:pos x="6" y="9"/>
                      </a:cxn>
                      <a:cxn ang="0">
                        <a:pos x="24" y="3"/>
                      </a:cxn>
                      <a:cxn ang="0">
                        <a:pos x="33" y="6"/>
                      </a:cxn>
                      <a:cxn ang="0">
                        <a:pos x="27" y="0"/>
                      </a:cxn>
                      <a:cxn ang="0">
                        <a:pos x="6" y="0"/>
                      </a:cxn>
                      <a:cxn ang="0">
                        <a:pos x="15" y="0"/>
                      </a:cxn>
                      <a:cxn ang="0">
                        <a:pos x="0" y="6"/>
                      </a:cxn>
                    </a:cxnLst>
                    <a:rect l="0" t="0" r="r" b="b"/>
                    <a:pathLst>
                      <a:path w="33" h="9">
                        <a:moveTo>
                          <a:pt x="0" y="6"/>
                        </a:moveTo>
                        <a:lnTo>
                          <a:pt x="6" y="9"/>
                        </a:lnTo>
                        <a:lnTo>
                          <a:pt x="24" y="3"/>
                        </a:lnTo>
                        <a:lnTo>
                          <a:pt x="33" y="6"/>
                        </a:lnTo>
                        <a:lnTo>
                          <a:pt x="27" y="0"/>
                        </a:lnTo>
                        <a:lnTo>
                          <a:pt x="6" y="0"/>
                        </a:lnTo>
                        <a:lnTo>
                          <a:pt x="15" y="0"/>
                        </a:lnTo>
                        <a:lnTo>
                          <a:pt x="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33" name="Freeform 69"/>
                  <p:cNvSpPr>
                    <a:spLocks/>
                  </p:cNvSpPr>
                  <p:nvPr/>
                </p:nvSpPr>
                <p:spPr bwMode="auto">
                  <a:xfrm>
                    <a:off x="4982" y="1002"/>
                    <a:ext cx="32" cy="11"/>
                  </a:xfrm>
                  <a:custGeom>
                    <a:avLst/>
                    <a:gdLst/>
                    <a:ahLst/>
                    <a:cxnLst>
                      <a:cxn ang="0">
                        <a:pos x="32" y="3"/>
                      </a:cxn>
                      <a:cxn ang="0">
                        <a:pos x="23" y="0"/>
                      </a:cxn>
                      <a:cxn ang="0">
                        <a:pos x="9" y="6"/>
                      </a:cxn>
                      <a:cxn ang="0">
                        <a:pos x="0" y="3"/>
                      </a:cxn>
                      <a:cxn ang="0">
                        <a:pos x="3" y="11"/>
                      </a:cxn>
                      <a:cxn ang="0">
                        <a:pos x="23" y="11"/>
                      </a:cxn>
                      <a:cxn ang="0">
                        <a:pos x="15" y="9"/>
                      </a:cxn>
                      <a:cxn ang="0">
                        <a:pos x="32" y="3"/>
                      </a:cxn>
                    </a:cxnLst>
                    <a:rect l="0" t="0" r="r" b="b"/>
                    <a:pathLst>
                      <a:path w="32" h="11">
                        <a:moveTo>
                          <a:pt x="32" y="3"/>
                        </a:moveTo>
                        <a:lnTo>
                          <a:pt x="23" y="0"/>
                        </a:lnTo>
                        <a:lnTo>
                          <a:pt x="9" y="6"/>
                        </a:lnTo>
                        <a:lnTo>
                          <a:pt x="0" y="3"/>
                        </a:lnTo>
                        <a:lnTo>
                          <a:pt x="3" y="11"/>
                        </a:lnTo>
                        <a:lnTo>
                          <a:pt x="23" y="11"/>
                        </a:lnTo>
                        <a:lnTo>
                          <a:pt x="15" y="9"/>
                        </a:lnTo>
                        <a:lnTo>
                          <a:pt x="3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34" name="Freeform 70"/>
                  <p:cNvSpPr>
                    <a:spLocks/>
                  </p:cNvSpPr>
                  <p:nvPr/>
                </p:nvSpPr>
                <p:spPr bwMode="auto">
                  <a:xfrm>
                    <a:off x="4982" y="1002"/>
                    <a:ext cx="32" cy="11"/>
                  </a:xfrm>
                  <a:custGeom>
                    <a:avLst/>
                    <a:gdLst/>
                    <a:ahLst/>
                    <a:cxnLst>
                      <a:cxn ang="0">
                        <a:pos x="32" y="3"/>
                      </a:cxn>
                      <a:cxn ang="0">
                        <a:pos x="23" y="0"/>
                      </a:cxn>
                      <a:cxn ang="0">
                        <a:pos x="9" y="6"/>
                      </a:cxn>
                      <a:cxn ang="0">
                        <a:pos x="0" y="3"/>
                      </a:cxn>
                      <a:cxn ang="0">
                        <a:pos x="3" y="11"/>
                      </a:cxn>
                      <a:cxn ang="0">
                        <a:pos x="23" y="11"/>
                      </a:cxn>
                      <a:cxn ang="0">
                        <a:pos x="15" y="9"/>
                      </a:cxn>
                      <a:cxn ang="0">
                        <a:pos x="32" y="3"/>
                      </a:cxn>
                    </a:cxnLst>
                    <a:rect l="0" t="0" r="r" b="b"/>
                    <a:pathLst>
                      <a:path w="32" h="11">
                        <a:moveTo>
                          <a:pt x="32" y="3"/>
                        </a:moveTo>
                        <a:lnTo>
                          <a:pt x="23" y="0"/>
                        </a:lnTo>
                        <a:lnTo>
                          <a:pt x="9" y="6"/>
                        </a:lnTo>
                        <a:lnTo>
                          <a:pt x="0" y="3"/>
                        </a:lnTo>
                        <a:lnTo>
                          <a:pt x="3" y="11"/>
                        </a:lnTo>
                        <a:lnTo>
                          <a:pt x="23" y="11"/>
                        </a:lnTo>
                        <a:lnTo>
                          <a:pt x="15" y="9"/>
                        </a:lnTo>
                        <a:lnTo>
                          <a:pt x="3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35" name="Freeform 71"/>
                  <p:cNvSpPr>
                    <a:spLocks/>
                  </p:cNvSpPr>
                  <p:nvPr/>
                </p:nvSpPr>
                <p:spPr bwMode="auto">
                  <a:xfrm>
                    <a:off x="4985" y="988"/>
                    <a:ext cx="29" cy="12"/>
                  </a:xfrm>
                  <a:custGeom>
                    <a:avLst/>
                    <a:gdLst/>
                    <a:ahLst/>
                    <a:cxnLst>
                      <a:cxn ang="0">
                        <a:pos x="0" y="3"/>
                      </a:cxn>
                      <a:cxn ang="0">
                        <a:pos x="6" y="0"/>
                      </a:cxn>
                      <a:cxn ang="0">
                        <a:pos x="23" y="9"/>
                      </a:cxn>
                      <a:cxn ang="0">
                        <a:pos x="29" y="6"/>
                      </a:cxn>
                      <a:cxn ang="0">
                        <a:pos x="26" y="12"/>
                      </a:cxn>
                      <a:cxn ang="0">
                        <a:pos x="6" y="12"/>
                      </a:cxn>
                      <a:cxn ang="0">
                        <a:pos x="15" y="9"/>
                      </a:cxn>
                      <a:cxn ang="0">
                        <a:pos x="0" y="3"/>
                      </a:cxn>
                    </a:cxnLst>
                    <a:rect l="0" t="0" r="r" b="b"/>
                    <a:pathLst>
                      <a:path w="29" h="12">
                        <a:moveTo>
                          <a:pt x="0" y="3"/>
                        </a:moveTo>
                        <a:lnTo>
                          <a:pt x="6" y="0"/>
                        </a:lnTo>
                        <a:lnTo>
                          <a:pt x="23" y="9"/>
                        </a:lnTo>
                        <a:lnTo>
                          <a:pt x="29" y="6"/>
                        </a:lnTo>
                        <a:lnTo>
                          <a:pt x="26" y="12"/>
                        </a:lnTo>
                        <a:lnTo>
                          <a:pt x="6" y="12"/>
                        </a:lnTo>
                        <a:lnTo>
                          <a:pt x="15" y="9"/>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36" name="Freeform 72"/>
                  <p:cNvSpPr>
                    <a:spLocks/>
                  </p:cNvSpPr>
                  <p:nvPr/>
                </p:nvSpPr>
                <p:spPr bwMode="auto">
                  <a:xfrm>
                    <a:off x="4985" y="988"/>
                    <a:ext cx="29" cy="12"/>
                  </a:xfrm>
                  <a:custGeom>
                    <a:avLst/>
                    <a:gdLst/>
                    <a:ahLst/>
                    <a:cxnLst>
                      <a:cxn ang="0">
                        <a:pos x="0" y="3"/>
                      </a:cxn>
                      <a:cxn ang="0">
                        <a:pos x="6" y="0"/>
                      </a:cxn>
                      <a:cxn ang="0">
                        <a:pos x="23" y="9"/>
                      </a:cxn>
                      <a:cxn ang="0">
                        <a:pos x="29" y="6"/>
                      </a:cxn>
                      <a:cxn ang="0">
                        <a:pos x="26" y="12"/>
                      </a:cxn>
                      <a:cxn ang="0">
                        <a:pos x="6" y="12"/>
                      </a:cxn>
                      <a:cxn ang="0">
                        <a:pos x="15" y="9"/>
                      </a:cxn>
                      <a:cxn ang="0">
                        <a:pos x="0" y="3"/>
                      </a:cxn>
                    </a:cxnLst>
                    <a:rect l="0" t="0" r="r" b="b"/>
                    <a:pathLst>
                      <a:path w="29" h="12">
                        <a:moveTo>
                          <a:pt x="0" y="3"/>
                        </a:moveTo>
                        <a:lnTo>
                          <a:pt x="6" y="0"/>
                        </a:lnTo>
                        <a:lnTo>
                          <a:pt x="23" y="9"/>
                        </a:lnTo>
                        <a:lnTo>
                          <a:pt x="29" y="6"/>
                        </a:lnTo>
                        <a:lnTo>
                          <a:pt x="26" y="12"/>
                        </a:lnTo>
                        <a:lnTo>
                          <a:pt x="6" y="12"/>
                        </a:lnTo>
                        <a:lnTo>
                          <a:pt x="15" y="9"/>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37" name="Freeform 73"/>
                  <p:cNvSpPr>
                    <a:spLocks/>
                  </p:cNvSpPr>
                  <p:nvPr/>
                </p:nvSpPr>
                <p:spPr bwMode="auto">
                  <a:xfrm>
                    <a:off x="5014" y="1002"/>
                    <a:ext cx="33" cy="11"/>
                  </a:xfrm>
                  <a:custGeom>
                    <a:avLst/>
                    <a:gdLst/>
                    <a:ahLst/>
                    <a:cxnLst>
                      <a:cxn ang="0">
                        <a:pos x="33" y="9"/>
                      </a:cxn>
                      <a:cxn ang="0">
                        <a:pos x="27" y="11"/>
                      </a:cxn>
                      <a:cxn ang="0">
                        <a:pos x="9" y="3"/>
                      </a:cxn>
                      <a:cxn ang="0">
                        <a:pos x="0" y="6"/>
                      </a:cxn>
                      <a:cxn ang="0">
                        <a:pos x="6" y="0"/>
                      </a:cxn>
                      <a:cxn ang="0">
                        <a:pos x="27" y="0"/>
                      </a:cxn>
                      <a:cxn ang="0">
                        <a:pos x="18" y="3"/>
                      </a:cxn>
                      <a:cxn ang="0">
                        <a:pos x="33" y="9"/>
                      </a:cxn>
                    </a:cxnLst>
                    <a:rect l="0" t="0" r="r" b="b"/>
                    <a:pathLst>
                      <a:path w="33" h="11">
                        <a:moveTo>
                          <a:pt x="33" y="9"/>
                        </a:moveTo>
                        <a:lnTo>
                          <a:pt x="27" y="11"/>
                        </a:lnTo>
                        <a:lnTo>
                          <a:pt x="9" y="3"/>
                        </a:lnTo>
                        <a:lnTo>
                          <a:pt x="0" y="6"/>
                        </a:lnTo>
                        <a:lnTo>
                          <a:pt x="6" y="0"/>
                        </a:lnTo>
                        <a:lnTo>
                          <a:pt x="27" y="0"/>
                        </a:lnTo>
                        <a:lnTo>
                          <a:pt x="18" y="3"/>
                        </a:lnTo>
                        <a:lnTo>
                          <a:pt x="33"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38" name="Freeform 74"/>
                  <p:cNvSpPr>
                    <a:spLocks/>
                  </p:cNvSpPr>
                  <p:nvPr/>
                </p:nvSpPr>
                <p:spPr bwMode="auto">
                  <a:xfrm>
                    <a:off x="5014" y="1002"/>
                    <a:ext cx="33" cy="11"/>
                  </a:xfrm>
                  <a:custGeom>
                    <a:avLst/>
                    <a:gdLst/>
                    <a:ahLst/>
                    <a:cxnLst>
                      <a:cxn ang="0">
                        <a:pos x="33" y="9"/>
                      </a:cxn>
                      <a:cxn ang="0">
                        <a:pos x="27" y="11"/>
                      </a:cxn>
                      <a:cxn ang="0">
                        <a:pos x="9" y="3"/>
                      </a:cxn>
                      <a:cxn ang="0">
                        <a:pos x="0" y="6"/>
                      </a:cxn>
                      <a:cxn ang="0">
                        <a:pos x="6" y="0"/>
                      </a:cxn>
                      <a:cxn ang="0">
                        <a:pos x="27" y="0"/>
                      </a:cxn>
                      <a:cxn ang="0">
                        <a:pos x="18" y="3"/>
                      </a:cxn>
                      <a:cxn ang="0">
                        <a:pos x="33" y="9"/>
                      </a:cxn>
                    </a:cxnLst>
                    <a:rect l="0" t="0" r="r" b="b"/>
                    <a:pathLst>
                      <a:path w="33" h="11">
                        <a:moveTo>
                          <a:pt x="33" y="9"/>
                        </a:moveTo>
                        <a:lnTo>
                          <a:pt x="27" y="11"/>
                        </a:lnTo>
                        <a:lnTo>
                          <a:pt x="9" y="3"/>
                        </a:lnTo>
                        <a:lnTo>
                          <a:pt x="0" y="6"/>
                        </a:lnTo>
                        <a:lnTo>
                          <a:pt x="6" y="0"/>
                        </a:lnTo>
                        <a:lnTo>
                          <a:pt x="27" y="0"/>
                        </a:lnTo>
                        <a:lnTo>
                          <a:pt x="18" y="3"/>
                        </a:lnTo>
                        <a:lnTo>
                          <a:pt x="33"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4948" name="Group 84"/>
                <p:cNvGrpSpPr>
                  <a:grpSpLocks/>
                </p:cNvGrpSpPr>
                <p:nvPr/>
              </p:nvGrpSpPr>
              <p:grpSpPr bwMode="auto">
                <a:xfrm>
                  <a:off x="4982" y="991"/>
                  <a:ext cx="68" cy="22"/>
                  <a:chOff x="4982" y="991"/>
                  <a:chExt cx="68" cy="22"/>
                </a:xfrm>
              </p:grpSpPr>
              <p:sp>
                <p:nvSpPr>
                  <p:cNvPr id="164940" name="Freeform 76"/>
                  <p:cNvSpPr>
                    <a:spLocks/>
                  </p:cNvSpPr>
                  <p:nvPr/>
                </p:nvSpPr>
                <p:spPr bwMode="auto">
                  <a:xfrm>
                    <a:off x="5017" y="991"/>
                    <a:ext cx="33" cy="9"/>
                  </a:xfrm>
                  <a:custGeom>
                    <a:avLst/>
                    <a:gdLst/>
                    <a:ahLst/>
                    <a:cxnLst>
                      <a:cxn ang="0">
                        <a:pos x="0" y="9"/>
                      </a:cxn>
                      <a:cxn ang="0">
                        <a:pos x="6" y="9"/>
                      </a:cxn>
                      <a:cxn ang="0">
                        <a:pos x="24" y="3"/>
                      </a:cxn>
                      <a:cxn ang="0">
                        <a:pos x="33" y="6"/>
                      </a:cxn>
                      <a:cxn ang="0">
                        <a:pos x="27" y="0"/>
                      </a:cxn>
                      <a:cxn ang="0">
                        <a:pos x="9" y="0"/>
                      </a:cxn>
                      <a:cxn ang="0">
                        <a:pos x="15" y="0"/>
                      </a:cxn>
                      <a:cxn ang="0">
                        <a:pos x="0" y="9"/>
                      </a:cxn>
                    </a:cxnLst>
                    <a:rect l="0" t="0" r="r" b="b"/>
                    <a:pathLst>
                      <a:path w="33" h="9">
                        <a:moveTo>
                          <a:pt x="0" y="9"/>
                        </a:moveTo>
                        <a:lnTo>
                          <a:pt x="6" y="9"/>
                        </a:lnTo>
                        <a:lnTo>
                          <a:pt x="24" y="3"/>
                        </a:lnTo>
                        <a:lnTo>
                          <a:pt x="33" y="6"/>
                        </a:lnTo>
                        <a:lnTo>
                          <a:pt x="27" y="0"/>
                        </a:lnTo>
                        <a:lnTo>
                          <a:pt x="9" y="0"/>
                        </a:lnTo>
                        <a:lnTo>
                          <a:pt x="15" y="0"/>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41" name="Freeform 77"/>
                  <p:cNvSpPr>
                    <a:spLocks/>
                  </p:cNvSpPr>
                  <p:nvPr/>
                </p:nvSpPr>
                <p:spPr bwMode="auto">
                  <a:xfrm>
                    <a:off x="5017" y="991"/>
                    <a:ext cx="33" cy="9"/>
                  </a:xfrm>
                  <a:custGeom>
                    <a:avLst/>
                    <a:gdLst/>
                    <a:ahLst/>
                    <a:cxnLst>
                      <a:cxn ang="0">
                        <a:pos x="0" y="9"/>
                      </a:cxn>
                      <a:cxn ang="0">
                        <a:pos x="6" y="9"/>
                      </a:cxn>
                      <a:cxn ang="0">
                        <a:pos x="24" y="3"/>
                      </a:cxn>
                      <a:cxn ang="0">
                        <a:pos x="33" y="6"/>
                      </a:cxn>
                      <a:cxn ang="0">
                        <a:pos x="27" y="0"/>
                      </a:cxn>
                      <a:cxn ang="0">
                        <a:pos x="9" y="0"/>
                      </a:cxn>
                      <a:cxn ang="0">
                        <a:pos x="15" y="0"/>
                      </a:cxn>
                      <a:cxn ang="0">
                        <a:pos x="0" y="9"/>
                      </a:cxn>
                    </a:cxnLst>
                    <a:rect l="0" t="0" r="r" b="b"/>
                    <a:pathLst>
                      <a:path w="33" h="9">
                        <a:moveTo>
                          <a:pt x="0" y="9"/>
                        </a:moveTo>
                        <a:lnTo>
                          <a:pt x="6" y="9"/>
                        </a:lnTo>
                        <a:lnTo>
                          <a:pt x="24" y="3"/>
                        </a:lnTo>
                        <a:lnTo>
                          <a:pt x="33" y="6"/>
                        </a:lnTo>
                        <a:lnTo>
                          <a:pt x="27" y="0"/>
                        </a:lnTo>
                        <a:lnTo>
                          <a:pt x="9" y="0"/>
                        </a:lnTo>
                        <a:lnTo>
                          <a:pt x="15" y="0"/>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42" name="Freeform 78"/>
                  <p:cNvSpPr>
                    <a:spLocks/>
                  </p:cNvSpPr>
                  <p:nvPr/>
                </p:nvSpPr>
                <p:spPr bwMode="auto">
                  <a:xfrm>
                    <a:off x="4982" y="1002"/>
                    <a:ext cx="32" cy="11"/>
                  </a:xfrm>
                  <a:custGeom>
                    <a:avLst/>
                    <a:gdLst/>
                    <a:ahLst/>
                    <a:cxnLst>
                      <a:cxn ang="0">
                        <a:pos x="32" y="3"/>
                      </a:cxn>
                      <a:cxn ang="0">
                        <a:pos x="26" y="0"/>
                      </a:cxn>
                      <a:cxn ang="0">
                        <a:pos x="9" y="6"/>
                      </a:cxn>
                      <a:cxn ang="0">
                        <a:pos x="0" y="6"/>
                      </a:cxn>
                      <a:cxn ang="0">
                        <a:pos x="6" y="11"/>
                      </a:cxn>
                      <a:cxn ang="0">
                        <a:pos x="26" y="11"/>
                      </a:cxn>
                      <a:cxn ang="0">
                        <a:pos x="18" y="9"/>
                      </a:cxn>
                      <a:cxn ang="0">
                        <a:pos x="32" y="3"/>
                      </a:cxn>
                    </a:cxnLst>
                    <a:rect l="0" t="0" r="r" b="b"/>
                    <a:pathLst>
                      <a:path w="32" h="11">
                        <a:moveTo>
                          <a:pt x="32" y="3"/>
                        </a:moveTo>
                        <a:lnTo>
                          <a:pt x="26" y="0"/>
                        </a:lnTo>
                        <a:lnTo>
                          <a:pt x="9" y="6"/>
                        </a:lnTo>
                        <a:lnTo>
                          <a:pt x="0" y="6"/>
                        </a:lnTo>
                        <a:lnTo>
                          <a:pt x="6" y="11"/>
                        </a:lnTo>
                        <a:lnTo>
                          <a:pt x="26" y="11"/>
                        </a:lnTo>
                        <a:lnTo>
                          <a:pt x="18" y="9"/>
                        </a:lnTo>
                        <a:lnTo>
                          <a:pt x="3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43" name="Freeform 79"/>
                  <p:cNvSpPr>
                    <a:spLocks/>
                  </p:cNvSpPr>
                  <p:nvPr/>
                </p:nvSpPr>
                <p:spPr bwMode="auto">
                  <a:xfrm>
                    <a:off x="4982" y="1002"/>
                    <a:ext cx="32" cy="11"/>
                  </a:xfrm>
                  <a:custGeom>
                    <a:avLst/>
                    <a:gdLst/>
                    <a:ahLst/>
                    <a:cxnLst>
                      <a:cxn ang="0">
                        <a:pos x="32" y="3"/>
                      </a:cxn>
                      <a:cxn ang="0">
                        <a:pos x="26" y="0"/>
                      </a:cxn>
                      <a:cxn ang="0">
                        <a:pos x="9" y="6"/>
                      </a:cxn>
                      <a:cxn ang="0">
                        <a:pos x="0" y="6"/>
                      </a:cxn>
                      <a:cxn ang="0">
                        <a:pos x="6" y="11"/>
                      </a:cxn>
                      <a:cxn ang="0">
                        <a:pos x="26" y="11"/>
                      </a:cxn>
                      <a:cxn ang="0">
                        <a:pos x="18" y="9"/>
                      </a:cxn>
                      <a:cxn ang="0">
                        <a:pos x="32" y="3"/>
                      </a:cxn>
                    </a:cxnLst>
                    <a:rect l="0" t="0" r="r" b="b"/>
                    <a:pathLst>
                      <a:path w="32" h="11">
                        <a:moveTo>
                          <a:pt x="32" y="3"/>
                        </a:moveTo>
                        <a:lnTo>
                          <a:pt x="26" y="0"/>
                        </a:lnTo>
                        <a:lnTo>
                          <a:pt x="9" y="6"/>
                        </a:lnTo>
                        <a:lnTo>
                          <a:pt x="0" y="6"/>
                        </a:lnTo>
                        <a:lnTo>
                          <a:pt x="6" y="11"/>
                        </a:lnTo>
                        <a:lnTo>
                          <a:pt x="26" y="11"/>
                        </a:lnTo>
                        <a:lnTo>
                          <a:pt x="18" y="9"/>
                        </a:lnTo>
                        <a:lnTo>
                          <a:pt x="3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44" name="Freeform 80"/>
                  <p:cNvSpPr>
                    <a:spLocks/>
                  </p:cNvSpPr>
                  <p:nvPr/>
                </p:nvSpPr>
                <p:spPr bwMode="auto">
                  <a:xfrm>
                    <a:off x="4985" y="991"/>
                    <a:ext cx="32" cy="9"/>
                  </a:xfrm>
                  <a:custGeom>
                    <a:avLst/>
                    <a:gdLst/>
                    <a:ahLst/>
                    <a:cxnLst>
                      <a:cxn ang="0">
                        <a:pos x="0" y="0"/>
                      </a:cxn>
                      <a:cxn ang="0">
                        <a:pos x="6" y="0"/>
                      </a:cxn>
                      <a:cxn ang="0">
                        <a:pos x="23" y="6"/>
                      </a:cxn>
                      <a:cxn ang="0">
                        <a:pos x="32" y="3"/>
                      </a:cxn>
                      <a:cxn ang="0">
                        <a:pos x="26" y="9"/>
                      </a:cxn>
                      <a:cxn ang="0">
                        <a:pos x="6" y="9"/>
                      </a:cxn>
                      <a:cxn ang="0">
                        <a:pos x="15" y="9"/>
                      </a:cxn>
                      <a:cxn ang="0">
                        <a:pos x="0" y="0"/>
                      </a:cxn>
                    </a:cxnLst>
                    <a:rect l="0" t="0" r="r" b="b"/>
                    <a:pathLst>
                      <a:path w="32" h="9">
                        <a:moveTo>
                          <a:pt x="0" y="0"/>
                        </a:moveTo>
                        <a:lnTo>
                          <a:pt x="6" y="0"/>
                        </a:lnTo>
                        <a:lnTo>
                          <a:pt x="23" y="6"/>
                        </a:lnTo>
                        <a:lnTo>
                          <a:pt x="32" y="3"/>
                        </a:lnTo>
                        <a:lnTo>
                          <a:pt x="26" y="9"/>
                        </a:lnTo>
                        <a:lnTo>
                          <a:pt x="6" y="9"/>
                        </a:lnTo>
                        <a:lnTo>
                          <a:pt x="15"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45" name="Freeform 81"/>
                  <p:cNvSpPr>
                    <a:spLocks/>
                  </p:cNvSpPr>
                  <p:nvPr/>
                </p:nvSpPr>
                <p:spPr bwMode="auto">
                  <a:xfrm>
                    <a:off x="4985" y="991"/>
                    <a:ext cx="32" cy="9"/>
                  </a:xfrm>
                  <a:custGeom>
                    <a:avLst/>
                    <a:gdLst/>
                    <a:ahLst/>
                    <a:cxnLst>
                      <a:cxn ang="0">
                        <a:pos x="0" y="0"/>
                      </a:cxn>
                      <a:cxn ang="0">
                        <a:pos x="6" y="0"/>
                      </a:cxn>
                      <a:cxn ang="0">
                        <a:pos x="23" y="6"/>
                      </a:cxn>
                      <a:cxn ang="0">
                        <a:pos x="32" y="3"/>
                      </a:cxn>
                      <a:cxn ang="0">
                        <a:pos x="26" y="9"/>
                      </a:cxn>
                      <a:cxn ang="0">
                        <a:pos x="6" y="9"/>
                      </a:cxn>
                      <a:cxn ang="0">
                        <a:pos x="15" y="9"/>
                      </a:cxn>
                      <a:cxn ang="0">
                        <a:pos x="0" y="0"/>
                      </a:cxn>
                    </a:cxnLst>
                    <a:rect l="0" t="0" r="r" b="b"/>
                    <a:pathLst>
                      <a:path w="32" h="9">
                        <a:moveTo>
                          <a:pt x="0" y="0"/>
                        </a:moveTo>
                        <a:lnTo>
                          <a:pt x="6" y="0"/>
                        </a:lnTo>
                        <a:lnTo>
                          <a:pt x="23" y="6"/>
                        </a:lnTo>
                        <a:lnTo>
                          <a:pt x="32" y="3"/>
                        </a:lnTo>
                        <a:lnTo>
                          <a:pt x="26" y="9"/>
                        </a:lnTo>
                        <a:lnTo>
                          <a:pt x="6" y="9"/>
                        </a:lnTo>
                        <a:lnTo>
                          <a:pt x="15"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46" name="Freeform 82"/>
                  <p:cNvSpPr>
                    <a:spLocks/>
                  </p:cNvSpPr>
                  <p:nvPr/>
                </p:nvSpPr>
                <p:spPr bwMode="auto">
                  <a:xfrm>
                    <a:off x="5017" y="1002"/>
                    <a:ext cx="30" cy="11"/>
                  </a:xfrm>
                  <a:custGeom>
                    <a:avLst/>
                    <a:gdLst/>
                    <a:ahLst/>
                    <a:cxnLst>
                      <a:cxn ang="0">
                        <a:pos x="30" y="9"/>
                      </a:cxn>
                      <a:cxn ang="0">
                        <a:pos x="24" y="11"/>
                      </a:cxn>
                      <a:cxn ang="0">
                        <a:pos x="6" y="6"/>
                      </a:cxn>
                      <a:cxn ang="0">
                        <a:pos x="0" y="6"/>
                      </a:cxn>
                      <a:cxn ang="0">
                        <a:pos x="3" y="0"/>
                      </a:cxn>
                      <a:cxn ang="0">
                        <a:pos x="24" y="0"/>
                      </a:cxn>
                      <a:cxn ang="0">
                        <a:pos x="15" y="3"/>
                      </a:cxn>
                      <a:cxn ang="0">
                        <a:pos x="30" y="9"/>
                      </a:cxn>
                    </a:cxnLst>
                    <a:rect l="0" t="0" r="r" b="b"/>
                    <a:pathLst>
                      <a:path w="30" h="11">
                        <a:moveTo>
                          <a:pt x="30" y="9"/>
                        </a:moveTo>
                        <a:lnTo>
                          <a:pt x="24" y="11"/>
                        </a:lnTo>
                        <a:lnTo>
                          <a:pt x="6" y="6"/>
                        </a:lnTo>
                        <a:lnTo>
                          <a:pt x="0" y="6"/>
                        </a:lnTo>
                        <a:lnTo>
                          <a:pt x="3" y="0"/>
                        </a:lnTo>
                        <a:lnTo>
                          <a:pt x="24" y="0"/>
                        </a:lnTo>
                        <a:lnTo>
                          <a:pt x="15" y="3"/>
                        </a:lnTo>
                        <a:lnTo>
                          <a:pt x="3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47" name="Freeform 83"/>
                  <p:cNvSpPr>
                    <a:spLocks/>
                  </p:cNvSpPr>
                  <p:nvPr/>
                </p:nvSpPr>
                <p:spPr bwMode="auto">
                  <a:xfrm>
                    <a:off x="5017" y="1002"/>
                    <a:ext cx="30" cy="11"/>
                  </a:xfrm>
                  <a:custGeom>
                    <a:avLst/>
                    <a:gdLst/>
                    <a:ahLst/>
                    <a:cxnLst>
                      <a:cxn ang="0">
                        <a:pos x="30" y="9"/>
                      </a:cxn>
                      <a:cxn ang="0">
                        <a:pos x="24" y="11"/>
                      </a:cxn>
                      <a:cxn ang="0">
                        <a:pos x="6" y="6"/>
                      </a:cxn>
                      <a:cxn ang="0">
                        <a:pos x="0" y="6"/>
                      </a:cxn>
                      <a:cxn ang="0">
                        <a:pos x="3" y="0"/>
                      </a:cxn>
                      <a:cxn ang="0">
                        <a:pos x="24" y="0"/>
                      </a:cxn>
                      <a:cxn ang="0">
                        <a:pos x="15" y="3"/>
                      </a:cxn>
                      <a:cxn ang="0">
                        <a:pos x="30" y="9"/>
                      </a:cxn>
                    </a:cxnLst>
                    <a:rect l="0" t="0" r="r" b="b"/>
                    <a:pathLst>
                      <a:path w="30" h="11">
                        <a:moveTo>
                          <a:pt x="30" y="9"/>
                        </a:moveTo>
                        <a:lnTo>
                          <a:pt x="24" y="11"/>
                        </a:lnTo>
                        <a:lnTo>
                          <a:pt x="6" y="6"/>
                        </a:lnTo>
                        <a:lnTo>
                          <a:pt x="0" y="6"/>
                        </a:lnTo>
                        <a:lnTo>
                          <a:pt x="3" y="0"/>
                        </a:lnTo>
                        <a:lnTo>
                          <a:pt x="24" y="0"/>
                        </a:lnTo>
                        <a:lnTo>
                          <a:pt x="15" y="3"/>
                        </a:lnTo>
                        <a:lnTo>
                          <a:pt x="3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64950" name="Line 86"/>
              <p:cNvSpPr>
                <a:spLocks noChangeShapeType="1"/>
              </p:cNvSpPr>
              <p:nvPr/>
            </p:nvSpPr>
            <p:spPr bwMode="auto">
              <a:xfrm>
                <a:off x="7885113" y="1587500"/>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51" name="Line 87"/>
              <p:cNvSpPr>
                <a:spLocks noChangeShapeType="1"/>
              </p:cNvSpPr>
              <p:nvPr/>
            </p:nvSpPr>
            <p:spPr bwMode="auto">
              <a:xfrm>
                <a:off x="8035926" y="1587500"/>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53" name="Oval 89"/>
              <p:cNvSpPr>
                <a:spLocks noChangeArrowheads="1"/>
              </p:cNvSpPr>
              <p:nvPr/>
            </p:nvSpPr>
            <p:spPr bwMode="auto">
              <a:xfrm>
                <a:off x="7743825" y="1749425"/>
                <a:ext cx="155575" cy="49213"/>
              </a:xfrm>
              <a:prstGeom prst="ellipse">
                <a:avLst/>
              </a:prstGeom>
              <a:solidFill>
                <a:srgbClr val="0078AA"/>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54" name="Rectangle 90"/>
              <p:cNvSpPr>
                <a:spLocks noChangeArrowheads="1"/>
              </p:cNvSpPr>
              <p:nvPr/>
            </p:nvSpPr>
            <p:spPr bwMode="auto">
              <a:xfrm>
                <a:off x="7743825" y="1741488"/>
                <a:ext cx="155575" cy="34925"/>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955" name="Rectangle 91"/>
              <p:cNvSpPr>
                <a:spLocks noChangeArrowheads="1"/>
              </p:cNvSpPr>
              <p:nvPr/>
            </p:nvSpPr>
            <p:spPr bwMode="auto">
              <a:xfrm>
                <a:off x="7743825" y="1741488"/>
                <a:ext cx="155575" cy="34925"/>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956" name="Oval 92"/>
              <p:cNvSpPr>
                <a:spLocks noChangeArrowheads="1"/>
              </p:cNvSpPr>
              <p:nvPr/>
            </p:nvSpPr>
            <p:spPr bwMode="auto">
              <a:xfrm>
                <a:off x="7743825" y="1714500"/>
                <a:ext cx="155575" cy="49213"/>
              </a:xfrm>
              <a:prstGeom prst="ellipse">
                <a:avLst/>
              </a:prstGeom>
              <a:solidFill>
                <a:srgbClr val="00B4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4975" name="Group 111"/>
              <p:cNvGrpSpPr>
                <a:grpSpLocks/>
              </p:cNvGrpSpPr>
              <p:nvPr/>
            </p:nvGrpSpPr>
            <p:grpSpPr bwMode="auto">
              <a:xfrm>
                <a:off x="7767638" y="1719263"/>
                <a:ext cx="107950" cy="39688"/>
                <a:chOff x="4893" y="1083"/>
                <a:chExt cx="68" cy="25"/>
              </a:xfrm>
            </p:grpSpPr>
            <p:grpSp>
              <p:nvGrpSpPr>
                <p:cNvPr id="164965" name="Group 101"/>
                <p:cNvGrpSpPr>
                  <a:grpSpLocks/>
                </p:cNvGrpSpPr>
                <p:nvPr/>
              </p:nvGrpSpPr>
              <p:grpSpPr bwMode="auto">
                <a:xfrm>
                  <a:off x="4893" y="1083"/>
                  <a:ext cx="68" cy="25"/>
                  <a:chOff x="4893" y="1083"/>
                  <a:chExt cx="68" cy="25"/>
                </a:xfrm>
              </p:grpSpPr>
              <p:sp>
                <p:nvSpPr>
                  <p:cNvPr id="164957" name="Freeform 93"/>
                  <p:cNvSpPr>
                    <a:spLocks/>
                  </p:cNvSpPr>
                  <p:nvPr/>
                </p:nvSpPr>
                <p:spPr bwMode="auto">
                  <a:xfrm>
                    <a:off x="4928" y="1086"/>
                    <a:ext cx="33" cy="8"/>
                  </a:xfrm>
                  <a:custGeom>
                    <a:avLst/>
                    <a:gdLst/>
                    <a:ahLst/>
                    <a:cxnLst>
                      <a:cxn ang="0">
                        <a:pos x="0" y="5"/>
                      </a:cxn>
                      <a:cxn ang="0">
                        <a:pos x="6" y="8"/>
                      </a:cxn>
                      <a:cxn ang="0">
                        <a:pos x="24" y="2"/>
                      </a:cxn>
                      <a:cxn ang="0">
                        <a:pos x="33" y="5"/>
                      </a:cxn>
                      <a:cxn ang="0">
                        <a:pos x="27" y="0"/>
                      </a:cxn>
                      <a:cxn ang="0">
                        <a:pos x="6" y="0"/>
                      </a:cxn>
                      <a:cxn ang="0">
                        <a:pos x="15" y="0"/>
                      </a:cxn>
                      <a:cxn ang="0">
                        <a:pos x="0" y="5"/>
                      </a:cxn>
                    </a:cxnLst>
                    <a:rect l="0" t="0" r="r" b="b"/>
                    <a:pathLst>
                      <a:path w="33" h="8">
                        <a:moveTo>
                          <a:pt x="0" y="5"/>
                        </a:moveTo>
                        <a:lnTo>
                          <a:pt x="6" y="8"/>
                        </a:lnTo>
                        <a:lnTo>
                          <a:pt x="24" y="2"/>
                        </a:lnTo>
                        <a:lnTo>
                          <a:pt x="33" y="5"/>
                        </a:lnTo>
                        <a:lnTo>
                          <a:pt x="27" y="0"/>
                        </a:lnTo>
                        <a:lnTo>
                          <a:pt x="6" y="0"/>
                        </a:lnTo>
                        <a:lnTo>
                          <a:pt x="15" y="0"/>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58" name="Freeform 94"/>
                  <p:cNvSpPr>
                    <a:spLocks/>
                  </p:cNvSpPr>
                  <p:nvPr/>
                </p:nvSpPr>
                <p:spPr bwMode="auto">
                  <a:xfrm>
                    <a:off x="4928" y="1086"/>
                    <a:ext cx="33" cy="8"/>
                  </a:xfrm>
                  <a:custGeom>
                    <a:avLst/>
                    <a:gdLst/>
                    <a:ahLst/>
                    <a:cxnLst>
                      <a:cxn ang="0">
                        <a:pos x="0" y="5"/>
                      </a:cxn>
                      <a:cxn ang="0">
                        <a:pos x="6" y="8"/>
                      </a:cxn>
                      <a:cxn ang="0">
                        <a:pos x="24" y="2"/>
                      </a:cxn>
                      <a:cxn ang="0">
                        <a:pos x="33" y="5"/>
                      </a:cxn>
                      <a:cxn ang="0">
                        <a:pos x="27" y="0"/>
                      </a:cxn>
                      <a:cxn ang="0">
                        <a:pos x="6" y="0"/>
                      </a:cxn>
                      <a:cxn ang="0">
                        <a:pos x="15" y="0"/>
                      </a:cxn>
                      <a:cxn ang="0">
                        <a:pos x="0" y="5"/>
                      </a:cxn>
                    </a:cxnLst>
                    <a:rect l="0" t="0" r="r" b="b"/>
                    <a:pathLst>
                      <a:path w="33" h="8">
                        <a:moveTo>
                          <a:pt x="0" y="5"/>
                        </a:moveTo>
                        <a:lnTo>
                          <a:pt x="6" y="8"/>
                        </a:lnTo>
                        <a:lnTo>
                          <a:pt x="24" y="2"/>
                        </a:lnTo>
                        <a:lnTo>
                          <a:pt x="33" y="5"/>
                        </a:lnTo>
                        <a:lnTo>
                          <a:pt x="27" y="0"/>
                        </a:lnTo>
                        <a:lnTo>
                          <a:pt x="6" y="0"/>
                        </a:lnTo>
                        <a:lnTo>
                          <a:pt x="15" y="0"/>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59" name="Freeform 95"/>
                  <p:cNvSpPr>
                    <a:spLocks/>
                  </p:cNvSpPr>
                  <p:nvPr/>
                </p:nvSpPr>
                <p:spPr bwMode="auto">
                  <a:xfrm>
                    <a:off x="4893" y="1097"/>
                    <a:ext cx="32" cy="11"/>
                  </a:xfrm>
                  <a:custGeom>
                    <a:avLst/>
                    <a:gdLst/>
                    <a:ahLst/>
                    <a:cxnLst>
                      <a:cxn ang="0">
                        <a:pos x="32" y="2"/>
                      </a:cxn>
                      <a:cxn ang="0">
                        <a:pos x="23" y="0"/>
                      </a:cxn>
                      <a:cxn ang="0">
                        <a:pos x="9" y="5"/>
                      </a:cxn>
                      <a:cxn ang="0">
                        <a:pos x="0" y="2"/>
                      </a:cxn>
                      <a:cxn ang="0">
                        <a:pos x="3" y="11"/>
                      </a:cxn>
                      <a:cxn ang="0">
                        <a:pos x="23" y="11"/>
                      </a:cxn>
                      <a:cxn ang="0">
                        <a:pos x="14" y="8"/>
                      </a:cxn>
                      <a:cxn ang="0">
                        <a:pos x="32" y="2"/>
                      </a:cxn>
                    </a:cxnLst>
                    <a:rect l="0" t="0" r="r" b="b"/>
                    <a:pathLst>
                      <a:path w="32" h="11">
                        <a:moveTo>
                          <a:pt x="32" y="2"/>
                        </a:moveTo>
                        <a:lnTo>
                          <a:pt x="23" y="0"/>
                        </a:lnTo>
                        <a:lnTo>
                          <a:pt x="9" y="5"/>
                        </a:lnTo>
                        <a:lnTo>
                          <a:pt x="0" y="2"/>
                        </a:lnTo>
                        <a:lnTo>
                          <a:pt x="3" y="11"/>
                        </a:lnTo>
                        <a:lnTo>
                          <a:pt x="23" y="11"/>
                        </a:lnTo>
                        <a:lnTo>
                          <a:pt x="14" y="8"/>
                        </a:lnTo>
                        <a:lnTo>
                          <a:pt x="3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60" name="Freeform 96"/>
                  <p:cNvSpPr>
                    <a:spLocks/>
                  </p:cNvSpPr>
                  <p:nvPr/>
                </p:nvSpPr>
                <p:spPr bwMode="auto">
                  <a:xfrm>
                    <a:off x="4893" y="1097"/>
                    <a:ext cx="32" cy="11"/>
                  </a:xfrm>
                  <a:custGeom>
                    <a:avLst/>
                    <a:gdLst/>
                    <a:ahLst/>
                    <a:cxnLst>
                      <a:cxn ang="0">
                        <a:pos x="32" y="2"/>
                      </a:cxn>
                      <a:cxn ang="0">
                        <a:pos x="23" y="0"/>
                      </a:cxn>
                      <a:cxn ang="0">
                        <a:pos x="9" y="5"/>
                      </a:cxn>
                      <a:cxn ang="0">
                        <a:pos x="0" y="2"/>
                      </a:cxn>
                      <a:cxn ang="0">
                        <a:pos x="3" y="11"/>
                      </a:cxn>
                      <a:cxn ang="0">
                        <a:pos x="23" y="11"/>
                      </a:cxn>
                      <a:cxn ang="0">
                        <a:pos x="14" y="8"/>
                      </a:cxn>
                      <a:cxn ang="0">
                        <a:pos x="32" y="2"/>
                      </a:cxn>
                    </a:cxnLst>
                    <a:rect l="0" t="0" r="r" b="b"/>
                    <a:pathLst>
                      <a:path w="32" h="11">
                        <a:moveTo>
                          <a:pt x="32" y="2"/>
                        </a:moveTo>
                        <a:lnTo>
                          <a:pt x="23" y="0"/>
                        </a:lnTo>
                        <a:lnTo>
                          <a:pt x="9" y="5"/>
                        </a:lnTo>
                        <a:lnTo>
                          <a:pt x="0" y="2"/>
                        </a:lnTo>
                        <a:lnTo>
                          <a:pt x="3" y="11"/>
                        </a:lnTo>
                        <a:lnTo>
                          <a:pt x="23" y="11"/>
                        </a:lnTo>
                        <a:lnTo>
                          <a:pt x="14" y="8"/>
                        </a:lnTo>
                        <a:lnTo>
                          <a:pt x="3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61" name="Freeform 97"/>
                  <p:cNvSpPr>
                    <a:spLocks/>
                  </p:cNvSpPr>
                  <p:nvPr/>
                </p:nvSpPr>
                <p:spPr bwMode="auto">
                  <a:xfrm>
                    <a:off x="4896" y="1083"/>
                    <a:ext cx="29" cy="11"/>
                  </a:xfrm>
                  <a:custGeom>
                    <a:avLst/>
                    <a:gdLst/>
                    <a:ahLst/>
                    <a:cxnLst>
                      <a:cxn ang="0">
                        <a:pos x="0" y="3"/>
                      </a:cxn>
                      <a:cxn ang="0">
                        <a:pos x="6" y="0"/>
                      </a:cxn>
                      <a:cxn ang="0">
                        <a:pos x="23" y="8"/>
                      </a:cxn>
                      <a:cxn ang="0">
                        <a:pos x="29" y="5"/>
                      </a:cxn>
                      <a:cxn ang="0">
                        <a:pos x="26" y="11"/>
                      </a:cxn>
                      <a:cxn ang="0">
                        <a:pos x="6" y="11"/>
                      </a:cxn>
                      <a:cxn ang="0">
                        <a:pos x="14" y="8"/>
                      </a:cxn>
                      <a:cxn ang="0">
                        <a:pos x="0" y="3"/>
                      </a:cxn>
                    </a:cxnLst>
                    <a:rect l="0" t="0" r="r" b="b"/>
                    <a:pathLst>
                      <a:path w="29" h="11">
                        <a:moveTo>
                          <a:pt x="0" y="3"/>
                        </a:moveTo>
                        <a:lnTo>
                          <a:pt x="6" y="0"/>
                        </a:lnTo>
                        <a:lnTo>
                          <a:pt x="23" y="8"/>
                        </a:lnTo>
                        <a:lnTo>
                          <a:pt x="29" y="5"/>
                        </a:lnTo>
                        <a:lnTo>
                          <a:pt x="26" y="11"/>
                        </a:lnTo>
                        <a:lnTo>
                          <a:pt x="6" y="11"/>
                        </a:lnTo>
                        <a:lnTo>
                          <a:pt x="14" y="8"/>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62" name="Freeform 98"/>
                  <p:cNvSpPr>
                    <a:spLocks/>
                  </p:cNvSpPr>
                  <p:nvPr/>
                </p:nvSpPr>
                <p:spPr bwMode="auto">
                  <a:xfrm>
                    <a:off x="4896" y="1083"/>
                    <a:ext cx="29" cy="11"/>
                  </a:xfrm>
                  <a:custGeom>
                    <a:avLst/>
                    <a:gdLst/>
                    <a:ahLst/>
                    <a:cxnLst>
                      <a:cxn ang="0">
                        <a:pos x="0" y="3"/>
                      </a:cxn>
                      <a:cxn ang="0">
                        <a:pos x="6" y="0"/>
                      </a:cxn>
                      <a:cxn ang="0">
                        <a:pos x="23" y="8"/>
                      </a:cxn>
                      <a:cxn ang="0">
                        <a:pos x="29" y="5"/>
                      </a:cxn>
                      <a:cxn ang="0">
                        <a:pos x="26" y="11"/>
                      </a:cxn>
                      <a:cxn ang="0">
                        <a:pos x="6" y="11"/>
                      </a:cxn>
                      <a:cxn ang="0">
                        <a:pos x="14" y="8"/>
                      </a:cxn>
                      <a:cxn ang="0">
                        <a:pos x="0" y="3"/>
                      </a:cxn>
                    </a:cxnLst>
                    <a:rect l="0" t="0" r="r" b="b"/>
                    <a:pathLst>
                      <a:path w="29" h="11">
                        <a:moveTo>
                          <a:pt x="0" y="3"/>
                        </a:moveTo>
                        <a:lnTo>
                          <a:pt x="6" y="0"/>
                        </a:lnTo>
                        <a:lnTo>
                          <a:pt x="23" y="8"/>
                        </a:lnTo>
                        <a:lnTo>
                          <a:pt x="29" y="5"/>
                        </a:lnTo>
                        <a:lnTo>
                          <a:pt x="26" y="11"/>
                        </a:lnTo>
                        <a:lnTo>
                          <a:pt x="6" y="11"/>
                        </a:lnTo>
                        <a:lnTo>
                          <a:pt x="14" y="8"/>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63" name="Freeform 99"/>
                  <p:cNvSpPr>
                    <a:spLocks/>
                  </p:cNvSpPr>
                  <p:nvPr/>
                </p:nvSpPr>
                <p:spPr bwMode="auto">
                  <a:xfrm>
                    <a:off x="4925" y="1097"/>
                    <a:ext cx="33" cy="11"/>
                  </a:xfrm>
                  <a:custGeom>
                    <a:avLst/>
                    <a:gdLst/>
                    <a:ahLst/>
                    <a:cxnLst>
                      <a:cxn ang="0">
                        <a:pos x="33" y="8"/>
                      </a:cxn>
                      <a:cxn ang="0">
                        <a:pos x="27" y="11"/>
                      </a:cxn>
                      <a:cxn ang="0">
                        <a:pos x="9" y="2"/>
                      </a:cxn>
                      <a:cxn ang="0">
                        <a:pos x="0" y="5"/>
                      </a:cxn>
                      <a:cxn ang="0">
                        <a:pos x="6" y="0"/>
                      </a:cxn>
                      <a:cxn ang="0">
                        <a:pos x="27" y="0"/>
                      </a:cxn>
                      <a:cxn ang="0">
                        <a:pos x="18" y="2"/>
                      </a:cxn>
                      <a:cxn ang="0">
                        <a:pos x="33" y="8"/>
                      </a:cxn>
                    </a:cxnLst>
                    <a:rect l="0" t="0" r="r" b="b"/>
                    <a:pathLst>
                      <a:path w="33" h="11">
                        <a:moveTo>
                          <a:pt x="33" y="8"/>
                        </a:moveTo>
                        <a:lnTo>
                          <a:pt x="27" y="11"/>
                        </a:lnTo>
                        <a:lnTo>
                          <a:pt x="9" y="2"/>
                        </a:lnTo>
                        <a:lnTo>
                          <a:pt x="0" y="5"/>
                        </a:lnTo>
                        <a:lnTo>
                          <a:pt x="6" y="0"/>
                        </a:lnTo>
                        <a:lnTo>
                          <a:pt x="27" y="0"/>
                        </a:lnTo>
                        <a:lnTo>
                          <a:pt x="18" y="2"/>
                        </a:lnTo>
                        <a:lnTo>
                          <a:pt x="33"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64" name="Freeform 100"/>
                  <p:cNvSpPr>
                    <a:spLocks/>
                  </p:cNvSpPr>
                  <p:nvPr/>
                </p:nvSpPr>
                <p:spPr bwMode="auto">
                  <a:xfrm>
                    <a:off x="4925" y="1097"/>
                    <a:ext cx="33" cy="11"/>
                  </a:xfrm>
                  <a:custGeom>
                    <a:avLst/>
                    <a:gdLst/>
                    <a:ahLst/>
                    <a:cxnLst>
                      <a:cxn ang="0">
                        <a:pos x="33" y="8"/>
                      </a:cxn>
                      <a:cxn ang="0">
                        <a:pos x="27" y="11"/>
                      </a:cxn>
                      <a:cxn ang="0">
                        <a:pos x="9" y="2"/>
                      </a:cxn>
                      <a:cxn ang="0">
                        <a:pos x="0" y="5"/>
                      </a:cxn>
                      <a:cxn ang="0">
                        <a:pos x="6" y="0"/>
                      </a:cxn>
                      <a:cxn ang="0">
                        <a:pos x="27" y="0"/>
                      </a:cxn>
                      <a:cxn ang="0">
                        <a:pos x="18" y="2"/>
                      </a:cxn>
                      <a:cxn ang="0">
                        <a:pos x="33" y="8"/>
                      </a:cxn>
                    </a:cxnLst>
                    <a:rect l="0" t="0" r="r" b="b"/>
                    <a:pathLst>
                      <a:path w="33" h="11">
                        <a:moveTo>
                          <a:pt x="33" y="8"/>
                        </a:moveTo>
                        <a:lnTo>
                          <a:pt x="27" y="11"/>
                        </a:lnTo>
                        <a:lnTo>
                          <a:pt x="9" y="2"/>
                        </a:lnTo>
                        <a:lnTo>
                          <a:pt x="0" y="5"/>
                        </a:lnTo>
                        <a:lnTo>
                          <a:pt x="6" y="0"/>
                        </a:lnTo>
                        <a:lnTo>
                          <a:pt x="27" y="0"/>
                        </a:lnTo>
                        <a:lnTo>
                          <a:pt x="18" y="2"/>
                        </a:lnTo>
                        <a:lnTo>
                          <a:pt x="33"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4974" name="Group 110"/>
                <p:cNvGrpSpPr>
                  <a:grpSpLocks/>
                </p:cNvGrpSpPr>
                <p:nvPr/>
              </p:nvGrpSpPr>
              <p:grpSpPr bwMode="auto">
                <a:xfrm>
                  <a:off x="4893" y="1086"/>
                  <a:ext cx="68" cy="22"/>
                  <a:chOff x="4893" y="1086"/>
                  <a:chExt cx="68" cy="22"/>
                </a:xfrm>
              </p:grpSpPr>
              <p:sp>
                <p:nvSpPr>
                  <p:cNvPr id="164966" name="Freeform 102"/>
                  <p:cNvSpPr>
                    <a:spLocks/>
                  </p:cNvSpPr>
                  <p:nvPr/>
                </p:nvSpPr>
                <p:spPr bwMode="auto">
                  <a:xfrm>
                    <a:off x="4928" y="1086"/>
                    <a:ext cx="33" cy="8"/>
                  </a:xfrm>
                  <a:custGeom>
                    <a:avLst/>
                    <a:gdLst/>
                    <a:ahLst/>
                    <a:cxnLst>
                      <a:cxn ang="0">
                        <a:pos x="0" y="8"/>
                      </a:cxn>
                      <a:cxn ang="0">
                        <a:pos x="6" y="8"/>
                      </a:cxn>
                      <a:cxn ang="0">
                        <a:pos x="24" y="2"/>
                      </a:cxn>
                      <a:cxn ang="0">
                        <a:pos x="33" y="5"/>
                      </a:cxn>
                      <a:cxn ang="0">
                        <a:pos x="27" y="0"/>
                      </a:cxn>
                      <a:cxn ang="0">
                        <a:pos x="9" y="0"/>
                      </a:cxn>
                      <a:cxn ang="0">
                        <a:pos x="15" y="0"/>
                      </a:cxn>
                      <a:cxn ang="0">
                        <a:pos x="0" y="8"/>
                      </a:cxn>
                    </a:cxnLst>
                    <a:rect l="0" t="0" r="r" b="b"/>
                    <a:pathLst>
                      <a:path w="33" h="8">
                        <a:moveTo>
                          <a:pt x="0" y="8"/>
                        </a:moveTo>
                        <a:lnTo>
                          <a:pt x="6" y="8"/>
                        </a:lnTo>
                        <a:lnTo>
                          <a:pt x="24" y="2"/>
                        </a:lnTo>
                        <a:lnTo>
                          <a:pt x="33" y="5"/>
                        </a:lnTo>
                        <a:lnTo>
                          <a:pt x="27" y="0"/>
                        </a:lnTo>
                        <a:lnTo>
                          <a:pt x="9" y="0"/>
                        </a:lnTo>
                        <a:lnTo>
                          <a:pt x="15" y="0"/>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67" name="Freeform 103"/>
                  <p:cNvSpPr>
                    <a:spLocks/>
                  </p:cNvSpPr>
                  <p:nvPr/>
                </p:nvSpPr>
                <p:spPr bwMode="auto">
                  <a:xfrm>
                    <a:off x="4928" y="1086"/>
                    <a:ext cx="33" cy="8"/>
                  </a:xfrm>
                  <a:custGeom>
                    <a:avLst/>
                    <a:gdLst/>
                    <a:ahLst/>
                    <a:cxnLst>
                      <a:cxn ang="0">
                        <a:pos x="0" y="8"/>
                      </a:cxn>
                      <a:cxn ang="0">
                        <a:pos x="6" y="8"/>
                      </a:cxn>
                      <a:cxn ang="0">
                        <a:pos x="24" y="2"/>
                      </a:cxn>
                      <a:cxn ang="0">
                        <a:pos x="33" y="5"/>
                      </a:cxn>
                      <a:cxn ang="0">
                        <a:pos x="27" y="0"/>
                      </a:cxn>
                      <a:cxn ang="0">
                        <a:pos x="9" y="0"/>
                      </a:cxn>
                      <a:cxn ang="0">
                        <a:pos x="15" y="0"/>
                      </a:cxn>
                      <a:cxn ang="0">
                        <a:pos x="0" y="8"/>
                      </a:cxn>
                    </a:cxnLst>
                    <a:rect l="0" t="0" r="r" b="b"/>
                    <a:pathLst>
                      <a:path w="33" h="8">
                        <a:moveTo>
                          <a:pt x="0" y="8"/>
                        </a:moveTo>
                        <a:lnTo>
                          <a:pt x="6" y="8"/>
                        </a:lnTo>
                        <a:lnTo>
                          <a:pt x="24" y="2"/>
                        </a:lnTo>
                        <a:lnTo>
                          <a:pt x="33" y="5"/>
                        </a:lnTo>
                        <a:lnTo>
                          <a:pt x="27" y="0"/>
                        </a:lnTo>
                        <a:lnTo>
                          <a:pt x="9" y="0"/>
                        </a:lnTo>
                        <a:lnTo>
                          <a:pt x="15" y="0"/>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68" name="Freeform 104"/>
                  <p:cNvSpPr>
                    <a:spLocks/>
                  </p:cNvSpPr>
                  <p:nvPr/>
                </p:nvSpPr>
                <p:spPr bwMode="auto">
                  <a:xfrm>
                    <a:off x="4893" y="1097"/>
                    <a:ext cx="32" cy="11"/>
                  </a:xfrm>
                  <a:custGeom>
                    <a:avLst/>
                    <a:gdLst/>
                    <a:ahLst/>
                    <a:cxnLst>
                      <a:cxn ang="0">
                        <a:pos x="32" y="2"/>
                      </a:cxn>
                      <a:cxn ang="0">
                        <a:pos x="26" y="0"/>
                      </a:cxn>
                      <a:cxn ang="0">
                        <a:pos x="9" y="5"/>
                      </a:cxn>
                      <a:cxn ang="0">
                        <a:pos x="0" y="5"/>
                      </a:cxn>
                      <a:cxn ang="0">
                        <a:pos x="6" y="11"/>
                      </a:cxn>
                      <a:cxn ang="0">
                        <a:pos x="26" y="11"/>
                      </a:cxn>
                      <a:cxn ang="0">
                        <a:pos x="17" y="8"/>
                      </a:cxn>
                      <a:cxn ang="0">
                        <a:pos x="32" y="2"/>
                      </a:cxn>
                    </a:cxnLst>
                    <a:rect l="0" t="0" r="r" b="b"/>
                    <a:pathLst>
                      <a:path w="32" h="11">
                        <a:moveTo>
                          <a:pt x="32" y="2"/>
                        </a:moveTo>
                        <a:lnTo>
                          <a:pt x="26" y="0"/>
                        </a:lnTo>
                        <a:lnTo>
                          <a:pt x="9" y="5"/>
                        </a:lnTo>
                        <a:lnTo>
                          <a:pt x="0" y="5"/>
                        </a:lnTo>
                        <a:lnTo>
                          <a:pt x="6" y="11"/>
                        </a:lnTo>
                        <a:lnTo>
                          <a:pt x="26" y="11"/>
                        </a:lnTo>
                        <a:lnTo>
                          <a:pt x="17" y="8"/>
                        </a:lnTo>
                        <a:lnTo>
                          <a:pt x="32"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69" name="Freeform 105"/>
                  <p:cNvSpPr>
                    <a:spLocks/>
                  </p:cNvSpPr>
                  <p:nvPr/>
                </p:nvSpPr>
                <p:spPr bwMode="auto">
                  <a:xfrm>
                    <a:off x="4893" y="1097"/>
                    <a:ext cx="32" cy="11"/>
                  </a:xfrm>
                  <a:custGeom>
                    <a:avLst/>
                    <a:gdLst/>
                    <a:ahLst/>
                    <a:cxnLst>
                      <a:cxn ang="0">
                        <a:pos x="32" y="2"/>
                      </a:cxn>
                      <a:cxn ang="0">
                        <a:pos x="26" y="0"/>
                      </a:cxn>
                      <a:cxn ang="0">
                        <a:pos x="9" y="5"/>
                      </a:cxn>
                      <a:cxn ang="0">
                        <a:pos x="0" y="5"/>
                      </a:cxn>
                      <a:cxn ang="0">
                        <a:pos x="6" y="11"/>
                      </a:cxn>
                      <a:cxn ang="0">
                        <a:pos x="26" y="11"/>
                      </a:cxn>
                      <a:cxn ang="0">
                        <a:pos x="17" y="8"/>
                      </a:cxn>
                      <a:cxn ang="0">
                        <a:pos x="32" y="2"/>
                      </a:cxn>
                    </a:cxnLst>
                    <a:rect l="0" t="0" r="r" b="b"/>
                    <a:pathLst>
                      <a:path w="32" h="11">
                        <a:moveTo>
                          <a:pt x="32" y="2"/>
                        </a:moveTo>
                        <a:lnTo>
                          <a:pt x="26" y="0"/>
                        </a:lnTo>
                        <a:lnTo>
                          <a:pt x="9" y="5"/>
                        </a:lnTo>
                        <a:lnTo>
                          <a:pt x="0" y="5"/>
                        </a:lnTo>
                        <a:lnTo>
                          <a:pt x="6" y="11"/>
                        </a:lnTo>
                        <a:lnTo>
                          <a:pt x="26" y="11"/>
                        </a:lnTo>
                        <a:lnTo>
                          <a:pt x="17" y="8"/>
                        </a:lnTo>
                        <a:lnTo>
                          <a:pt x="32"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70" name="Freeform 106"/>
                  <p:cNvSpPr>
                    <a:spLocks/>
                  </p:cNvSpPr>
                  <p:nvPr/>
                </p:nvSpPr>
                <p:spPr bwMode="auto">
                  <a:xfrm>
                    <a:off x="4896" y="1086"/>
                    <a:ext cx="32" cy="8"/>
                  </a:xfrm>
                  <a:custGeom>
                    <a:avLst/>
                    <a:gdLst/>
                    <a:ahLst/>
                    <a:cxnLst>
                      <a:cxn ang="0">
                        <a:pos x="0" y="0"/>
                      </a:cxn>
                      <a:cxn ang="0">
                        <a:pos x="6" y="0"/>
                      </a:cxn>
                      <a:cxn ang="0">
                        <a:pos x="23" y="5"/>
                      </a:cxn>
                      <a:cxn ang="0">
                        <a:pos x="32" y="2"/>
                      </a:cxn>
                      <a:cxn ang="0">
                        <a:pos x="26" y="8"/>
                      </a:cxn>
                      <a:cxn ang="0">
                        <a:pos x="6" y="8"/>
                      </a:cxn>
                      <a:cxn ang="0">
                        <a:pos x="14" y="8"/>
                      </a:cxn>
                      <a:cxn ang="0">
                        <a:pos x="0" y="0"/>
                      </a:cxn>
                    </a:cxnLst>
                    <a:rect l="0" t="0" r="r" b="b"/>
                    <a:pathLst>
                      <a:path w="32" h="8">
                        <a:moveTo>
                          <a:pt x="0" y="0"/>
                        </a:moveTo>
                        <a:lnTo>
                          <a:pt x="6" y="0"/>
                        </a:lnTo>
                        <a:lnTo>
                          <a:pt x="23" y="5"/>
                        </a:lnTo>
                        <a:lnTo>
                          <a:pt x="32" y="2"/>
                        </a:lnTo>
                        <a:lnTo>
                          <a:pt x="26" y="8"/>
                        </a:lnTo>
                        <a:lnTo>
                          <a:pt x="6" y="8"/>
                        </a:lnTo>
                        <a:lnTo>
                          <a:pt x="14" y="8"/>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71" name="Freeform 107"/>
                  <p:cNvSpPr>
                    <a:spLocks/>
                  </p:cNvSpPr>
                  <p:nvPr/>
                </p:nvSpPr>
                <p:spPr bwMode="auto">
                  <a:xfrm>
                    <a:off x="4896" y="1086"/>
                    <a:ext cx="32" cy="8"/>
                  </a:xfrm>
                  <a:custGeom>
                    <a:avLst/>
                    <a:gdLst/>
                    <a:ahLst/>
                    <a:cxnLst>
                      <a:cxn ang="0">
                        <a:pos x="0" y="0"/>
                      </a:cxn>
                      <a:cxn ang="0">
                        <a:pos x="6" y="0"/>
                      </a:cxn>
                      <a:cxn ang="0">
                        <a:pos x="23" y="5"/>
                      </a:cxn>
                      <a:cxn ang="0">
                        <a:pos x="32" y="2"/>
                      </a:cxn>
                      <a:cxn ang="0">
                        <a:pos x="26" y="8"/>
                      </a:cxn>
                      <a:cxn ang="0">
                        <a:pos x="6" y="8"/>
                      </a:cxn>
                      <a:cxn ang="0">
                        <a:pos x="14" y="8"/>
                      </a:cxn>
                      <a:cxn ang="0">
                        <a:pos x="0" y="0"/>
                      </a:cxn>
                    </a:cxnLst>
                    <a:rect l="0" t="0" r="r" b="b"/>
                    <a:pathLst>
                      <a:path w="32" h="8">
                        <a:moveTo>
                          <a:pt x="0" y="0"/>
                        </a:moveTo>
                        <a:lnTo>
                          <a:pt x="6" y="0"/>
                        </a:lnTo>
                        <a:lnTo>
                          <a:pt x="23" y="5"/>
                        </a:lnTo>
                        <a:lnTo>
                          <a:pt x="32" y="2"/>
                        </a:lnTo>
                        <a:lnTo>
                          <a:pt x="26" y="8"/>
                        </a:lnTo>
                        <a:lnTo>
                          <a:pt x="6" y="8"/>
                        </a:lnTo>
                        <a:lnTo>
                          <a:pt x="14" y="8"/>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72" name="Freeform 108"/>
                  <p:cNvSpPr>
                    <a:spLocks/>
                  </p:cNvSpPr>
                  <p:nvPr/>
                </p:nvSpPr>
                <p:spPr bwMode="auto">
                  <a:xfrm>
                    <a:off x="4928" y="1097"/>
                    <a:ext cx="30" cy="11"/>
                  </a:xfrm>
                  <a:custGeom>
                    <a:avLst/>
                    <a:gdLst/>
                    <a:ahLst/>
                    <a:cxnLst>
                      <a:cxn ang="0">
                        <a:pos x="30" y="8"/>
                      </a:cxn>
                      <a:cxn ang="0">
                        <a:pos x="24" y="11"/>
                      </a:cxn>
                      <a:cxn ang="0">
                        <a:pos x="6" y="5"/>
                      </a:cxn>
                      <a:cxn ang="0">
                        <a:pos x="0" y="5"/>
                      </a:cxn>
                      <a:cxn ang="0">
                        <a:pos x="3" y="0"/>
                      </a:cxn>
                      <a:cxn ang="0">
                        <a:pos x="24" y="0"/>
                      </a:cxn>
                      <a:cxn ang="0">
                        <a:pos x="15" y="2"/>
                      </a:cxn>
                      <a:cxn ang="0">
                        <a:pos x="30" y="8"/>
                      </a:cxn>
                    </a:cxnLst>
                    <a:rect l="0" t="0" r="r" b="b"/>
                    <a:pathLst>
                      <a:path w="30" h="11">
                        <a:moveTo>
                          <a:pt x="30" y="8"/>
                        </a:moveTo>
                        <a:lnTo>
                          <a:pt x="24" y="11"/>
                        </a:lnTo>
                        <a:lnTo>
                          <a:pt x="6" y="5"/>
                        </a:lnTo>
                        <a:lnTo>
                          <a:pt x="0" y="5"/>
                        </a:lnTo>
                        <a:lnTo>
                          <a:pt x="3" y="0"/>
                        </a:lnTo>
                        <a:lnTo>
                          <a:pt x="24" y="0"/>
                        </a:lnTo>
                        <a:lnTo>
                          <a:pt x="15" y="2"/>
                        </a:lnTo>
                        <a:lnTo>
                          <a:pt x="3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73" name="Freeform 109"/>
                  <p:cNvSpPr>
                    <a:spLocks/>
                  </p:cNvSpPr>
                  <p:nvPr/>
                </p:nvSpPr>
                <p:spPr bwMode="auto">
                  <a:xfrm>
                    <a:off x="4928" y="1097"/>
                    <a:ext cx="30" cy="11"/>
                  </a:xfrm>
                  <a:custGeom>
                    <a:avLst/>
                    <a:gdLst/>
                    <a:ahLst/>
                    <a:cxnLst>
                      <a:cxn ang="0">
                        <a:pos x="30" y="8"/>
                      </a:cxn>
                      <a:cxn ang="0">
                        <a:pos x="24" y="11"/>
                      </a:cxn>
                      <a:cxn ang="0">
                        <a:pos x="6" y="5"/>
                      </a:cxn>
                      <a:cxn ang="0">
                        <a:pos x="0" y="5"/>
                      </a:cxn>
                      <a:cxn ang="0">
                        <a:pos x="3" y="0"/>
                      </a:cxn>
                      <a:cxn ang="0">
                        <a:pos x="24" y="0"/>
                      </a:cxn>
                      <a:cxn ang="0">
                        <a:pos x="15" y="2"/>
                      </a:cxn>
                      <a:cxn ang="0">
                        <a:pos x="30" y="8"/>
                      </a:cxn>
                    </a:cxnLst>
                    <a:rect l="0" t="0" r="r" b="b"/>
                    <a:pathLst>
                      <a:path w="30" h="11">
                        <a:moveTo>
                          <a:pt x="30" y="8"/>
                        </a:moveTo>
                        <a:lnTo>
                          <a:pt x="24" y="11"/>
                        </a:lnTo>
                        <a:lnTo>
                          <a:pt x="6" y="5"/>
                        </a:lnTo>
                        <a:lnTo>
                          <a:pt x="0" y="5"/>
                        </a:lnTo>
                        <a:lnTo>
                          <a:pt x="3" y="0"/>
                        </a:lnTo>
                        <a:lnTo>
                          <a:pt x="24" y="0"/>
                        </a:lnTo>
                        <a:lnTo>
                          <a:pt x="15" y="2"/>
                        </a:lnTo>
                        <a:lnTo>
                          <a:pt x="3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64976" name="Line 112"/>
              <p:cNvSpPr>
                <a:spLocks noChangeShapeType="1"/>
              </p:cNvSpPr>
              <p:nvPr/>
            </p:nvSpPr>
            <p:spPr bwMode="auto">
              <a:xfrm>
                <a:off x="7743825" y="1736725"/>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77" name="Line 113"/>
              <p:cNvSpPr>
                <a:spLocks noChangeShapeType="1"/>
              </p:cNvSpPr>
              <p:nvPr/>
            </p:nvSpPr>
            <p:spPr bwMode="auto">
              <a:xfrm>
                <a:off x="7894638" y="1736725"/>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8" name="Group 127"/>
          <p:cNvGrpSpPr/>
          <p:nvPr/>
        </p:nvGrpSpPr>
        <p:grpSpPr>
          <a:xfrm>
            <a:off x="7416861" y="4343400"/>
            <a:ext cx="914400" cy="914400"/>
            <a:chOff x="7373750" y="1276145"/>
            <a:chExt cx="914400" cy="914400"/>
          </a:xfrm>
        </p:grpSpPr>
        <p:grpSp>
          <p:nvGrpSpPr>
            <p:cNvPr id="129" name="Group 174"/>
            <p:cNvGrpSpPr>
              <a:grpSpLocks noChangeAspect="1"/>
            </p:cNvGrpSpPr>
            <p:nvPr/>
          </p:nvGrpSpPr>
          <p:grpSpPr>
            <a:xfrm>
              <a:off x="7373750" y="1276145"/>
              <a:ext cx="914400" cy="914400"/>
              <a:chOff x="7239000" y="1112520"/>
              <a:chExt cx="1280160" cy="1280160"/>
            </a:xfrm>
          </p:grpSpPr>
          <p:pic>
            <p:nvPicPr>
              <p:cNvPr id="212" name="Picture 38"/>
              <p:cNvPicPr>
                <a:picLocks noChangeArrowheads="1"/>
              </p:cNvPicPr>
              <p:nvPr/>
            </p:nvPicPr>
            <p:blipFill>
              <a:blip r:embed="rId2" cstate="print"/>
              <a:stretch>
                <a:fillRect/>
              </a:stretch>
            </p:blipFill>
            <p:spPr bwMode="auto">
              <a:xfrm>
                <a:off x="7239000" y="1112520"/>
                <a:ext cx="1280160" cy="1280160"/>
              </a:xfrm>
              <a:prstGeom prst="rect">
                <a:avLst/>
              </a:prstGeom>
              <a:noFill/>
              <a:ln w="9525">
                <a:noFill/>
                <a:miter lim="800000"/>
                <a:headEnd/>
                <a:tailEnd/>
              </a:ln>
            </p:spPr>
          </p:pic>
          <p:sp>
            <p:nvSpPr>
              <p:cNvPr id="213" name="AutoShape 3"/>
              <p:cNvSpPr>
                <a:spLocks noChangeAspect="1" noChangeArrowheads="1" noTextEdit="1"/>
              </p:cNvSpPr>
              <p:nvPr/>
            </p:nvSpPr>
            <p:spPr bwMode="auto">
              <a:xfrm>
                <a:off x="7486050" y="1386038"/>
                <a:ext cx="772425" cy="514200"/>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30" name="Freeform 34"/>
            <p:cNvSpPr>
              <a:spLocks/>
            </p:cNvSpPr>
            <p:nvPr/>
          </p:nvSpPr>
          <p:spPr bwMode="auto">
            <a:xfrm>
              <a:off x="7705725" y="1590675"/>
              <a:ext cx="212725" cy="31750"/>
            </a:xfrm>
            <a:custGeom>
              <a:avLst/>
              <a:gdLst/>
              <a:ahLst/>
              <a:cxnLst>
                <a:cxn ang="0">
                  <a:pos x="0" y="0"/>
                </a:cxn>
                <a:cxn ang="0">
                  <a:pos x="83" y="0"/>
                </a:cxn>
                <a:cxn ang="0">
                  <a:pos x="62" y="20"/>
                </a:cxn>
                <a:cxn ang="0">
                  <a:pos x="134" y="20"/>
                </a:cxn>
              </a:cxnLst>
              <a:rect l="0" t="0" r="r" b="b"/>
              <a:pathLst>
                <a:path w="134" h="20">
                  <a:moveTo>
                    <a:pt x="0" y="0"/>
                  </a:moveTo>
                  <a:lnTo>
                    <a:pt x="83" y="0"/>
                  </a:lnTo>
                  <a:lnTo>
                    <a:pt x="62" y="20"/>
                  </a:lnTo>
                  <a:lnTo>
                    <a:pt x="134" y="20"/>
                  </a:lnTo>
                </a:path>
              </a:pathLst>
            </a:custGeom>
            <a:noFill/>
            <a:ln w="6">
              <a:solidFill>
                <a:srgbClr val="CF0E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5"/>
            <p:cNvSpPr>
              <a:spLocks/>
            </p:cNvSpPr>
            <p:nvPr/>
          </p:nvSpPr>
          <p:spPr bwMode="auto">
            <a:xfrm>
              <a:off x="7691438" y="1590675"/>
              <a:ext cx="127000" cy="163513"/>
            </a:xfrm>
            <a:custGeom>
              <a:avLst/>
              <a:gdLst/>
              <a:ahLst/>
              <a:cxnLst>
                <a:cxn ang="0">
                  <a:pos x="0" y="0"/>
                </a:cxn>
                <a:cxn ang="0">
                  <a:pos x="59" y="56"/>
                </a:cxn>
                <a:cxn ang="0">
                  <a:pos x="30" y="56"/>
                </a:cxn>
                <a:cxn ang="0">
                  <a:pos x="80" y="103"/>
                </a:cxn>
              </a:cxnLst>
              <a:rect l="0" t="0" r="r" b="b"/>
              <a:pathLst>
                <a:path w="80" h="103">
                  <a:moveTo>
                    <a:pt x="0" y="0"/>
                  </a:moveTo>
                  <a:lnTo>
                    <a:pt x="59" y="56"/>
                  </a:lnTo>
                  <a:lnTo>
                    <a:pt x="30" y="56"/>
                  </a:lnTo>
                  <a:lnTo>
                    <a:pt x="80" y="103"/>
                  </a:lnTo>
                </a:path>
              </a:pathLst>
            </a:custGeom>
            <a:noFill/>
            <a:ln w="6">
              <a:solidFill>
                <a:srgbClr val="CF0E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6"/>
            <p:cNvSpPr>
              <a:spLocks/>
            </p:cNvSpPr>
            <p:nvPr/>
          </p:nvSpPr>
          <p:spPr bwMode="auto">
            <a:xfrm>
              <a:off x="7832725" y="1590675"/>
              <a:ext cx="127000" cy="163513"/>
            </a:xfrm>
            <a:custGeom>
              <a:avLst/>
              <a:gdLst/>
              <a:ahLst/>
              <a:cxnLst>
                <a:cxn ang="0">
                  <a:pos x="80" y="0"/>
                </a:cxn>
                <a:cxn ang="0">
                  <a:pos x="21" y="56"/>
                </a:cxn>
                <a:cxn ang="0">
                  <a:pos x="51" y="56"/>
                </a:cxn>
                <a:cxn ang="0">
                  <a:pos x="0" y="103"/>
                </a:cxn>
              </a:cxnLst>
              <a:rect l="0" t="0" r="r" b="b"/>
              <a:pathLst>
                <a:path w="80" h="103">
                  <a:moveTo>
                    <a:pt x="80" y="0"/>
                  </a:moveTo>
                  <a:lnTo>
                    <a:pt x="21" y="56"/>
                  </a:lnTo>
                  <a:lnTo>
                    <a:pt x="51" y="56"/>
                  </a:lnTo>
                  <a:lnTo>
                    <a:pt x="0" y="103"/>
                  </a:lnTo>
                </a:path>
              </a:pathLst>
            </a:custGeom>
            <a:noFill/>
            <a:ln w="6">
              <a:solidFill>
                <a:srgbClr val="CF0E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3" name="Group 173"/>
            <p:cNvGrpSpPr/>
            <p:nvPr/>
          </p:nvGrpSpPr>
          <p:grpSpPr>
            <a:xfrm>
              <a:off x="7602538" y="1565275"/>
              <a:ext cx="438150" cy="233363"/>
              <a:chOff x="7602538" y="1565275"/>
              <a:chExt cx="438150" cy="233363"/>
            </a:xfrm>
          </p:grpSpPr>
          <p:sp>
            <p:nvSpPr>
              <p:cNvPr id="134" name="Oval 37"/>
              <p:cNvSpPr>
                <a:spLocks noChangeArrowheads="1"/>
              </p:cNvSpPr>
              <p:nvPr/>
            </p:nvSpPr>
            <p:spPr bwMode="auto">
              <a:xfrm>
                <a:off x="7602538" y="1600200"/>
                <a:ext cx="155575" cy="47625"/>
              </a:xfrm>
              <a:prstGeom prst="ellipse">
                <a:avLst/>
              </a:prstGeom>
              <a:solidFill>
                <a:srgbClr val="0078AA"/>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Rectangle 38"/>
              <p:cNvSpPr>
                <a:spLocks noChangeArrowheads="1"/>
              </p:cNvSpPr>
              <p:nvPr/>
            </p:nvSpPr>
            <p:spPr bwMode="auto">
              <a:xfrm>
                <a:off x="7602538" y="1590675"/>
                <a:ext cx="155575" cy="36513"/>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39"/>
              <p:cNvSpPr>
                <a:spLocks noChangeArrowheads="1"/>
              </p:cNvSpPr>
              <p:nvPr/>
            </p:nvSpPr>
            <p:spPr bwMode="auto">
              <a:xfrm>
                <a:off x="7602538" y="1590675"/>
                <a:ext cx="155575" cy="36513"/>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Oval 40"/>
              <p:cNvSpPr>
                <a:spLocks noChangeArrowheads="1"/>
              </p:cNvSpPr>
              <p:nvPr/>
            </p:nvSpPr>
            <p:spPr bwMode="auto">
              <a:xfrm>
                <a:off x="7602538" y="1565275"/>
                <a:ext cx="155575" cy="47625"/>
              </a:xfrm>
              <a:prstGeom prst="ellipse">
                <a:avLst/>
              </a:prstGeom>
              <a:solidFill>
                <a:srgbClr val="00B4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8" name="Group 59"/>
              <p:cNvGrpSpPr>
                <a:grpSpLocks/>
              </p:cNvGrpSpPr>
              <p:nvPr/>
            </p:nvGrpSpPr>
            <p:grpSpPr bwMode="auto">
              <a:xfrm>
                <a:off x="7626351" y="1568450"/>
                <a:ext cx="107950" cy="39688"/>
                <a:chOff x="4804" y="988"/>
                <a:chExt cx="68" cy="25"/>
              </a:xfrm>
            </p:grpSpPr>
            <p:grpSp>
              <p:nvGrpSpPr>
                <p:cNvPr id="194" name="Group 49"/>
                <p:cNvGrpSpPr>
                  <a:grpSpLocks/>
                </p:cNvGrpSpPr>
                <p:nvPr/>
              </p:nvGrpSpPr>
              <p:grpSpPr bwMode="auto">
                <a:xfrm>
                  <a:off x="4804" y="988"/>
                  <a:ext cx="68" cy="25"/>
                  <a:chOff x="4804" y="988"/>
                  <a:chExt cx="68" cy="25"/>
                </a:xfrm>
              </p:grpSpPr>
              <p:sp>
                <p:nvSpPr>
                  <p:cNvPr id="204" name="Freeform 41"/>
                  <p:cNvSpPr>
                    <a:spLocks/>
                  </p:cNvSpPr>
                  <p:nvPr/>
                </p:nvSpPr>
                <p:spPr bwMode="auto">
                  <a:xfrm>
                    <a:off x="4839" y="991"/>
                    <a:ext cx="33" cy="9"/>
                  </a:xfrm>
                  <a:custGeom>
                    <a:avLst/>
                    <a:gdLst/>
                    <a:ahLst/>
                    <a:cxnLst>
                      <a:cxn ang="0">
                        <a:pos x="0" y="6"/>
                      </a:cxn>
                      <a:cxn ang="0">
                        <a:pos x="6" y="9"/>
                      </a:cxn>
                      <a:cxn ang="0">
                        <a:pos x="24" y="3"/>
                      </a:cxn>
                      <a:cxn ang="0">
                        <a:pos x="33" y="6"/>
                      </a:cxn>
                      <a:cxn ang="0">
                        <a:pos x="27" y="0"/>
                      </a:cxn>
                      <a:cxn ang="0">
                        <a:pos x="6" y="0"/>
                      </a:cxn>
                      <a:cxn ang="0">
                        <a:pos x="15" y="0"/>
                      </a:cxn>
                      <a:cxn ang="0">
                        <a:pos x="0" y="6"/>
                      </a:cxn>
                    </a:cxnLst>
                    <a:rect l="0" t="0" r="r" b="b"/>
                    <a:pathLst>
                      <a:path w="33" h="9">
                        <a:moveTo>
                          <a:pt x="0" y="6"/>
                        </a:moveTo>
                        <a:lnTo>
                          <a:pt x="6" y="9"/>
                        </a:lnTo>
                        <a:lnTo>
                          <a:pt x="24" y="3"/>
                        </a:lnTo>
                        <a:lnTo>
                          <a:pt x="33" y="6"/>
                        </a:lnTo>
                        <a:lnTo>
                          <a:pt x="27" y="0"/>
                        </a:lnTo>
                        <a:lnTo>
                          <a:pt x="6" y="0"/>
                        </a:lnTo>
                        <a:lnTo>
                          <a:pt x="15" y="0"/>
                        </a:lnTo>
                        <a:lnTo>
                          <a:pt x="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42"/>
                  <p:cNvSpPr>
                    <a:spLocks/>
                  </p:cNvSpPr>
                  <p:nvPr/>
                </p:nvSpPr>
                <p:spPr bwMode="auto">
                  <a:xfrm>
                    <a:off x="4839" y="991"/>
                    <a:ext cx="33" cy="9"/>
                  </a:xfrm>
                  <a:custGeom>
                    <a:avLst/>
                    <a:gdLst/>
                    <a:ahLst/>
                    <a:cxnLst>
                      <a:cxn ang="0">
                        <a:pos x="0" y="6"/>
                      </a:cxn>
                      <a:cxn ang="0">
                        <a:pos x="6" y="9"/>
                      </a:cxn>
                      <a:cxn ang="0">
                        <a:pos x="24" y="3"/>
                      </a:cxn>
                      <a:cxn ang="0">
                        <a:pos x="33" y="6"/>
                      </a:cxn>
                      <a:cxn ang="0">
                        <a:pos x="27" y="0"/>
                      </a:cxn>
                      <a:cxn ang="0">
                        <a:pos x="6" y="0"/>
                      </a:cxn>
                      <a:cxn ang="0">
                        <a:pos x="15" y="0"/>
                      </a:cxn>
                      <a:cxn ang="0">
                        <a:pos x="0" y="6"/>
                      </a:cxn>
                    </a:cxnLst>
                    <a:rect l="0" t="0" r="r" b="b"/>
                    <a:pathLst>
                      <a:path w="33" h="9">
                        <a:moveTo>
                          <a:pt x="0" y="6"/>
                        </a:moveTo>
                        <a:lnTo>
                          <a:pt x="6" y="9"/>
                        </a:lnTo>
                        <a:lnTo>
                          <a:pt x="24" y="3"/>
                        </a:lnTo>
                        <a:lnTo>
                          <a:pt x="33" y="6"/>
                        </a:lnTo>
                        <a:lnTo>
                          <a:pt x="27" y="0"/>
                        </a:lnTo>
                        <a:lnTo>
                          <a:pt x="6" y="0"/>
                        </a:lnTo>
                        <a:lnTo>
                          <a:pt x="15" y="0"/>
                        </a:lnTo>
                        <a:lnTo>
                          <a:pt x="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43"/>
                  <p:cNvSpPr>
                    <a:spLocks/>
                  </p:cNvSpPr>
                  <p:nvPr/>
                </p:nvSpPr>
                <p:spPr bwMode="auto">
                  <a:xfrm>
                    <a:off x="4804" y="1002"/>
                    <a:ext cx="32" cy="11"/>
                  </a:xfrm>
                  <a:custGeom>
                    <a:avLst/>
                    <a:gdLst/>
                    <a:ahLst/>
                    <a:cxnLst>
                      <a:cxn ang="0">
                        <a:pos x="32" y="3"/>
                      </a:cxn>
                      <a:cxn ang="0">
                        <a:pos x="23" y="0"/>
                      </a:cxn>
                      <a:cxn ang="0">
                        <a:pos x="8" y="6"/>
                      </a:cxn>
                      <a:cxn ang="0">
                        <a:pos x="0" y="3"/>
                      </a:cxn>
                      <a:cxn ang="0">
                        <a:pos x="2" y="11"/>
                      </a:cxn>
                      <a:cxn ang="0">
                        <a:pos x="23" y="11"/>
                      </a:cxn>
                      <a:cxn ang="0">
                        <a:pos x="14" y="9"/>
                      </a:cxn>
                      <a:cxn ang="0">
                        <a:pos x="32" y="3"/>
                      </a:cxn>
                    </a:cxnLst>
                    <a:rect l="0" t="0" r="r" b="b"/>
                    <a:pathLst>
                      <a:path w="32" h="11">
                        <a:moveTo>
                          <a:pt x="32" y="3"/>
                        </a:moveTo>
                        <a:lnTo>
                          <a:pt x="23" y="0"/>
                        </a:lnTo>
                        <a:lnTo>
                          <a:pt x="8" y="6"/>
                        </a:lnTo>
                        <a:lnTo>
                          <a:pt x="0" y="3"/>
                        </a:lnTo>
                        <a:lnTo>
                          <a:pt x="2" y="11"/>
                        </a:lnTo>
                        <a:lnTo>
                          <a:pt x="23" y="11"/>
                        </a:lnTo>
                        <a:lnTo>
                          <a:pt x="14" y="9"/>
                        </a:lnTo>
                        <a:lnTo>
                          <a:pt x="3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44"/>
                  <p:cNvSpPr>
                    <a:spLocks/>
                  </p:cNvSpPr>
                  <p:nvPr/>
                </p:nvSpPr>
                <p:spPr bwMode="auto">
                  <a:xfrm>
                    <a:off x="4804" y="1002"/>
                    <a:ext cx="32" cy="11"/>
                  </a:xfrm>
                  <a:custGeom>
                    <a:avLst/>
                    <a:gdLst/>
                    <a:ahLst/>
                    <a:cxnLst>
                      <a:cxn ang="0">
                        <a:pos x="32" y="3"/>
                      </a:cxn>
                      <a:cxn ang="0">
                        <a:pos x="23" y="0"/>
                      </a:cxn>
                      <a:cxn ang="0">
                        <a:pos x="8" y="6"/>
                      </a:cxn>
                      <a:cxn ang="0">
                        <a:pos x="0" y="3"/>
                      </a:cxn>
                      <a:cxn ang="0">
                        <a:pos x="2" y="11"/>
                      </a:cxn>
                      <a:cxn ang="0">
                        <a:pos x="23" y="11"/>
                      </a:cxn>
                      <a:cxn ang="0">
                        <a:pos x="14" y="9"/>
                      </a:cxn>
                      <a:cxn ang="0">
                        <a:pos x="32" y="3"/>
                      </a:cxn>
                    </a:cxnLst>
                    <a:rect l="0" t="0" r="r" b="b"/>
                    <a:pathLst>
                      <a:path w="32" h="11">
                        <a:moveTo>
                          <a:pt x="32" y="3"/>
                        </a:moveTo>
                        <a:lnTo>
                          <a:pt x="23" y="0"/>
                        </a:lnTo>
                        <a:lnTo>
                          <a:pt x="8" y="6"/>
                        </a:lnTo>
                        <a:lnTo>
                          <a:pt x="0" y="3"/>
                        </a:lnTo>
                        <a:lnTo>
                          <a:pt x="2" y="11"/>
                        </a:lnTo>
                        <a:lnTo>
                          <a:pt x="23" y="11"/>
                        </a:lnTo>
                        <a:lnTo>
                          <a:pt x="14" y="9"/>
                        </a:lnTo>
                        <a:lnTo>
                          <a:pt x="3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45"/>
                  <p:cNvSpPr>
                    <a:spLocks/>
                  </p:cNvSpPr>
                  <p:nvPr/>
                </p:nvSpPr>
                <p:spPr bwMode="auto">
                  <a:xfrm>
                    <a:off x="4806" y="988"/>
                    <a:ext cx="30" cy="12"/>
                  </a:xfrm>
                  <a:custGeom>
                    <a:avLst/>
                    <a:gdLst/>
                    <a:ahLst/>
                    <a:cxnLst>
                      <a:cxn ang="0">
                        <a:pos x="0" y="3"/>
                      </a:cxn>
                      <a:cxn ang="0">
                        <a:pos x="6" y="0"/>
                      </a:cxn>
                      <a:cxn ang="0">
                        <a:pos x="24" y="9"/>
                      </a:cxn>
                      <a:cxn ang="0">
                        <a:pos x="30" y="6"/>
                      </a:cxn>
                      <a:cxn ang="0">
                        <a:pos x="27" y="12"/>
                      </a:cxn>
                      <a:cxn ang="0">
                        <a:pos x="6" y="12"/>
                      </a:cxn>
                      <a:cxn ang="0">
                        <a:pos x="15" y="9"/>
                      </a:cxn>
                      <a:cxn ang="0">
                        <a:pos x="0" y="3"/>
                      </a:cxn>
                    </a:cxnLst>
                    <a:rect l="0" t="0" r="r" b="b"/>
                    <a:pathLst>
                      <a:path w="30" h="12">
                        <a:moveTo>
                          <a:pt x="0" y="3"/>
                        </a:moveTo>
                        <a:lnTo>
                          <a:pt x="6" y="0"/>
                        </a:lnTo>
                        <a:lnTo>
                          <a:pt x="24" y="9"/>
                        </a:lnTo>
                        <a:lnTo>
                          <a:pt x="30" y="6"/>
                        </a:lnTo>
                        <a:lnTo>
                          <a:pt x="27" y="12"/>
                        </a:lnTo>
                        <a:lnTo>
                          <a:pt x="6" y="12"/>
                        </a:lnTo>
                        <a:lnTo>
                          <a:pt x="15" y="9"/>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46"/>
                  <p:cNvSpPr>
                    <a:spLocks/>
                  </p:cNvSpPr>
                  <p:nvPr/>
                </p:nvSpPr>
                <p:spPr bwMode="auto">
                  <a:xfrm>
                    <a:off x="4806" y="988"/>
                    <a:ext cx="30" cy="12"/>
                  </a:xfrm>
                  <a:custGeom>
                    <a:avLst/>
                    <a:gdLst/>
                    <a:ahLst/>
                    <a:cxnLst>
                      <a:cxn ang="0">
                        <a:pos x="0" y="3"/>
                      </a:cxn>
                      <a:cxn ang="0">
                        <a:pos x="6" y="0"/>
                      </a:cxn>
                      <a:cxn ang="0">
                        <a:pos x="24" y="9"/>
                      </a:cxn>
                      <a:cxn ang="0">
                        <a:pos x="30" y="6"/>
                      </a:cxn>
                      <a:cxn ang="0">
                        <a:pos x="27" y="12"/>
                      </a:cxn>
                      <a:cxn ang="0">
                        <a:pos x="6" y="12"/>
                      </a:cxn>
                      <a:cxn ang="0">
                        <a:pos x="15" y="9"/>
                      </a:cxn>
                      <a:cxn ang="0">
                        <a:pos x="0" y="3"/>
                      </a:cxn>
                    </a:cxnLst>
                    <a:rect l="0" t="0" r="r" b="b"/>
                    <a:pathLst>
                      <a:path w="30" h="12">
                        <a:moveTo>
                          <a:pt x="0" y="3"/>
                        </a:moveTo>
                        <a:lnTo>
                          <a:pt x="6" y="0"/>
                        </a:lnTo>
                        <a:lnTo>
                          <a:pt x="24" y="9"/>
                        </a:lnTo>
                        <a:lnTo>
                          <a:pt x="30" y="6"/>
                        </a:lnTo>
                        <a:lnTo>
                          <a:pt x="27" y="12"/>
                        </a:lnTo>
                        <a:lnTo>
                          <a:pt x="6" y="12"/>
                        </a:lnTo>
                        <a:lnTo>
                          <a:pt x="15" y="9"/>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47"/>
                  <p:cNvSpPr>
                    <a:spLocks/>
                  </p:cNvSpPr>
                  <p:nvPr/>
                </p:nvSpPr>
                <p:spPr bwMode="auto">
                  <a:xfrm>
                    <a:off x="4836" y="1002"/>
                    <a:ext cx="33" cy="11"/>
                  </a:xfrm>
                  <a:custGeom>
                    <a:avLst/>
                    <a:gdLst/>
                    <a:ahLst/>
                    <a:cxnLst>
                      <a:cxn ang="0">
                        <a:pos x="33" y="9"/>
                      </a:cxn>
                      <a:cxn ang="0">
                        <a:pos x="27" y="11"/>
                      </a:cxn>
                      <a:cxn ang="0">
                        <a:pos x="9" y="3"/>
                      </a:cxn>
                      <a:cxn ang="0">
                        <a:pos x="0" y="6"/>
                      </a:cxn>
                      <a:cxn ang="0">
                        <a:pos x="6" y="0"/>
                      </a:cxn>
                      <a:cxn ang="0">
                        <a:pos x="27" y="0"/>
                      </a:cxn>
                      <a:cxn ang="0">
                        <a:pos x="18" y="3"/>
                      </a:cxn>
                      <a:cxn ang="0">
                        <a:pos x="33" y="9"/>
                      </a:cxn>
                    </a:cxnLst>
                    <a:rect l="0" t="0" r="r" b="b"/>
                    <a:pathLst>
                      <a:path w="33" h="11">
                        <a:moveTo>
                          <a:pt x="33" y="9"/>
                        </a:moveTo>
                        <a:lnTo>
                          <a:pt x="27" y="11"/>
                        </a:lnTo>
                        <a:lnTo>
                          <a:pt x="9" y="3"/>
                        </a:lnTo>
                        <a:lnTo>
                          <a:pt x="0" y="6"/>
                        </a:lnTo>
                        <a:lnTo>
                          <a:pt x="6" y="0"/>
                        </a:lnTo>
                        <a:lnTo>
                          <a:pt x="27" y="0"/>
                        </a:lnTo>
                        <a:lnTo>
                          <a:pt x="18" y="3"/>
                        </a:lnTo>
                        <a:lnTo>
                          <a:pt x="33"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48"/>
                  <p:cNvSpPr>
                    <a:spLocks/>
                  </p:cNvSpPr>
                  <p:nvPr/>
                </p:nvSpPr>
                <p:spPr bwMode="auto">
                  <a:xfrm>
                    <a:off x="4836" y="1002"/>
                    <a:ext cx="33" cy="11"/>
                  </a:xfrm>
                  <a:custGeom>
                    <a:avLst/>
                    <a:gdLst/>
                    <a:ahLst/>
                    <a:cxnLst>
                      <a:cxn ang="0">
                        <a:pos x="33" y="9"/>
                      </a:cxn>
                      <a:cxn ang="0">
                        <a:pos x="27" y="11"/>
                      </a:cxn>
                      <a:cxn ang="0">
                        <a:pos x="9" y="3"/>
                      </a:cxn>
                      <a:cxn ang="0">
                        <a:pos x="0" y="6"/>
                      </a:cxn>
                      <a:cxn ang="0">
                        <a:pos x="6" y="0"/>
                      </a:cxn>
                      <a:cxn ang="0">
                        <a:pos x="27" y="0"/>
                      </a:cxn>
                      <a:cxn ang="0">
                        <a:pos x="18" y="3"/>
                      </a:cxn>
                      <a:cxn ang="0">
                        <a:pos x="33" y="9"/>
                      </a:cxn>
                    </a:cxnLst>
                    <a:rect l="0" t="0" r="r" b="b"/>
                    <a:pathLst>
                      <a:path w="33" h="11">
                        <a:moveTo>
                          <a:pt x="33" y="9"/>
                        </a:moveTo>
                        <a:lnTo>
                          <a:pt x="27" y="11"/>
                        </a:lnTo>
                        <a:lnTo>
                          <a:pt x="9" y="3"/>
                        </a:lnTo>
                        <a:lnTo>
                          <a:pt x="0" y="6"/>
                        </a:lnTo>
                        <a:lnTo>
                          <a:pt x="6" y="0"/>
                        </a:lnTo>
                        <a:lnTo>
                          <a:pt x="27" y="0"/>
                        </a:lnTo>
                        <a:lnTo>
                          <a:pt x="18" y="3"/>
                        </a:lnTo>
                        <a:lnTo>
                          <a:pt x="33"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5" name="Group 58"/>
                <p:cNvGrpSpPr>
                  <a:grpSpLocks/>
                </p:cNvGrpSpPr>
                <p:nvPr/>
              </p:nvGrpSpPr>
              <p:grpSpPr bwMode="auto">
                <a:xfrm>
                  <a:off x="4804" y="991"/>
                  <a:ext cx="68" cy="22"/>
                  <a:chOff x="4804" y="991"/>
                  <a:chExt cx="68" cy="22"/>
                </a:xfrm>
              </p:grpSpPr>
              <p:sp>
                <p:nvSpPr>
                  <p:cNvPr id="196" name="Freeform 50"/>
                  <p:cNvSpPr>
                    <a:spLocks/>
                  </p:cNvSpPr>
                  <p:nvPr/>
                </p:nvSpPr>
                <p:spPr bwMode="auto">
                  <a:xfrm>
                    <a:off x="4839" y="991"/>
                    <a:ext cx="33" cy="9"/>
                  </a:xfrm>
                  <a:custGeom>
                    <a:avLst/>
                    <a:gdLst/>
                    <a:ahLst/>
                    <a:cxnLst>
                      <a:cxn ang="0">
                        <a:pos x="0" y="9"/>
                      </a:cxn>
                      <a:cxn ang="0">
                        <a:pos x="6" y="9"/>
                      </a:cxn>
                      <a:cxn ang="0">
                        <a:pos x="24" y="3"/>
                      </a:cxn>
                      <a:cxn ang="0">
                        <a:pos x="33" y="6"/>
                      </a:cxn>
                      <a:cxn ang="0">
                        <a:pos x="27" y="0"/>
                      </a:cxn>
                      <a:cxn ang="0">
                        <a:pos x="9" y="0"/>
                      </a:cxn>
                      <a:cxn ang="0">
                        <a:pos x="15" y="0"/>
                      </a:cxn>
                      <a:cxn ang="0">
                        <a:pos x="0" y="9"/>
                      </a:cxn>
                    </a:cxnLst>
                    <a:rect l="0" t="0" r="r" b="b"/>
                    <a:pathLst>
                      <a:path w="33" h="9">
                        <a:moveTo>
                          <a:pt x="0" y="9"/>
                        </a:moveTo>
                        <a:lnTo>
                          <a:pt x="6" y="9"/>
                        </a:lnTo>
                        <a:lnTo>
                          <a:pt x="24" y="3"/>
                        </a:lnTo>
                        <a:lnTo>
                          <a:pt x="33" y="6"/>
                        </a:lnTo>
                        <a:lnTo>
                          <a:pt x="27" y="0"/>
                        </a:lnTo>
                        <a:lnTo>
                          <a:pt x="9" y="0"/>
                        </a:lnTo>
                        <a:lnTo>
                          <a:pt x="15" y="0"/>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51"/>
                  <p:cNvSpPr>
                    <a:spLocks/>
                  </p:cNvSpPr>
                  <p:nvPr/>
                </p:nvSpPr>
                <p:spPr bwMode="auto">
                  <a:xfrm>
                    <a:off x="4839" y="991"/>
                    <a:ext cx="33" cy="9"/>
                  </a:xfrm>
                  <a:custGeom>
                    <a:avLst/>
                    <a:gdLst/>
                    <a:ahLst/>
                    <a:cxnLst>
                      <a:cxn ang="0">
                        <a:pos x="0" y="9"/>
                      </a:cxn>
                      <a:cxn ang="0">
                        <a:pos x="6" y="9"/>
                      </a:cxn>
                      <a:cxn ang="0">
                        <a:pos x="24" y="3"/>
                      </a:cxn>
                      <a:cxn ang="0">
                        <a:pos x="33" y="6"/>
                      </a:cxn>
                      <a:cxn ang="0">
                        <a:pos x="27" y="0"/>
                      </a:cxn>
                      <a:cxn ang="0">
                        <a:pos x="9" y="0"/>
                      </a:cxn>
                      <a:cxn ang="0">
                        <a:pos x="15" y="0"/>
                      </a:cxn>
                      <a:cxn ang="0">
                        <a:pos x="0" y="9"/>
                      </a:cxn>
                    </a:cxnLst>
                    <a:rect l="0" t="0" r="r" b="b"/>
                    <a:pathLst>
                      <a:path w="33" h="9">
                        <a:moveTo>
                          <a:pt x="0" y="9"/>
                        </a:moveTo>
                        <a:lnTo>
                          <a:pt x="6" y="9"/>
                        </a:lnTo>
                        <a:lnTo>
                          <a:pt x="24" y="3"/>
                        </a:lnTo>
                        <a:lnTo>
                          <a:pt x="33" y="6"/>
                        </a:lnTo>
                        <a:lnTo>
                          <a:pt x="27" y="0"/>
                        </a:lnTo>
                        <a:lnTo>
                          <a:pt x="9" y="0"/>
                        </a:lnTo>
                        <a:lnTo>
                          <a:pt x="15" y="0"/>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52"/>
                  <p:cNvSpPr>
                    <a:spLocks/>
                  </p:cNvSpPr>
                  <p:nvPr/>
                </p:nvSpPr>
                <p:spPr bwMode="auto">
                  <a:xfrm>
                    <a:off x="4804" y="1002"/>
                    <a:ext cx="32" cy="11"/>
                  </a:xfrm>
                  <a:custGeom>
                    <a:avLst/>
                    <a:gdLst/>
                    <a:ahLst/>
                    <a:cxnLst>
                      <a:cxn ang="0">
                        <a:pos x="32" y="3"/>
                      </a:cxn>
                      <a:cxn ang="0">
                        <a:pos x="26" y="0"/>
                      </a:cxn>
                      <a:cxn ang="0">
                        <a:pos x="8" y="6"/>
                      </a:cxn>
                      <a:cxn ang="0">
                        <a:pos x="0" y="6"/>
                      </a:cxn>
                      <a:cxn ang="0">
                        <a:pos x="5" y="11"/>
                      </a:cxn>
                      <a:cxn ang="0">
                        <a:pos x="26" y="11"/>
                      </a:cxn>
                      <a:cxn ang="0">
                        <a:pos x="17" y="9"/>
                      </a:cxn>
                      <a:cxn ang="0">
                        <a:pos x="32" y="3"/>
                      </a:cxn>
                    </a:cxnLst>
                    <a:rect l="0" t="0" r="r" b="b"/>
                    <a:pathLst>
                      <a:path w="32" h="11">
                        <a:moveTo>
                          <a:pt x="32" y="3"/>
                        </a:moveTo>
                        <a:lnTo>
                          <a:pt x="26" y="0"/>
                        </a:lnTo>
                        <a:lnTo>
                          <a:pt x="8" y="6"/>
                        </a:lnTo>
                        <a:lnTo>
                          <a:pt x="0" y="6"/>
                        </a:lnTo>
                        <a:lnTo>
                          <a:pt x="5" y="11"/>
                        </a:lnTo>
                        <a:lnTo>
                          <a:pt x="26" y="11"/>
                        </a:lnTo>
                        <a:lnTo>
                          <a:pt x="17" y="9"/>
                        </a:lnTo>
                        <a:lnTo>
                          <a:pt x="3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53"/>
                  <p:cNvSpPr>
                    <a:spLocks/>
                  </p:cNvSpPr>
                  <p:nvPr/>
                </p:nvSpPr>
                <p:spPr bwMode="auto">
                  <a:xfrm>
                    <a:off x="4804" y="1002"/>
                    <a:ext cx="32" cy="11"/>
                  </a:xfrm>
                  <a:custGeom>
                    <a:avLst/>
                    <a:gdLst/>
                    <a:ahLst/>
                    <a:cxnLst>
                      <a:cxn ang="0">
                        <a:pos x="32" y="3"/>
                      </a:cxn>
                      <a:cxn ang="0">
                        <a:pos x="26" y="0"/>
                      </a:cxn>
                      <a:cxn ang="0">
                        <a:pos x="8" y="6"/>
                      </a:cxn>
                      <a:cxn ang="0">
                        <a:pos x="0" y="6"/>
                      </a:cxn>
                      <a:cxn ang="0">
                        <a:pos x="5" y="11"/>
                      </a:cxn>
                      <a:cxn ang="0">
                        <a:pos x="26" y="11"/>
                      </a:cxn>
                      <a:cxn ang="0">
                        <a:pos x="17" y="9"/>
                      </a:cxn>
                      <a:cxn ang="0">
                        <a:pos x="32" y="3"/>
                      </a:cxn>
                    </a:cxnLst>
                    <a:rect l="0" t="0" r="r" b="b"/>
                    <a:pathLst>
                      <a:path w="32" h="11">
                        <a:moveTo>
                          <a:pt x="32" y="3"/>
                        </a:moveTo>
                        <a:lnTo>
                          <a:pt x="26" y="0"/>
                        </a:lnTo>
                        <a:lnTo>
                          <a:pt x="8" y="6"/>
                        </a:lnTo>
                        <a:lnTo>
                          <a:pt x="0" y="6"/>
                        </a:lnTo>
                        <a:lnTo>
                          <a:pt x="5" y="11"/>
                        </a:lnTo>
                        <a:lnTo>
                          <a:pt x="26" y="11"/>
                        </a:lnTo>
                        <a:lnTo>
                          <a:pt x="17" y="9"/>
                        </a:lnTo>
                        <a:lnTo>
                          <a:pt x="3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54"/>
                  <p:cNvSpPr>
                    <a:spLocks/>
                  </p:cNvSpPr>
                  <p:nvPr/>
                </p:nvSpPr>
                <p:spPr bwMode="auto">
                  <a:xfrm>
                    <a:off x="4806" y="991"/>
                    <a:ext cx="33" cy="9"/>
                  </a:xfrm>
                  <a:custGeom>
                    <a:avLst/>
                    <a:gdLst/>
                    <a:ahLst/>
                    <a:cxnLst>
                      <a:cxn ang="0">
                        <a:pos x="0" y="0"/>
                      </a:cxn>
                      <a:cxn ang="0">
                        <a:pos x="6" y="0"/>
                      </a:cxn>
                      <a:cxn ang="0">
                        <a:pos x="24" y="6"/>
                      </a:cxn>
                      <a:cxn ang="0">
                        <a:pos x="33" y="3"/>
                      </a:cxn>
                      <a:cxn ang="0">
                        <a:pos x="27" y="9"/>
                      </a:cxn>
                      <a:cxn ang="0">
                        <a:pos x="6" y="9"/>
                      </a:cxn>
                      <a:cxn ang="0">
                        <a:pos x="15" y="9"/>
                      </a:cxn>
                      <a:cxn ang="0">
                        <a:pos x="0" y="0"/>
                      </a:cxn>
                    </a:cxnLst>
                    <a:rect l="0" t="0" r="r" b="b"/>
                    <a:pathLst>
                      <a:path w="33" h="9">
                        <a:moveTo>
                          <a:pt x="0" y="0"/>
                        </a:moveTo>
                        <a:lnTo>
                          <a:pt x="6" y="0"/>
                        </a:lnTo>
                        <a:lnTo>
                          <a:pt x="24" y="6"/>
                        </a:lnTo>
                        <a:lnTo>
                          <a:pt x="33" y="3"/>
                        </a:lnTo>
                        <a:lnTo>
                          <a:pt x="27" y="9"/>
                        </a:lnTo>
                        <a:lnTo>
                          <a:pt x="6" y="9"/>
                        </a:lnTo>
                        <a:lnTo>
                          <a:pt x="15"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55"/>
                  <p:cNvSpPr>
                    <a:spLocks/>
                  </p:cNvSpPr>
                  <p:nvPr/>
                </p:nvSpPr>
                <p:spPr bwMode="auto">
                  <a:xfrm>
                    <a:off x="4806" y="991"/>
                    <a:ext cx="33" cy="9"/>
                  </a:xfrm>
                  <a:custGeom>
                    <a:avLst/>
                    <a:gdLst/>
                    <a:ahLst/>
                    <a:cxnLst>
                      <a:cxn ang="0">
                        <a:pos x="0" y="0"/>
                      </a:cxn>
                      <a:cxn ang="0">
                        <a:pos x="6" y="0"/>
                      </a:cxn>
                      <a:cxn ang="0">
                        <a:pos x="24" y="6"/>
                      </a:cxn>
                      <a:cxn ang="0">
                        <a:pos x="33" y="3"/>
                      </a:cxn>
                      <a:cxn ang="0">
                        <a:pos x="27" y="9"/>
                      </a:cxn>
                      <a:cxn ang="0">
                        <a:pos x="6" y="9"/>
                      </a:cxn>
                      <a:cxn ang="0">
                        <a:pos x="15" y="9"/>
                      </a:cxn>
                      <a:cxn ang="0">
                        <a:pos x="0" y="0"/>
                      </a:cxn>
                    </a:cxnLst>
                    <a:rect l="0" t="0" r="r" b="b"/>
                    <a:pathLst>
                      <a:path w="33" h="9">
                        <a:moveTo>
                          <a:pt x="0" y="0"/>
                        </a:moveTo>
                        <a:lnTo>
                          <a:pt x="6" y="0"/>
                        </a:lnTo>
                        <a:lnTo>
                          <a:pt x="24" y="6"/>
                        </a:lnTo>
                        <a:lnTo>
                          <a:pt x="33" y="3"/>
                        </a:lnTo>
                        <a:lnTo>
                          <a:pt x="27" y="9"/>
                        </a:lnTo>
                        <a:lnTo>
                          <a:pt x="6" y="9"/>
                        </a:lnTo>
                        <a:lnTo>
                          <a:pt x="15"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56"/>
                  <p:cNvSpPr>
                    <a:spLocks/>
                  </p:cNvSpPr>
                  <p:nvPr/>
                </p:nvSpPr>
                <p:spPr bwMode="auto">
                  <a:xfrm>
                    <a:off x="4839" y="1002"/>
                    <a:ext cx="30" cy="11"/>
                  </a:xfrm>
                  <a:custGeom>
                    <a:avLst/>
                    <a:gdLst/>
                    <a:ahLst/>
                    <a:cxnLst>
                      <a:cxn ang="0">
                        <a:pos x="30" y="9"/>
                      </a:cxn>
                      <a:cxn ang="0">
                        <a:pos x="24" y="11"/>
                      </a:cxn>
                      <a:cxn ang="0">
                        <a:pos x="6" y="6"/>
                      </a:cxn>
                      <a:cxn ang="0">
                        <a:pos x="0" y="6"/>
                      </a:cxn>
                      <a:cxn ang="0">
                        <a:pos x="3" y="0"/>
                      </a:cxn>
                      <a:cxn ang="0">
                        <a:pos x="24" y="0"/>
                      </a:cxn>
                      <a:cxn ang="0">
                        <a:pos x="15" y="3"/>
                      </a:cxn>
                      <a:cxn ang="0">
                        <a:pos x="30" y="9"/>
                      </a:cxn>
                    </a:cxnLst>
                    <a:rect l="0" t="0" r="r" b="b"/>
                    <a:pathLst>
                      <a:path w="30" h="11">
                        <a:moveTo>
                          <a:pt x="30" y="9"/>
                        </a:moveTo>
                        <a:lnTo>
                          <a:pt x="24" y="11"/>
                        </a:lnTo>
                        <a:lnTo>
                          <a:pt x="6" y="6"/>
                        </a:lnTo>
                        <a:lnTo>
                          <a:pt x="0" y="6"/>
                        </a:lnTo>
                        <a:lnTo>
                          <a:pt x="3" y="0"/>
                        </a:lnTo>
                        <a:lnTo>
                          <a:pt x="24" y="0"/>
                        </a:lnTo>
                        <a:lnTo>
                          <a:pt x="15" y="3"/>
                        </a:lnTo>
                        <a:lnTo>
                          <a:pt x="3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57"/>
                  <p:cNvSpPr>
                    <a:spLocks/>
                  </p:cNvSpPr>
                  <p:nvPr/>
                </p:nvSpPr>
                <p:spPr bwMode="auto">
                  <a:xfrm>
                    <a:off x="4839" y="1002"/>
                    <a:ext cx="30" cy="11"/>
                  </a:xfrm>
                  <a:custGeom>
                    <a:avLst/>
                    <a:gdLst/>
                    <a:ahLst/>
                    <a:cxnLst>
                      <a:cxn ang="0">
                        <a:pos x="30" y="9"/>
                      </a:cxn>
                      <a:cxn ang="0">
                        <a:pos x="24" y="11"/>
                      </a:cxn>
                      <a:cxn ang="0">
                        <a:pos x="6" y="6"/>
                      </a:cxn>
                      <a:cxn ang="0">
                        <a:pos x="0" y="6"/>
                      </a:cxn>
                      <a:cxn ang="0">
                        <a:pos x="3" y="0"/>
                      </a:cxn>
                      <a:cxn ang="0">
                        <a:pos x="24" y="0"/>
                      </a:cxn>
                      <a:cxn ang="0">
                        <a:pos x="15" y="3"/>
                      </a:cxn>
                      <a:cxn ang="0">
                        <a:pos x="30" y="9"/>
                      </a:cxn>
                    </a:cxnLst>
                    <a:rect l="0" t="0" r="r" b="b"/>
                    <a:pathLst>
                      <a:path w="30" h="11">
                        <a:moveTo>
                          <a:pt x="30" y="9"/>
                        </a:moveTo>
                        <a:lnTo>
                          <a:pt x="24" y="11"/>
                        </a:lnTo>
                        <a:lnTo>
                          <a:pt x="6" y="6"/>
                        </a:lnTo>
                        <a:lnTo>
                          <a:pt x="0" y="6"/>
                        </a:lnTo>
                        <a:lnTo>
                          <a:pt x="3" y="0"/>
                        </a:lnTo>
                        <a:lnTo>
                          <a:pt x="24" y="0"/>
                        </a:lnTo>
                        <a:lnTo>
                          <a:pt x="15" y="3"/>
                        </a:lnTo>
                        <a:lnTo>
                          <a:pt x="3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39" name="Line 60"/>
              <p:cNvSpPr>
                <a:spLocks noChangeShapeType="1"/>
              </p:cNvSpPr>
              <p:nvPr/>
            </p:nvSpPr>
            <p:spPr bwMode="auto">
              <a:xfrm>
                <a:off x="7602538" y="1587500"/>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Line 61"/>
              <p:cNvSpPr>
                <a:spLocks noChangeShapeType="1"/>
              </p:cNvSpPr>
              <p:nvPr/>
            </p:nvSpPr>
            <p:spPr bwMode="auto">
              <a:xfrm>
                <a:off x="7753351" y="1587500"/>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Oval 63"/>
              <p:cNvSpPr>
                <a:spLocks noChangeArrowheads="1"/>
              </p:cNvSpPr>
              <p:nvPr/>
            </p:nvSpPr>
            <p:spPr bwMode="auto">
              <a:xfrm>
                <a:off x="7885113" y="1600200"/>
                <a:ext cx="155575" cy="47625"/>
              </a:xfrm>
              <a:prstGeom prst="ellipse">
                <a:avLst/>
              </a:prstGeom>
              <a:solidFill>
                <a:srgbClr val="0078AA"/>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Rectangle 64"/>
              <p:cNvSpPr>
                <a:spLocks noChangeArrowheads="1"/>
              </p:cNvSpPr>
              <p:nvPr/>
            </p:nvSpPr>
            <p:spPr bwMode="auto">
              <a:xfrm>
                <a:off x="7885113" y="1590675"/>
                <a:ext cx="155575" cy="36513"/>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 name="Rectangle 65"/>
              <p:cNvSpPr>
                <a:spLocks noChangeArrowheads="1"/>
              </p:cNvSpPr>
              <p:nvPr/>
            </p:nvSpPr>
            <p:spPr bwMode="auto">
              <a:xfrm>
                <a:off x="7885113" y="1590675"/>
                <a:ext cx="155575" cy="36513"/>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 name="Oval 66"/>
              <p:cNvSpPr>
                <a:spLocks noChangeArrowheads="1"/>
              </p:cNvSpPr>
              <p:nvPr/>
            </p:nvSpPr>
            <p:spPr bwMode="auto">
              <a:xfrm>
                <a:off x="7885113" y="1565275"/>
                <a:ext cx="155575" cy="47625"/>
              </a:xfrm>
              <a:prstGeom prst="ellipse">
                <a:avLst/>
              </a:prstGeom>
              <a:solidFill>
                <a:srgbClr val="00B4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5" name="Group 85"/>
              <p:cNvGrpSpPr>
                <a:grpSpLocks/>
              </p:cNvGrpSpPr>
              <p:nvPr/>
            </p:nvGrpSpPr>
            <p:grpSpPr bwMode="auto">
              <a:xfrm>
                <a:off x="7908926" y="1568450"/>
                <a:ext cx="107950" cy="39688"/>
                <a:chOff x="4982" y="988"/>
                <a:chExt cx="68" cy="25"/>
              </a:xfrm>
            </p:grpSpPr>
            <p:grpSp>
              <p:nvGrpSpPr>
                <p:cNvPr id="173" name="Group 75"/>
                <p:cNvGrpSpPr>
                  <a:grpSpLocks/>
                </p:cNvGrpSpPr>
                <p:nvPr/>
              </p:nvGrpSpPr>
              <p:grpSpPr bwMode="auto">
                <a:xfrm>
                  <a:off x="4982" y="988"/>
                  <a:ext cx="68" cy="25"/>
                  <a:chOff x="4982" y="988"/>
                  <a:chExt cx="68" cy="25"/>
                </a:xfrm>
              </p:grpSpPr>
              <p:sp>
                <p:nvSpPr>
                  <p:cNvPr id="186" name="Freeform 67"/>
                  <p:cNvSpPr>
                    <a:spLocks/>
                  </p:cNvSpPr>
                  <p:nvPr/>
                </p:nvSpPr>
                <p:spPr bwMode="auto">
                  <a:xfrm>
                    <a:off x="5017" y="991"/>
                    <a:ext cx="33" cy="9"/>
                  </a:xfrm>
                  <a:custGeom>
                    <a:avLst/>
                    <a:gdLst/>
                    <a:ahLst/>
                    <a:cxnLst>
                      <a:cxn ang="0">
                        <a:pos x="0" y="6"/>
                      </a:cxn>
                      <a:cxn ang="0">
                        <a:pos x="6" y="9"/>
                      </a:cxn>
                      <a:cxn ang="0">
                        <a:pos x="24" y="3"/>
                      </a:cxn>
                      <a:cxn ang="0">
                        <a:pos x="33" y="6"/>
                      </a:cxn>
                      <a:cxn ang="0">
                        <a:pos x="27" y="0"/>
                      </a:cxn>
                      <a:cxn ang="0">
                        <a:pos x="6" y="0"/>
                      </a:cxn>
                      <a:cxn ang="0">
                        <a:pos x="15" y="0"/>
                      </a:cxn>
                      <a:cxn ang="0">
                        <a:pos x="0" y="6"/>
                      </a:cxn>
                    </a:cxnLst>
                    <a:rect l="0" t="0" r="r" b="b"/>
                    <a:pathLst>
                      <a:path w="33" h="9">
                        <a:moveTo>
                          <a:pt x="0" y="6"/>
                        </a:moveTo>
                        <a:lnTo>
                          <a:pt x="6" y="9"/>
                        </a:lnTo>
                        <a:lnTo>
                          <a:pt x="24" y="3"/>
                        </a:lnTo>
                        <a:lnTo>
                          <a:pt x="33" y="6"/>
                        </a:lnTo>
                        <a:lnTo>
                          <a:pt x="27" y="0"/>
                        </a:lnTo>
                        <a:lnTo>
                          <a:pt x="6" y="0"/>
                        </a:lnTo>
                        <a:lnTo>
                          <a:pt x="15" y="0"/>
                        </a:lnTo>
                        <a:lnTo>
                          <a:pt x="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68"/>
                  <p:cNvSpPr>
                    <a:spLocks/>
                  </p:cNvSpPr>
                  <p:nvPr/>
                </p:nvSpPr>
                <p:spPr bwMode="auto">
                  <a:xfrm>
                    <a:off x="5017" y="991"/>
                    <a:ext cx="33" cy="9"/>
                  </a:xfrm>
                  <a:custGeom>
                    <a:avLst/>
                    <a:gdLst/>
                    <a:ahLst/>
                    <a:cxnLst>
                      <a:cxn ang="0">
                        <a:pos x="0" y="6"/>
                      </a:cxn>
                      <a:cxn ang="0">
                        <a:pos x="6" y="9"/>
                      </a:cxn>
                      <a:cxn ang="0">
                        <a:pos x="24" y="3"/>
                      </a:cxn>
                      <a:cxn ang="0">
                        <a:pos x="33" y="6"/>
                      </a:cxn>
                      <a:cxn ang="0">
                        <a:pos x="27" y="0"/>
                      </a:cxn>
                      <a:cxn ang="0">
                        <a:pos x="6" y="0"/>
                      </a:cxn>
                      <a:cxn ang="0">
                        <a:pos x="15" y="0"/>
                      </a:cxn>
                      <a:cxn ang="0">
                        <a:pos x="0" y="6"/>
                      </a:cxn>
                    </a:cxnLst>
                    <a:rect l="0" t="0" r="r" b="b"/>
                    <a:pathLst>
                      <a:path w="33" h="9">
                        <a:moveTo>
                          <a:pt x="0" y="6"/>
                        </a:moveTo>
                        <a:lnTo>
                          <a:pt x="6" y="9"/>
                        </a:lnTo>
                        <a:lnTo>
                          <a:pt x="24" y="3"/>
                        </a:lnTo>
                        <a:lnTo>
                          <a:pt x="33" y="6"/>
                        </a:lnTo>
                        <a:lnTo>
                          <a:pt x="27" y="0"/>
                        </a:lnTo>
                        <a:lnTo>
                          <a:pt x="6" y="0"/>
                        </a:lnTo>
                        <a:lnTo>
                          <a:pt x="15" y="0"/>
                        </a:lnTo>
                        <a:lnTo>
                          <a:pt x="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69"/>
                  <p:cNvSpPr>
                    <a:spLocks/>
                  </p:cNvSpPr>
                  <p:nvPr/>
                </p:nvSpPr>
                <p:spPr bwMode="auto">
                  <a:xfrm>
                    <a:off x="4982" y="1002"/>
                    <a:ext cx="32" cy="11"/>
                  </a:xfrm>
                  <a:custGeom>
                    <a:avLst/>
                    <a:gdLst/>
                    <a:ahLst/>
                    <a:cxnLst>
                      <a:cxn ang="0">
                        <a:pos x="32" y="3"/>
                      </a:cxn>
                      <a:cxn ang="0">
                        <a:pos x="23" y="0"/>
                      </a:cxn>
                      <a:cxn ang="0">
                        <a:pos x="9" y="6"/>
                      </a:cxn>
                      <a:cxn ang="0">
                        <a:pos x="0" y="3"/>
                      </a:cxn>
                      <a:cxn ang="0">
                        <a:pos x="3" y="11"/>
                      </a:cxn>
                      <a:cxn ang="0">
                        <a:pos x="23" y="11"/>
                      </a:cxn>
                      <a:cxn ang="0">
                        <a:pos x="15" y="9"/>
                      </a:cxn>
                      <a:cxn ang="0">
                        <a:pos x="32" y="3"/>
                      </a:cxn>
                    </a:cxnLst>
                    <a:rect l="0" t="0" r="r" b="b"/>
                    <a:pathLst>
                      <a:path w="32" h="11">
                        <a:moveTo>
                          <a:pt x="32" y="3"/>
                        </a:moveTo>
                        <a:lnTo>
                          <a:pt x="23" y="0"/>
                        </a:lnTo>
                        <a:lnTo>
                          <a:pt x="9" y="6"/>
                        </a:lnTo>
                        <a:lnTo>
                          <a:pt x="0" y="3"/>
                        </a:lnTo>
                        <a:lnTo>
                          <a:pt x="3" y="11"/>
                        </a:lnTo>
                        <a:lnTo>
                          <a:pt x="23" y="11"/>
                        </a:lnTo>
                        <a:lnTo>
                          <a:pt x="15" y="9"/>
                        </a:lnTo>
                        <a:lnTo>
                          <a:pt x="3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70"/>
                  <p:cNvSpPr>
                    <a:spLocks/>
                  </p:cNvSpPr>
                  <p:nvPr/>
                </p:nvSpPr>
                <p:spPr bwMode="auto">
                  <a:xfrm>
                    <a:off x="4982" y="1002"/>
                    <a:ext cx="32" cy="11"/>
                  </a:xfrm>
                  <a:custGeom>
                    <a:avLst/>
                    <a:gdLst/>
                    <a:ahLst/>
                    <a:cxnLst>
                      <a:cxn ang="0">
                        <a:pos x="32" y="3"/>
                      </a:cxn>
                      <a:cxn ang="0">
                        <a:pos x="23" y="0"/>
                      </a:cxn>
                      <a:cxn ang="0">
                        <a:pos x="9" y="6"/>
                      </a:cxn>
                      <a:cxn ang="0">
                        <a:pos x="0" y="3"/>
                      </a:cxn>
                      <a:cxn ang="0">
                        <a:pos x="3" y="11"/>
                      </a:cxn>
                      <a:cxn ang="0">
                        <a:pos x="23" y="11"/>
                      </a:cxn>
                      <a:cxn ang="0">
                        <a:pos x="15" y="9"/>
                      </a:cxn>
                      <a:cxn ang="0">
                        <a:pos x="32" y="3"/>
                      </a:cxn>
                    </a:cxnLst>
                    <a:rect l="0" t="0" r="r" b="b"/>
                    <a:pathLst>
                      <a:path w="32" h="11">
                        <a:moveTo>
                          <a:pt x="32" y="3"/>
                        </a:moveTo>
                        <a:lnTo>
                          <a:pt x="23" y="0"/>
                        </a:lnTo>
                        <a:lnTo>
                          <a:pt x="9" y="6"/>
                        </a:lnTo>
                        <a:lnTo>
                          <a:pt x="0" y="3"/>
                        </a:lnTo>
                        <a:lnTo>
                          <a:pt x="3" y="11"/>
                        </a:lnTo>
                        <a:lnTo>
                          <a:pt x="23" y="11"/>
                        </a:lnTo>
                        <a:lnTo>
                          <a:pt x="15" y="9"/>
                        </a:lnTo>
                        <a:lnTo>
                          <a:pt x="3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71"/>
                  <p:cNvSpPr>
                    <a:spLocks/>
                  </p:cNvSpPr>
                  <p:nvPr/>
                </p:nvSpPr>
                <p:spPr bwMode="auto">
                  <a:xfrm>
                    <a:off x="4985" y="988"/>
                    <a:ext cx="29" cy="12"/>
                  </a:xfrm>
                  <a:custGeom>
                    <a:avLst/>
                    <a:gdLst/>
                    <a:ahLst/>
                    <a:cxnLst>
                      <a:cxn ang="0">
                        <a:pos x="0" y="3"/>
                      </a:cxn>
                      <a:cxn ang="0">
                        <a:pos x="6" y="0"/>
                      </a:cxn>
                      <a:cxn ang="0">
                        <a:pos x="23" y="9"/>
                      </a:cxn>
                      <a:cxn ang="0">
                        <a:pos x="29" y="6"/>
                      </a:cxn>
                      <a:cxn ang="0">
                        <a:pos x="26" y="12"/>
                      </a:cxn>
                      <a:cxn ang="0">
                        <a:pos x="6" y="12"/>
                      </a:cxn>
                      <a:cxn ang="0">
                        <a:pos x="15" y="9"/>
                      </a:cxn>
                      <a:cxn ang="0">
                        <a:pos x="0" y="3"/>
                      </a:cxn>
                    </a:cxnLst>
                    <a:rect l="0" t="0" r="r" b="b"/>
                    <a:pathLst>
                      <a:path w="29" h="12">
                        <a:moveTo>
                          <a:pt x="0" y="3"/>
                        </a:moveTo>
                        <a:lnTo>
                          <a:pt x="6" y="0"/>
                        </a:lnTo>
                        <a:lnTo>
                          <a:pt x="23" y="9"/>
                        </a:lnTo>
                        <a:lnTo>
                          <a:pt x="29" y="6"/>
                        </a:lnTo>
                        <a:lnTo>
                          <a:pt x="26" y="12"/>
                        </a:lnTo>
                        <a:lnTo>
                          <a:pt x="6" y="12"/>
                        </a:lnTo>
                        <a:lnTo>
                          <a:pt x="15" y="9"/>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72"/>
                  <p:cNvSpPr>
                    <a:spLocks/>
                  </p:cNvSpPr>
                  <p:nvPr/>
                </p:nvSpPr>
                <p:spPr bwMode="auto">
                  <a:xfrm>
                    <a:off x="4985" y="988"/>
                    <a:ext cx="29" cy="12"/>
                  </a:xfrm>
                  <a:custGeom>
                    <a:avLst/>
                    <a:gdLst/>
                    <a:ahLst/>
                    <a:cxnLst>
                      <a:cxn ang="0">
                        <a:pos x="0" y="3"/>
                      </a:cxn>
                      <a:cxn ang="0">
                        <a:pos x="6" y="0"/>
                      </a:cxn>
                      <a:cxn ang="0">
                        <a:pos x="23" y="9"/>
                      </a:cxn>
                      <a:cxn ang="0">
                        <a:pos x="29" y="6"/>
                      </a:cxn>
                      <a:cxn ang="0">
                        <a:pos x="26" y="12"/>
                      </a:cxn>
                      <a:cxn ang="0">
                        <a:pos x="6" y="12"/>
                      </a:cxn>
                      <a:cxn ang="0">
                        <a:pos x="15" y="9"/>
                      </a:cxn>
                      <a:cxn ang="0">
                        <a:pos x="0" y="3"/>
                      </a:cxn>
                    </a:cxnLst>
                    <a:rect l="0" t="0" r="r" b="b"/>
                    <a:pathLst>
                      <a:path w="29" h="12">
                        <a:moveTo>
                          <a:pt x="0" y="3"/>
                        </a:moveTo>
                        <a:lnTo>
                          <a:pt x="6" y="0"/>
                        </a:lnTo>
                        <a:lnTo>
                          <a:pt x="23" y="9"/>
                        </a:lnTo>
                        <a:lnTo>
                          <a:pt x="29" y="6"/>
                        </a:lnTo>
                        <a:lnTo>
                          <a:pt x="26" y="12"/>
                        </a:lnTo>
                        <a:lnTo>
                          <a:pt x="6" y="12"/>
                        </a:lnTo>
                        <a:lnTo>
                          <a:pt x="15" y="9"/>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73"/>
                  <p:cNvSpPr>
                    <a:spLocks/>
                  </p:cNvSpPr>
                  <p:nvPr/>
                </p:nvSpPr>
                <p:spPr bwMode="auto">
                  <a:xfrm>
                    <a:off x="5014" y="1002"/>
                    <a:ext cx="33" cy="11"/>
                  </a:xfrm>
                  <a:custGeom>
                    <a:avLst/>
                    <a:gdLst/>
                    <a:ahLst/>
                    <a:cxnLst>
                      <a:cxn ang="0">
                        <a:pos x="33" y="9"/>
                      </a:cxn>
                      <a:cxn ang="0">
                        <a:pos x="27" y="11"/>
                      </a:cxn>
                      <a:cxn ang="0">
                        <a:pos x="9" y="3"/>
                      </a:cxn>
                      <a:cxn ang="0">
                        <a:pos x="0" y="6"/>
                      </a:cxn>
                      <a:cxn ang="0">
                        <a:pos x="6" y="0"/>
                      </a:cxn>
                      <a:cxn ang="0">
                        <a:pos x="27" y="0"/>
                      </a:cxn>
                      <a:cxn ang="0">
                        <a:pos x="18" y="3"/>
                      </a:cxn>
                      <a:cxn ang="0">
                        <a:pos x="33" y="9"/>
                      </a:cxn>
                    </a:cxnLst>
                    <a:rect l="0" t="0" r="r" b="b"/>
                    <a:pathLst>
                      <a:path w="33" h="11">
                        <a:moveTo>
                          <a:pt x="33" y="9"/>
                        </a:moveTo>
                        <a:lnTo>
                          <a:pt x="27" y="11"/>
                        </a:lnTo>
                        <a:lnTo>
                          <a:pt x="9" y="3"/>
                        </a:lnTo>
                        <a:lnTo>
                          <a:pt x="0" y="6"/>
                        </a:lnTo>
                        <a:lnTo>
                          <a:pt x="6" y="0"/>
                        </a:lnTo>
                        <a:lnTo>
                          <a:pt x="27" y="0"/>
                        </a:lnTo>
                        <a:lnTo>
                          <a:pt x="18" y="3"/>
                        </a:lnTo>
                        <a:lnTo>
                          <a:pt x="33"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74"/>
                  <p:cNvSpPr>
                    <a:spLocks/>
                  </p:cNvSpPr>
                  <p:nvPr/>
                </p:nvSpPr>
                <p:spPr bwMode="auto">
                  <a:xfrm>
                    <a:off x="5014" y="1002"/>
                    <a:ext cx="33" cy="11"/>
                  </a:xfrm>
                  <a:custGeom>
                    <a:avLst/>
                    <a:gdLst/>
                    <a:ahLst/>
                    <a:cxnLst>
                      <a:cxn ang="0">
                        <a:pos x="33" y="9"/>
                      </a:cxn>
                      <a:cxn ang="0">
                        <a:pos x="27" y="11"/>
                      </a:cxn>
                      <a:cxn ang="0">
                        <a:pos x="9" y="3"/>
                      </a:cxn>
                      <a:cxn ang="0">
                        <a:pos x="0" y="6"/>
                      </a:cxn>
                      <a:cxn ang="0">
                        <a:pos x="6" y="0"/>
                      </a:cxn>
                      <a:cxn ang="0">
                        <a:pos x="27" y="0"/>
                      </a:cxn>
                      <a:cxn ang="0">
                        <a:pos x="18" y="3"/>
                      </a:cxn>
                      <a:cxn ang="0">
                        <a:pos x="33" y="9"/>
                      </a:cxn>
                    </a:cxnLst>
                    <a:rect l="0" t="0" r="r" b="b"/>
                    <a:pathLst>
                      <a:path w="33" h="11">
                        <a:moveTo>
                          <a:pt x="33" y="9"/>
                        </a:moveTo>
                        <a:lnTo>
                          <a:pt x="27" y="11"/>
                        </a:lnTo>
                        <a:lnTo>
                          <a:pt x="9" y="3"/>
                        </a:lnTo>
                        <a:lnTo>
                          <a:pt x="0" y="6"/>
                        </a:lnTo>
                        <a:lnTo>
                          <a:pt x="6" y="0"/>
                        </a:lnTo>
                        <a:lnTo>
                          <a:pt x="27" y="0"/>
                        </a:lnTo>
                        <a:lnTo>
                          <a:pt x="18" y="3"/>
                        </a:lnTo>
                        <a:lnTo>
                          <a:pt x="33"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7" name="Group 84"/>
                <p:cNvGrpSpPr>
                  <a:grpSpLocks/>
                </p:cNvGrpSpPr>
                <p:nvPr/>
              </p:nvGrpSpPr>
              <p:grpSpPr bwMode="auto">
                <a:xfrm>
                  <a:off x="4982" y="991"/>
                  <a:ext cx="68" cy="22"/>
                  <a:chOff x="4982" y="991"/>
                  <a:chExt cx="68" cy="22"/>
                </a:xfrm>
              </p:grpSpPr>
              <p:sp>
                <p:nvSpPr>
                  <p:cNvPr id="178" name="Freeform 76"/>
                  <p:cNvSpPr>
                    <a:spLocks/>
                  </p:cNvSpPr>
                  <p:nvPr/>
                </p:nvSpPr>
                <p:spPr bwMode="auto">
                  <a:xfrm>
                    <a:off x="5017" y="991"/>
                    <a:ext cx="33" cy="9"/>
                  </a:xfrm>
                  <a:custGeom>
                    <a:avLst/>
                    <a:gdLst/>
                    <a:ahLst/>
                    <a:cxnLst>
                      <a:cxn ang="0">
                        <a:pos x="0" y="9"/>
                      </a:cxn>
                      <a:cxn ang="0">
                        <a:pos x="6" y="9"/>
                      </a:cxn>
                      <a:cxn ang="0">
                        <a:pos x="24" y="3"/>
                      </a:cxn>
                      <a:cxn ang="0">
                        <a:pos x="33" y="6"/>
                      </a:cxn>
                      <a:cxn ang="0">
                        <a:pos x="27" y="0"/>
                      </a:cxn>
                      <a:cxn ang="0">
                        <a:pos x="9" y="0"/>
                      </a:cxn>
                      <a:cxn ang="0">
                        <a:pos x="15" y="0"/>
                      </a:cxn>
                      <a:cxn ang="0">
                        <a:pos x="0" y="9"/>
                      </a:cxn>
                    </a:cxnLst>
                    <a:rect l="0" t="0" r="r" b="b"/>
                    <a:pathLst>
                      <a:path w="33" h="9">
                        <a:moveTo>
                          <a:pt x="0" y="9"/>
                        </a:moveTo>
                        <a:lnTo>
                          <a:pt x="6" y="9"/>
                        </a:lnTo>
                        <a:lnTo>
                          <a:pt x="24" y="3"/>
                        </a:lnTo>
                        <a:lnTo>
                          <a:pt x="33" y="6"/>
                        </a:lnTo>
                        <a:lnTo>
                          <a:pt x="27" y="0"/>
                        </a:lnTo>
                        <a:lnTo>
                          <a:pt x="9" y="0"/>
                        </a:lnTo>
                        <a:lnTo>
                          <a:pt x="15" y="0"/>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77"/>
                  <p:cNvSpPr>
                    <a:spLocks/>
                  </p:cNvSpPr>
                  <p:nvPr/>
                </p:nvSpPr>
                <p:spPr bwMode="auto">
                  <a:xfrm>
                    <a:off x="5017" y="991"/>
                    <a:ext cx="33" cy="9"/>
                  </a:xfrm>
                  <a:custGeom>
                    <a:avLst/>
                    <a:gdLst/>
                    <a:ahLst/>
                    <a:cxnLst>
                      <a:cxn ang="0">
                        <a:pos x="0" y="9"/>
                      </a:cxn>
                      <a:cxn ang="0">
                        <a:pos x="6" y="9"/>
                      </a:cxn>
                      <a:cxn ang="0">
                        <a:pos x="24" y="3"/>
                      </a:cxn>
                      <a:cxn ang="0">
                        <a:pos x="33" y="6"/>
                      </a:cxn>
                      <a:cxn ang="0">
                        <a:pos x="27" y="0"/>
                      </a:cxn>
                      <a:cxn ang="0">
                        <a:pos x="9" y="0"/>
                      </a:cxn>
                      <a:cxn ang="0">
                        <a:pos x="15" y="0"/>
                      </a:cxn>
                      <a:cxn ang="0">
                        <a:pos x="0" y="9"/>
                      </a:cxn>
                    </a:cxnLst>
                    <a:rect l="0" t="0" r="r" b="b"/>
                    <a:pathLst>
                      <a:path w="33" h="9">
                        <a:moveTo>
                          <a:pt x="0" y="9"/>
                        </a:moveTo>
                        <a:lnTo>
                          <a:pt x="6" y="9"/>
                        </a:lnTo>
                        <a:lnTo>
                          <a:pt x="24" y="3"/>
                        </a:lnTo>
                        <a:lnTo>
                          <a:pt x="33" y="6"/>
                        </a:lnTo>
                        <a:lnTo>
                          <a:pt x="27" y="0"/>
                        </a:lnTo>
                        <a:lnTo>
                          <a:pt x="9" y="0"/>
                        </a:lnTo>
                        <a:lnTo>
                          <a:pt x="15" y="0"/>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78"/>
                  <p:cNvSpPr>
                    <a:spLocks/>
                  </p:cNvSpPr>
                  <p:nvPr/>
                </p:nvSpPr>
                <p:spPr bwMode="auto">
                  <a:xfrm>
                    <a:off x="4982" y="1002"/>
                    <a:ext cx="32" cy="11"/>
                  </a:xfrm>
                  <a:custGeom>
                    <a:avLst/>
                    <a:gdLst/>
                    <a:ahLst/>
                    <a:cxnLst>
                      <a:cxn ang="0">
                        <a:pos x="32" y="3"/>
                      </a:cxn>
                      <a:cxn ang="0">
                        <a:pos x="26" y="0"/>
                      </a:cxn>
                      <a:cxn ang="0">
                        <a:pos x="9" y="6"/>
                      </a:cxn>
                      <a:cxn ang="0">
                        <a:pos x="0" y="6"/>
                      </a:cxn>
                      <a:cxn ang="0">
                        <a:pos x="6" y="11"/>
                      </a:cxn>
                      <a:cxn ang="0">
                        <a:pos x="26" y="11"/>
                      </a:cxn>
                      <a:cxn ang="0">
                        <a:pos x="18" y="9"/>
                      </a:cxn>
                      <a:cxn ang="0">
                        <a:pos x="32" y="3"/>
                      </a:cxn>
                    </a:cxnLst>
                    <a:rect l="0" t="0" r="r" b="b"/>
                    <a:pathLst>
                      <a:path w="32" h="11">
                        <a:moveTo>
                          <a:pt x="32" y="3"/>
                        </a:moveTo>
                        <a:lnTo>
                          <a:pt x="26" y="0"/>
                        </a:lnTo>
                        <a:lnTo>
                          <a:pt x="9" y="6"/>
                        </a:lnTo>
                        <a:lnTo>
                          <a:pt x="0" y="6"/>
                        </a:lnTo>
                        <a:lnTo>
                          <a:pt x="6" y="11"/>
                        </a:lnTo>
                        <a:lnTo>
                          <a:pt x="26" y="11"/>
                        </a:lnTo>
                        <a:lnTo>
                          <a:pt x="18" y="9"/>
                        </a:lnTo>
                        <a:lnTo>
                          <a:pt x="3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79"/>
                  <p:cNvSpPr>
                    <a:spLocks/>
                  </p:cNvSpPr>
                  <p:nvPr/>
                </p:nvSpPr>
                <p:spPr bwMode="auto">
                  <a:xfrm>
                    <a:off x="4982" y="1002"/>
                    <a:ext cx="32" cy="11"/>
                  </a:xfrm>
                  <a:custGeom>
                    <a:avLst/>
                    <a:gdLst/>
                    <a:ahLst/>
                    <a:cxnLst>
                      <a:cxn ang="0">
                        <a:pos x="32" y="3"/>
                      </a:cxn>
                      <a:cxn ang="0">
                        <a:pos x="26" y="0"/>
                      </a:cxn>
                      <a:cxn ang="0">
                        <a:pos x="9" y="6"/>
                      </a:cxn>
                      <a:cxn ang="0">
                        <a:pos x="0" y="6"/>
                      </a:cxn>
                      <a:cxn ang="0">
                        <a:pos x="6" y="11"/>
                      </a:cxn>
                      <a:cxn ang="0">
                        <a:pos x="26" y="11"/>
                      </a:cxn>
                      <a:cxn ang="0">
                        <a:pos x="18" y="9"/>
                      </a:cxn>
                      <a:cxn ang="0">
                        <a:pos x="32" y="3"/>
                      </a:cxn>
                    </a:cxnLst>
                    <a:rect l="0" t="0" r="r" b="b"/>
                    <a:pathLst>
                      <a:path w="32" h="11">
                        <a:moveTo>
                          <a:pt x="32" y="3"/>
                        </a:moveTo>
                        <a:lnTo>
                          <a:pt x="26" y="0"/>
                        </a:lnTo>
                        <a:lnTo>
                          <a:pt x="9" y="6"/>
                        </a:lnTo>
                        <a:lnTo>
                          <a:pt x="0" y="6"/>
                        </a:lnTo>
                        <a:lnTo>
                          <a:pt x="6" y="11"/>
                        </a:lnTo>
                        <a:lnTo>
                          <a:pt x="26" y="11"/>
                        </a:lnTo>
                        <a:lnTo>
                          <a:pt x="18" y="9"/>
                        </a:lnTo>
                        <a:lnTo>
                          <a:pt x="3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80"/>
                  <p:cNvSpPr>
                    <a:spLocks/>
                  </p:cNvSpPr>
                  <p:nvPr/>
                </p:nvSpPr>
                <p:spPr bwMode="auto">
                  <a:xfrm>
                    <a:off x="4985" y="991"/>
                    <a:ext cx="32" cy="9"/>
                  </a:xfrm>
                  <a:custGeom>
                    <a:avLst/>
                    <a:gdLst/>
                    <a:ahLst/>
                    <a:cxnLst>
                      <a:cxn ang="0">
                        <a:pos x="0" y="0"/>
                      </a:cxn>
                      <a:cxn ang="0">
                        <a:pos x="6" y="0"/>
                      </a:cxn>
                      <a:cxn ang="0">
                        <a:pos x="23" y="6"/>
                      </a:cxn>
                      <a:cxn ang="0">
                        <a:pos x="32" y="3"/>
                      </a:cxn>
                      <a:cxn ang="0">
                        <a:pos x="26" y="9"/>
                      </a:cxn>
                      <a:cxn ang="0">
                        <a:pos x="6" y="9"/>
                      </a:cxn>
                      <a:cxn ang="0">
                        <a:pos x="15" y="9"/>
                      </a:cxn>
                      <a:cxn ang="0">
                        <a:pos x="0" y="0"/>
                      </a:cxn>
                    </a:cxnLst>
                    <a:rect l="0" t="0" r="r" b="b"/>
                    <a:pathLst>
                      <a:path w="32" h="9">
                        <a:moveTo>
                          <a:pt x="0" y="0"/>
                        </a:moveTo>
                        <a:lnTo>
                          <a:pt x="6" y="0"/>
                        </a:lnTo>
                        <a:lnTo>
                          <a:pt x="23" y="6"/>
                        </a:lnTo>
                        <a:lnTo>
                          <a:pt x="32" y="3"/>
                        </a:lnTo>
                        <a:lnTo>
                          <a:pt x="26" y="9"/>
                        </a:lnTo>
                        <a:lnTo>
                          <a:pt x="6" y="9"/>
                        </a:lnTo>
                        <a:lnTo>
                          <a:pt x="15"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81"/>
                  <p:cNvSpPr>
                    <a:spLocks/>
                  </p:cNvSpPr>
                  <p:nvPr/>
                </p:nvSpPr>
                <p:spPr bwMode="auto">
                  <a:xfrm>
                    <a:off x="4985" y="991"/>
                    <a:ext cx="32" cy="9"/>
                  </a:xfrm>
                  <a:custGeom>
                    <a:avLst/>
                    <a:gdLst/>
                    <a:ahLst/>
                    <a:cxnLst>
                      <a:cxn ang="0">
                        <a:pos x="0" y="0"/>
                      </a:cxn>
                      <a:cxn ang="0">
                        <a:pos x="6" y="0"/>
                      </a:cxn>
                      <a:cxn ang="0">
                        <a:pos x="23" y="6"/>
                      </a:cxn>
                      <a:cxn ang="0">
                        <a:pos x="32" y="3"/>
                      </a:cxn>
                      <a:cxn ang="0">
                        <a:pos x="26" y="9"/>
                      </a:cxn>
                      <a:cxn ang="0">
                        <a:pos x="6" y="9"/>
                      </a:cxn>
                      <a:cxn ang="0">
                        <a:pos x="15" y="9"/>
                      </a:cxn>
                      <a:cxn ang="0">
                        <a:pos x="0" y="0"/>
                      </a:cxn>
                    </a:cxnLst>
                    <a:rect l="0" t="0" r="r" b="b"/>
                    <a:pathLst>
                      <a:path w="32" h="9">
                        <a:moveTo>
                          <a:pt x="0" y="0"/>
                        </a:moveTo>
                        <a:lnTo>
                          <a:pt x="6" y="0"/>
                        </a:lnTo>
                        <a:lnTo>
                          <a:pt x="23" y="6"/>
                        </a:lnTo>
                        <a:lnTo>
                          <a:pt x="32" y="3"/>
                        </a:lnTo>
                        <a:lnTo>
                          <a:pt x="26" y="9"/>
                        </a:lnTo>
                        <a:lnTo>
                          <a:pt x="6" y="9"/>
                        </a:lnTo>
                        <a:lnTo>
                          <a:pt x="15"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82"/>
                  <p:cNvSpPr>
                    <a:spLocks/>
                  </p:cNvSpPr>
                  <p:nvPr/>
                </p:nvSpPr>
                <p:spPr bwMode="auto">
                  <a:xfrm>
                    <a:off x="5017" y="1002"/>
                    <a:ext cx="30" cy="11"/>
                  </a:xfrm>
                  <a:custGeom>
                    <a:avLst/>
                    <a:gdLst/>
                    <a:ahLst/>
                    <a:cxnLst>
                      <a:cxn ang="0">
                        <a:pos x="30" y="9"/>
                      </a:cxn>
                      <a:cxn ang="0">
                        <a:pos x="24" y="11"/>
                      </a:cxn>
                      <a:cxn ang="0">
                        <a:pos x="6" y="6"/>
                      </a:cxn>
                      <a:cxn ang="0">
                        <a:pos x="0" y="6"/>
                      </a:cxn>
                      <a:cxn ang="0">
                        <a:pos x="3" y="0"/>
                      </a:cxn>
                      <a:cxn ang="0">
                        <a:pos x="24" y="0"/>
                      </a:cxn>
                      <a:cxn ang="0">
                        <a:pos x="15" y="3"/>
                      </a:cxn>
                      <a:cxn ang="0">
                        <a:pos x="30" y="9"/>
                      </a:cxn>
                    </a:cxnLst>
                    <a:rect l="0" t="0" r="r" b="b"/>
                    <a:pathLst>
                      <a:path w="30" h="11">
                        <a:moveTo>
                          <a:pt x="30" y="9"/>
                        </a:moveTo>
                        <a:lnTo>
                          <a:pt x="24" y="11"/>
                        </a:lnTo>
                        <a:lnTo>
                          <a:pt x="6" y="6"/>
                        </a:lnTo>
                        <a:lnTo>
                          <a:pt x="0" y="6"/>
                        </a:lnTo>
                        <a:lnTo>
                          <a:pt x="3" y="0"/>
                        </a:lnTo>
                        <a:lnTo>
                          <a:pt x="24" y="0"/>
                        </a:lnTo>
                        <a:lnTo>
                          <a:pt x="15" y="3"/>
                        </a:lnTo>
                        <a:lnTo>
                          <a:pt x="3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83"/>
                  <p:cNvSpPr>
                    <a:spLocks/>
                  </p:cNvSpPr>
                  <p:nvPr/>
                </p:nvSpPr>
                <p:spPr bwMode="auto">
                  <a:xfrm>
                    <a:off x="5017" y="1002"/>
                    <a:ext cx="30" cy="11"/>
                  </a:xfrm>
                  <a:custGeom>
                    <a:avLst/>
                    <a:gdLst/>
                    <a:ahLst/>
                    <a:cxnLst>
                      <a:cxn ang="0">
                        <a:pos x="30" y="9"/>
                      </a:cxn>
                      <a:cxn ang="0">
                        <a:pos x="24" y="11"/>
                      </a:cxn>
                      <a:cxn ang="0">
                        <a:pos x="6" y="6"/>
                      </a:cxn>
                      <a:cxn ang="0">
                        <a:pos x="0" y="6"/>
                      </a:cxn>
                      <a:cxn ang="0">
                        <a:pos x="3" y="0"/>
                      </a:cxn>
                      <a:cxn ang="0">
                        <a:pos x="24" y="0"/>
                      </a:cxn>
                      <a:cxn ang="0">
                        <a:pos x="15" y="3"/>
                      </a:cxn>
                      <a:cxn ang="0">
                        <a:pos x="30" y="9"/>
                      </a:cxn>
                    </a:cxnLst>
                    <a:rect l="0" t="0" r="r" b="b"/>
                    <a:pathLst>
                      <a:path w="30" h="11">
                        <a:moveTo>
                          <a:pt x="30" y="9"/>
                        </a:moveTo>
                        <a:lnTo>
                          <a:pt x="24" y="11"/>
                        </a:lnTo>
                        <a:lnTo>
                          <a:pt x="6" y="6"/>
                        </a:lnTo>
                        <a:lnTo>
                          <a:pt x="0" y="6"/>
                        </a:lnTo>
                        <a:lnTo>
                          <a:pt x="3" y="0"/>
                        </a:lnTo>
                        <a:lnTo>
                          <a:pt x="24" y="0"/>
                        </a:lnTo>
                        <a:lnTo>
                          <a:pt x="15" y="3"/>
                        </a:lnTo>
                        <a:lnTo>
                          <a:pt x="3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46" name="Line 86"/>
              <p:cNvSpPr>
                <a:spLocks noChangeShapeType="1"/>
              </p:cNvSpPr>
              <p:nvPr/>
            </p:nvSpPr>
            <p:spPr bwMode="auto">
              <a:xfrm>
                <a:off x="7885113" y="1587500"/>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Line 87"/>
              <p:cNvSpPr>
                <a:spLocks noChangeShapeType="1"/>
              </p:cNvSpPr>
              <p:nvPr/>
            </p:nvSpPr>
            <p:spPr bwMode="auto">
              <a:xfrm>
                <a:off x="8035926" y="1587500"/>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Oval 89"/>
              <p:cNvSpPr>
                <a:spLocks noChangeArrowheads="1"/>
              </p:cNvSpPr>
              <p:nvPr/>
            </p:nvSpPr>
            <p:spPr bwMode="auto">
              <a:xfrm>
                <a:off x="7743825" y="1749425"/>
                <a:ext cx="155575" cy="49213"/>
              </a:xfrm>
              <a:prstGeom prst="ellipse">
                <a:avLst/>
              </a:prstGeom>
              <a:solidFill>
                <a:srgbClr val="0078AA"/>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Rectangle 90"/>
              <p:cNvSpPr>
                <a:spLocks noChangeArrowheads="1"/>
              </p:cNvSpPr>
              <p:nvPr/>
            </p:nvSpPr>
            <p:spPr bwMode="auto">
              <a:xfrm>
                <a:off x="7743825" y="1741488"/>
                <a:ext cx="155575" cy="34925"/>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 name="Rectangle 91"/>
              <p:cNvSpPr>
                <a:spLocks noChangeArrowheads="1"/>
              </p:cNvSpPr>
              <p:nvPr/>
            </p:nvSpPr>
            <p:spPr bwMode="auto">
              <a:xfrm>
                <a:off x="7743825" y="1741488"/>
                <a:ext cx="155575" cy="34925"/>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 name="Oval 92"/>
              <p:cNvSpPr>
                <a:spLocks noChangeArrowheads="1"/>
              </p:cNvSpPr>
              <p:nvPr/>
            </p:nvSpPr>
            <p:spPr bwMode="auto">
              <a:xfrm>
                <a:off x="7743825" y="1714500"/>
                <a:ext cx="155575" cy="49213"/>
              </a:xfrm>
              <a:prstGeom prst="ellipse">
                <a:avLst/>
              </a:prstGeom>
              <a:solidFill>
                <a:srgbClr val="00B4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2" name="Group 111"/>
              <p:cNvGrpSpPr>
                <a:grpSpLocks/>
              </p:cNvGrpSpPr>
              <p:nvPr/>
            </p:nvGrpSpPr>
            <p:grpSpPr bwMode="auto">
              <a:xfrm>
                <a:off x="7767638" y="1719263"/>
                <a:ext cx="107950" cy="39688"/>
                <a:chOff x="4893" y="1083"/>
                <a:chExt cx="68" cy="25"/>
              </a:xfrm>
            </p:grpSpPr>
            <p:grpSp>
              <p:nvGrpSpPr>
                <p:cNvPr id="155" name="Group 101"/>
                <p:cNvGrpSpPr>
                  <a:grpSpLocks/>
                </p:cNvGrpSpPr>
                <p:nvPr/>
              </p:nvGrpSpPr>
              <p:grpSpPr bwMode="auto">
                <a:xfrm>
                  <a:off x="4893" y="1083"/>
                  <a:ext cx="68" cy="25"/>
                  <a:chOff x="4893" y="1083"/>
                  <a:chExt cx="68" cy="25"/>
                </a:xfrm>
              </p:grpSpPr>
              <p:sp>
                <p:nvSpPr>
                  <p:cNvPr id="165" name="Freeform 93"/>
                  <p:cNvSpPr>
                    <a:spLocks/>
                  </p:cNvSpPr>
                  <p:nvPr/>
                </p:nvSpPr>
                <p:spPr bwMode="auto">
                  <a:xfrm>
                    <a:off x="4928" y="1086"/>
                    <a:ext cx="33" cy="8"/>
                  </a:xfrm>
                  <a:custGeom>
                    <a:avLst/>
                    <a:gdLst/>
                    <a:ahLst/>
                    <a:cxnLst>
                      <a:cxn ang="0">
                        <a:pos x="0" y="5"/>
                      </a:cxn>
                      <a:cxn ang="0">
                        <a:pos x="6" y="8"/>
                      </a:cxn>
                      <a:cxn ang="0">
                        <a:pos x="24" y="2"/>
                      </a:cxn>
                      <a:cxn ang="0">
                        <a:pos x="33" y="5"/>
                      </a:cxn>
                      <a:cxn ang="0">
                        <a:pos x="27" y="0"/>
                      </a:cxn>
                      <a:cxn ang="0">
                        <a:pos x="6" y="0"/>
                      </a:cxn>
                      <a:cxn ang="0">
                        <a:pos x="15" y="0"/>
                      </a:cxn>
                      <a:cxn ang="0">
                        <a:pos x="0" y="5"/>
                      </a:cxn>
                    </a:cxnLst>
                    <a:rect l="0" t="0" r="r" b="b"/>
                    <a:pathLst>
                      <a:path w="33" h="8">
                        <a:moveTo>
                          <a:pt x="0" y="5"/>
                        </a:moveTo>
                        <a:lnTo>
                          <a:pt x="6" y="8"/>
                        </a:lnTo>
                        <a:lnTo>
                          <a:pt x="24" y="2"/>
                        </a:lnTo>
                        <a:lnTo>
                          <a:pt x="33" y="5"/>
                        </a:lnTo>
                        <a:lnTo>
                          <a:pt x="27" y="0"/>
                        </a:lnTo>
                        <a:lnTo>
                          <a:pt x="6" y="0"/>
                        </a:lnTo>
                        <a:lnTo>
                          <a:pt x="15" y="0"/>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94"/>
                  <p:cNvSpPr>
                    <a:spLocks/>
                  </p:cNvSpPr>
                  <p:nvPr/>
                </p:nvSpPr>
                <p:spPr bwMode="auto">
                  <a:xfrm>
                    <a:off x="4928" y="1086"/>
                    <a:ext cx="33" cy="8"/>
                  </a:xfrm>
                  <a:custGeom>
                    <a:avLst/>
                    <a:gdLst/>
                    <a:ahLst/>
                    <a:cxnLst>
                      <a:cxn ang="0">
                        <a:pos x="0" y="5"/>
                      </a:cxn>
                      <a:cxn ang="0">
                        <a:pos x="6" y="8"/>
                      </a:cxn>
                      <a:cxn ang="0">
                        <a:pos x="24" y="2"/>
                      </a:cxn>
                      <a:cxn ang="0">
                        <a:pos x="33" y="5"/>
                      </a:cxn>
                      <a:cxn ang="0">
                        <a:pos x="27" y="0"/>
                      </a:cxn>
                      <a:cxn ang="0">
                        <a:pos x="6" y="0"/>
                      </a:cxn>
                      <a:cxn ang="0">
                        <a:pos x="15" y="0"/>
                      </a:cxn>
                      <a:cxn ang="0">
                        <a:pos x="0" y="5"/>
                      </a:cxn>
                    </a:cxnLst>
                    <a:rect l="0" t="0" r="r" b="b"/>
                    <a:pathLst>
                      <a:path w="33" h="8">
                        <a:moveTo>
                          <a:pt x="0" y="5"/>
                        </a:moveTo>
                        <a:lnTo>
                          <a:pt x="6" y="8"/>
                        </a:lnTo>
                        <a:lnTo>
                          <a:pt x="24" y="2"/>
                        </a:lnTo>
                        <a:lnTo>
                          <a:pt x="33" y="5"/>
                        </a:lnTo>
                        <a:lnTo>
                          <a:pt x="27" y="0"/>
                        </a:lnTo>
                        <a:lnTo>
                          <a:pt x="6" y="0"/>
                        </a:lnTo>
                        <a:lnTo>
                          <a:pt x="15" y="0"/>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95"/>
                  <p:cNvSpPr>
                    <a:spLocks/>
                  </p:cNvSpPr>
                  <p:nvPr/>
                </p:nvSpPr>
                <p:spPr bwMode="auto">
                  <a:xfrm>
                    <a:off x="4893" y="1097"/>
                    <a:ext cx="32" cy="11"/>
                  </a:xfrm>
                  <a:custGeom>
                    <a:avLst/>
                    <a:gdLst/>
                    <a:ahLst/>
                    <a:cxnLst>
                      <a:cxn ang="0">
                        <a:pos x="32" y="2"/>
                      </a:cxn>
                      <a:cxn ang="0">
                        <a:pos x="23" y="0"/>
                      </a:cxn>
                      <a:cxn ang="0">
                        <a:pos x="9" y="5"/>
                      </a:cxn>
                      <a:cxn ang="0">
                        <a:pos x="0" y="2"/>
                      </a:cxn>
                      <a:cxn ang="0">
                        <a:pos x="3" y="11"/>
                      </a:cxn>
                      <a:cxn ang="0">
                        <a:pos x="23" y="11"/>
                      </a:cxn>
                      <a:cxn ang="0">
                        <a:pos x="14" y="8"/>
                      </a:cxn>
                      <a:cxn ang="0">
                        <a:pos x="32" y="2"/>
                      </a:cxn>
                    </a:cxnLst>
                    <a:rect l="0" t="0" r="r" b="b"/>
                    <a:pathLst>
                      <a:path w="32" h="11">
                        <a:moveTo>
                          <a:pt x="32" y="2"/>
                        </a:moveTo>
                        <a:lnTo>
                          <a:pt x="23" y="0"/>
                        </a:lnTo>
                        <a:lnTo>
                          <a:pt x="9" y="5"/>
                        </a:lnTo>
                        <a:lnTo>
                          <a:pt x="0" y="2"/>
                        </a:lnTo>
                        <a:lnTo>
                          <a:pt x="3" y="11"/>
                        </a:lnTo>
                        <a:lnTo>
                          <a:pt x="23" y="11"/>
                        </a:lnTo>
                        <a:lnTo>
                          <a:pt x="14" y="8"/>
                        </a:lnTo>
                        <a:lnTo>
                          <a:pt x="3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96"/>
                  <p:cNvSpPr>
                    <a:spLocks/>
                  </p:cNvSpPr>
                  <p:nvPr/>
                </p:nvSpPr>
                <p:spPr bwMode="auto">
                  <a:xfrm>
                    <a:off x="4893" y="1097"/>
                    <a:ext cx="32" cy="11"/>
                  </a:xfrm>
                  <a:custGeom>
                    <a:avLst/>
                    <a:gdLst/>
                    <a:ahLst/>
                    <a:cxnLst>
                      <a:cxn ang="0">
                        <a:pos x="32" y="2"/>
                      </a:cxn>
                      <a:cxn ang="0">
                        <a:pos x="23" y="0"/>
                      </a:cxn>
                      <a:cxn ang="0">
                        <a:pos x="9" y="5"/>
                      </a:cxn>
                      <a:cxn ang="0">
                        <a:pos x="0" y="2"/>
                      </a:cxn>
                      <a:cxn ang="0">
                        <a:pos x="3" y="11"/>
                      </a:cxn>
                      <a:cxn ang="0">
                        <a:pos x="23" y="11"/>
                      </a:cxn>
                      <a:cxn ang="0">
                        <a:pos x="14" y="8"/>
                      </a:cxn>
                      <a:cxn ang="0">
                        <a:pos x="32" y="2"/>
                      </a:cxn>
                    </a:cxnLst>
                    <a:rect l="0" t="0" r="r" b="b"/>
                    <a:pathLst>
                      <a:path w="32" h="11">
                        <a:moveTo>
                          <a:pt x="32" y="2"/>
                        </a:moveTo>
                        <a:lnTo>
                          <a:pt x="23" y="0"/>
                        </a:lnTo>
                        <a:lnTo>
                          <a:pt x="9" y="5"/>
                        </a:lnTo>
                        <a:lnTo>
                          <a:pt x="0" y="2"/>
                        </a:lnTo>
                        <a:lnTo>
                          <a:pt x="3" y="11"/>
                        </a:lnTo>
                        <a:lnTo>
                          <a:pt x="23" y="11"/>
                        </a:lnTo>
                        <a:lnTo>
                          <a:pt x="14" y="8"/>
                        </a:lnTo>
                        <a:lnTo>
                          <a:pt x="3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97"/>
                  <p:cNvSpPr>
                    <a:spLocks/>
                  </p:cNvSpPr>
                  <p:nvPr/>
                </p:nvSpPr>
                <p:spPr bwMode="auto">
                  <a:xfrm>
                    <a:off x="4896" y="1083"/>
                    <a:ext cx="29" cy="11"/>
                  </a:xfrm>
                  <a:custGeom>
                    <a:avLst/>
                    <a:gdLst/>
                    <a:ahLst/>
                    <a:cxnLst>
                      <a:cxn ang="0">
                        <a:pos x="0" y="3"/>
                      </a:cxn>
                      <a:cxn ang="0">
                        <a:pos x="6" y="0"/>
                      </a:cxn>
                      <a:cxn ang="0">
                        <a:pos x="23" y="8"/>
                      </a:cxn>
                      <a:cxn ang="0">
                        <a:pos x="29" y="5"/>
                      </a:cxn>
                      <a:cxn ang="0">
                        <a:pos x="26" y="11"/>
                      </a:cxn>
                      <a:cxn ang="0">
                        <a:pos x="6" y="11"/>
                      </a:cxn>
                      <a:cxn ang="0">
                        <a:pos x="14" y="8"/>
                      </a:cxn>
                      <a:cxn ang="0">
                        <a:pos x="0" y="3"/>
                      </a:cxn>
                    </a:cxnLst>
                    <a:rect l="0" t="0" r="r" b="b"/>
                    <a:pathLst>
                      <a:path w="29" h="11">
                        <a:moveTo>
                          <a:pt x="0" y="3"/>
                        </a:moveTo>
                        <a:lnTo>
                          <a:pt x="6" y="0"/>
                        </a:lnTo>
                        <a:lnTo>
                          <a:pt x="23" y="8"/>
                        </a:lnTo>
                        <a:lnTo>
                          <a:pt x="29" y="5"/>
                        </a:lnTo>
                        <a:lnTo>
                          <a:pt x="26" y="11"/>
                        </a:lnTo>
                        <a:lnTo>
                          <a:pt x="6" y="11"/>
                        </a:lnTo>
                        <a:lnTo>
                          <a:pt x="14" y="8"/>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98"/>
                  <p:cNvSpPr>
                    <a:spLocks/>
                  </p:cNvSpPr>
                  <p:nvPr/>
                </p:nvSpPr>
                <p:spPr bwMode="auto">
                  <a:xfrm>
                    <a:off x="4896" y="1083"/>
                    <a:ext cx="29" cy="11"/>
                  </a:xfrm>
                  <a:custGeom>
                    <a:avLst/>
                    <a:gdLst/>
                    <a:ahLst/>
                    <a:cxnLst>
                      <a:cxn ang="0">
                        <a:pos x="0" y="3"/>
                      </a:cxn>
                      <a:cxn ang="0">
                        <a:pos x="6" y="0"/>
                      </a:cxn>
                      <a:cxn ang="0">
                        <a:pos x="23" y="8"/>
                      </a:cxn>
                      <a:cxn ang="0">
                        <a:pos x="29" y="5"/>
                      </a:cxn>
                      <a:cxn ang="0">
                        <a:pos x="26" y="11"/>
                      </a:cxn>
                      <a:cxn ang="0">
                        <a:pos x="6" y="11"/>
                      </a:cxn>
                      <a:cxn ang="0">
                        <a:pos x="14" y="8"/>
                      </a:cxn>
                      <a:cxn ang="0">
                        <a:pos x="0" y="3"/>
                      </a:cxn>
                    </a:cxnLst>
                    <a:rect l="0" t="0" r="r" b="b"/>
                    <a:pathLst>
                      <a:path w="29" h="11">
                        <a:moveTo>
                          <a:pt x="0" y="3"/>
                        </a:moveTo>
                        <a:lnTo>
                          <a:pt x="6" y="0"/>
                        </a:lnTo>
                        <a:lnTo>
                          <a:pt x="23" y="8"/>
                        </a:lnTo>
                        <a:lnTo>
                          <a:pt x="29" y="5"/>
                        </a:lnTo>
                        <a:lnTo>
                          <a:pt x="26" y="11"/>
                        </a:lnTo>
                        <a:lnTo>
                          <a:pt x="6" y="11"/>
                        </a:lnTo>
                        <a:lnTo>
                          <a:pt x="14" y="8"/>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99"/>
                  <p:cNvSpPr>
                    <a:spLocks/>
                  </p:cNvSpPr>
                  <p:nvPr/>
                </p:nvSpPr>
                <p:spPr bwMode="auto">
                  <a:xfrm>
                    <a:off x="4925" y="1097"/>
                    <a:ext cx="33" cy="11"/>
                  </a:xfrm>
                  <a:custGeom>
                    <a:avLst/>
                    <a:gdLst/>
                    <a:ahLst/>
                    <a:cxnLst>
                      <a:cxn ang="0">
                        <a:pos x="33" y="8"/>
                      </a:cxn>
                      <a:cxn ang="0">
                        <a:pos x="27" y="11"/>
                      </a:cxn>
                      <a:cxn ang="0">
                        <a:pos x="9" y="2"/>
                      </a:cxn>
                      <a:cxn ang="0">
                        <a:pos x="0" y="5"/>
                      </a:cxn>
                      <a:cxn ang="0">
                        <a:pos x="6" y="0"/>
                      </a:cxn>
                      <a:cxn ang="0">
                        <a:pos x="27" y="0"/>
                      </a:cxn>
                      <a:cxn ang="0">
                        <a:pos x="18" y="2"/>
                      </a:cxn>
                      <a:cxn ang="0">
                        <a:pos x="33" y="8"/>
                      </a:cxn>
                    </a:cxnLst>
                    <a:rect l="0" t="0" r="r" b="b"/>
                    <a:pathLst>
                      <a:path w="33" h="11">
                        <a:moveTo>
                          <a:pt x="33" y="8"/>
                        </a:moveTo>
                        <a:lnTo>
                          <a:pt x="27" y="11"/>
                        </a:lnTo>
                        <a:lnTo>
                          <a:pt x="9" y="2"/>
                        </a:lnTo>
                        <a:lnTo>
                          <a:pt x="0" y="5"/>
                        </a:lnTo>
                        <a:lnTo>
                          <a:pt x="6" y="0"/>
                        </a:lnTo>
                        <a:lnTo>
                          <a:pt x="27" y="0"/>
                        </a:lnTo>
                        <a:lnTo>
                          <a:pt x="18" y="2"/>
                        </a:lnTo>
                        <a:lnTo>
                          <a:pt x="33"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00"/>
                  <p:cNvSpPr>
                    <a:spLocks/>
                  </p:cNvSpPr>
                  <p:nvPr/>
                </p:nvSpPr>
                <p:spPr bwMode="auto">
                  <a:xfrm>
                    <a:off x="4925" y="1097"/>
                    <a:ext cx="33" cy="11"/>
                  </a:xfrm>
                  <a:custGeom>
                    <a:avLst/>
                    <a:gdLst/>
                    <a:ahLst/>
                    <a:cxnLst>
                      <a:cxn ang="0">
                        <a:pos x="33" y="8"/>
                      </a:cxn>
                      <a:cxn ang="0">
                        <a:pos x="27" y="11"/>
                      </a:cxn>
                      <a:cxn ang="0">
                        <a:pos x="9" y="2"/>
                      </a:cxn>
                      <a:cxn ang="0">
                        <a:pos x="0" y="5"/>
                      </a:cxn>
                      <a:cxn ang="0">
                        <a:pos x="6" y="0"/>
                      </a:cxn>
                      <a:cxn ang="0">
                        <a:pos x="27" y="0"/>
                      </a:cxn>
                      <a:cxn ang="0">
                        <a:pos x="18" y="2"/>
                      </a:cxn>
                      <a:cxn ang="0">
                        <a:pos x="33" y="8"/>
                      </a:cxn>
                    </a:cxnLst>
                    <a:rect l="0" t="0" r="r" b="b"/>
                    <a:pathLst>
                      <a:path w="33" h="11">
                        <a:moveTo>
                          <a:pt x="33" y="8"/>
                        </a:moveTo>
                        <a:lnTo>
                          <a:pt x="27" y="11"/>
                        </a:lnTo>
                        <a:lnTo>
                          <a:pt x="9" y="2"/>
                        </a:lnTo>
                        <a:lnTo>
                          <a:pt x="0" y="5"/>
                        </a:lnTo>
                        <a:lnTo>
                          <a:pt x="6" y="0"/>
                        </a:lnTo>
                        <a:lnTo>
                          <a:pt x="27" y="0"/>
                        </a:lnTo>
                        <a:lnTo>
                          <a:pt x="18" y="2"/>
                        </a:lnTo>
                        <a:lnTo>
                          <a:pt x="33"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6" name="Group 110"/>
                <p:cNvGrpSpPr>
                  <a:grpSpLocks/>
                </p:cNvGrpSpPr>
                <p:nvPr/>
              </p:nvGrpSpPr>
              <p:grpSpPr bwMode="auto">
                <a:xfrm>
                  <a:off x="4893" y="1086"/>
                  <a:ext cx="68" cy="22"/>
                  <a:chOff x="4893" y="1086"/>
                  <a:chExt cx="68" cy="22"/>
                </a:xfrm>
              </p:grpSpPr>
              <p:sp>
                <p:nvSpPr>
                  <p:cNvPr id="157" name="Freeform 102"/>
                  <p:cNvSpPr>
                    <a:spLocks/>
                  </p:cNvSpPr>
                  <p:nvPr/>
                </p:nvSpPr>
                <p:spPr bwMode="auto">
                  <a:xfrm>
                    <a:off x="4928" y="1086"/>
                    <a:ext cx="33" cy="8"/>
                  </a:xfrm>
                  <a:custGeom>
                    <a:avLst/>
                    <a:gdLst/>
                    <a:ahLst/>
                    <a:cxnLst>
                      <a:cxn ang="0">
                        <a:pos x="0" y="8"/>
                      </a:cxn>
                      <a:cxn ang="0">
                        <a:pos x="6" y="8"/>
                      </a:cxn>
                      <a:cxn ang="0">
                        <a:pos x="24" y="2"/>
                      </a:cxn>
                      <a:cxn ang="0">
                        <a:pos x="33" y="5"/>
                      </a:cxn>
                      <a:cxn ang="0">
                        <a:pos x="27" y="0"/>
                      </a:cxn>
                      <a:cxn ang="0">
                        <a:pos x="9" y="0"/>
                      </a:cxn>
                      <a:cxn ang="0">
                        <a:pos x="15" y="0"/>
                      </a:cxn>
                      <a:cxn ang="0">
                        <a:pos x="0" y="8"/>
                      </a:cxn>
                    </a:cxnLst>
                    <a:rect l="0" t="0" r="r" b="b"/>
                    <a:pathLst>
                      <a:path w="33" h="8">
                        <a:moveTo>
                          <a:pt x="0" y="8"/>
                        </a:moveTo>
                        <a:lnTo>
                          <a:pt x="6" y="8"/>
                        </a:lnTo>
                        <a:lnTo>
                          <a:pt x="24" y="2"/>
                        </a:lnTo>
                        <a:lnTo>
                          <a:pt x="33" y="5"/>
                        </a:lnTo>
                        <a:lnTo>
                          <a:pt x="27" y="0"/>
                        </a:lnTo>
                        <a:lnTo>
                          <a:pt x="9" y="0"/>
                        </a:lnTo>
                        <a:lnTo>
                          <a:pt x="15" y="0"/>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03"/>
                  <p:cNvSpPr>
                    <a:spLocks/>
                  </p:cNvSpPr>
                  <p:nvPr/>
                </p:nvSpPr>
                <p:spPr bwMode="auto">
                  <a:xfrm>
                    <a:off x="4928" y="1086"/>
                    <a:ext cx="33" cy="8"/>
                  </a:xfrm>
                  <a:custGeom>
                    <a:avLst/>
                    <a:gdLst/>
                    <a:ahLst/>
                    <a:cxnLst>
                      <a:cxn ang="0">
                        <a:pos x="0" y="8"/>
                      </a:cxn>
                      <a:cxn ang="0">
                        <a:pos x="6" y="8"/>
                      </a:cxn>
                      <a:cxn ang="0">
                        <a:pos x="24" y="2"/>
                      </a:cxn>
                      <a:cxn ang="0">
                        <a:pos x="33" y="5"/>
                      </a:cxn>
                      <a:cxn ang="0">
                        <a:pos x="27" y="0"/>
                      </a:cxn>
                      <a:cxn ang="0">
                        <a:pos x="9" y="0"/>
                      </a:cxn>
                      <a:cxn ang="0">
                        <a:pos x="15" y="0"/>
                      </a:cxn>
                      <a:cxn ang="0">
                        <a:pos x="0" y="8"/>
                      </a:cxn>
                    </a:cxnLst>
                    <a:rect l="0" t="0" r="r" b="b"/>
                    <a:pathLst>
                      <a:path w="33" h="8">
                        <a:moveTo>
                          <a:pt x="0" y="8"/>
                        </a:moveTo>
                        <a:lnTo>
                          <a:pt x="6" y="8"/>
                        </a:lnTo>
                        <a:lnTo>
                          <a:pt x="24" y="2"/>
                        </a:lnTo>
                        <a:lnTo>
                          <a:pt x="33" y="5"/>
                        </a:lnTo>
                        <a:lnTo>
                          <a:pt x="27" y="0"/>
                        </a:lnTo>
                        <a:lnTo>
                          <a:pt x="9" y="0"/>
                        </a:lnTo>
                        <a:lnTo>
                          <a:pt x="15" y="0"/>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04"/>
                  <p:cNvSpPr>
                    <a:spLocks/>
                  </p:cNvSpPr>
                  <p:nvPr/>
                </p:nvSpPr>
                <p:spPr bwMode="auto">
                  <a:xfrm>
                    <a:off x="4893" y="1097"/>
                    <a:ext cx="32" cy="11"/>
                  </a:xfrm>
                  <a:custGeom>
                    <a:avLst/>
                    <a:gdLst/>
                    <a:ahLst/>
                    <a:cxnLst>
                      <a:cxn ang="0">
                        <a:pos x="32" y="2"/>
                      </a:cxn>
                      <a:cxn ang="0">
                        <a:pos x="26" y="0"/>
                      </a:cxn>
                      <a:cxn ang="0">
                        <a:pos x="9" y="5"/>
                      </a:cxn>
                      <a:cxn ang="0">
                        <a:pos x="0" y="5"/>
                      </a:cxn>
                      <a:cxn ang="0">
                        <a:pos x="6" y="11"/>
                      </a:cxn>
                      <a:cxn ang="0">
                        <a:pos x="26" y="11"/>
                      </a:cxn>
                      <a:cxn ang="0">
                        <a:pos x="17" y="8"/>
                      </a:cxn>
                      <a:cxn ang="0">
                        <a:pos x="32" y="2"/>
                      </a:cxn>
                    </a:cxnLst>
                    <a:rect l="0" t="0" r="r" b="b"/>
                    <a:pathLst>
                      <a:path w="32" h="11">
                        <a:moveTo>
                          <a:pt x="32" y="2"/>
                        </a:moveTo>
                        <a:lnTo>
                          <a:pt x="26" y="0"/>
                        </a:lnTo>
                        <a:lnTo>
                          <a:pt x="9" y="5"/>
                        </a:lnTo>
                        <a:lnTo>
                          <a:pt x="0" y="5"/>
                        </a:lnTo>
                        <a:lnTo>
                          <a:pt x="6" y="11"/>
                        </a:lnTo>
                        <a:lnTo>
                          <a:pt x="26" y="11"/>
                        </a:lnTo>
                        <a:lnTo>
                          <a:pt x="17" y="8"/>
                        </a:lnTo>
                        <a:lnTo>
                          <a:pt x="32"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05"/>
                  <p:cNvSpPr>
                    <a:spLocks/>
                  </p:cNvSpPr>
                  <p:nvPr/>
                </p:nvSpPr>
                <p:spPr bwMode="auto">
                  <a:xfrm>
                    <a:off x="4893" y="1097"/>
                    <a:ext cx="32" cy="11"/>
                  </a:xfrm>
                  <a:custGeom>
                    <a:avLst/>
                    <a:gdLst/>
                    <a:ahLst/>
                    <a:cxnLst>
                      <a:cxn ang="0">
                        <a:pos x="32" y="2"/>
                      </a:cxn>
                      <a:cxn ang="0">
                        <a:pos x="26" y="0"/>
                      </a:cxn>
                      <a:cxn ang="0">
                        <a:pos x="9" y="5"/>
                      </a:cxn>
                      <a:cxn ang="0">
                        <a:pos x="0" y="5"/>
                      </a:cxn>
                      <a:cxn ang="0">
                        <a:pos x="6" y="11"/>
                      </a:cxn>
                      <a:cxn ang="0">
                        <a:pos x="26" y="11"/>
                      </a:cxn>
                      <a:cxn ang="0">
                        <a:pos x="17" y="8"/>
                      </a:cxn>
                      <a:cxn ang="0">
                        <a:pos x="32" y="2"/>
                      </a:cxn>
                    </a:cxnLst>
                    <a:rect l="0" t="0" r="r" b="b"/>
                    <a:pathLst>
                      <a:path w="32" h="11">
                        <a:moveTo>
                          <a:pt x="32" y="2"/>
                        </a:moveTo>
                        <a:lnTo>
                          <a:pt x="26" y="0"/>
                        </a:lnTo>
                        <a:lnTo>
                          <a:pt x="9" y="5"/>
                        </a:lnTo>
                        <a:lnTo>
                          <a:pt x="0" y="5"/>
                        </a:lnTo>
                        <a:lnTo>
                          <a:pt x="6" y="11"/>
                        </a:lnTo>
                        <a:lnTo>
                          <a:pt x="26" y="11"/>
                        </a:lnTo>
                        <a:lnTo>
                          <a:pt x="17" y="8"/>
                        </a:lnTo>
                        <a:lnTo>
                          <a:pt x="32"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06"/>
                  <p:cNvSpPr>
                    <a:spLocks/>
                  </p:cNvSpPr>
                  <p:nvPr/>
                </p:nvSpPr>
                <p:spPr bwMode="auto">
                  <a:xfrm>
                    <a:off x="4896" y="1086"/>
                    <a:ext cx="32" cy="8"/>
                  </a:xfrm>
                  <a:custGeom>
                    <a:avLst/>
                    <a:gdLst/>
                    <a:ahLst/>
                    <a:cxnLst>
                      <a:cxn ang="0">
                        <a:pos x="0" y="0"/>
                      </a:cxn>
                      <a:cxn ang="0">
                        <a:pos x="6" y="0"/>
                      </a:cxn>
                      <a:cxn ang="0">
                        <a:pos x="23" y="5"/>
                      </a:cxn>
                      <a:cxn ang="0">
                        <a:pos x="32" y="2"/>
                      </a:cxn>
                      <a:cxn ang="0">
                        <a:pos x="26" y="8"/>
                      </a:cxn>
                      <a:cxn ang="0">
                        <a:pos x="6" y="8"/>
                      </a:cxn>
                      <a:cxn ang="0">
                        <a:pos x="14" y="8"/>
                      </a:cxn>
                      <a:cxn ang="0">
                        <a:pos x="0" y="0"/>
                      </a:cxn>
                    </a:cxnLst>
                    <a:rect l="0" t="0" r="r" b="b"/>
                    <a:pathLst>
                      <a:path w="32" h="8">
                        <a:moveTo>
                          <a:pt x="0" y="0"/>
                        </a:moveTo>
                        <a:lnTo>
                          <a:pt x="6" y="0"/>
                        </a:lnTo>
                        <a:lnTo>
                          <a:pt x="23" y="5"/>
                        </a:lnTo>
                        <a:lnTo>
                          <a:pt x="32" y="2"/>
                        </a:lnTo>
                        <a:lnTo>
                          <a:pt x="26" y="8"/>
                        </a:lnTo>
                        <a:lnTo>
                          <a:pt x="6" y="8"/>
                        </a:lnTo>
                        <a:lnTo>
                          <a:pt x="14" y="8"/>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07"/>
                  <p:cNvSpPr>
                    <a:spLocks/>
                  </p:cNvSpPr>
                  <p:nvPr/>
                </p:nvSpPr>
                <p:spPr bwMode="auto">
                  <a:xfrm>
                    <a:off x="4896" y="1086"/>
                    <a:ext cx="32" cy="8"/>
                  </a:xfrm>
                  <a:custGeom>
                    <a:avLst/>
                    <a:gdLst/>
                    <a:ahLst/>
                    <a:cxnLst>
                      <a:cxn ang="0">
                        <a:pos x="0" y="0"/>
                      </a:cxn>
                      <a:cxn ang="0">
                        <a:pos x="6" y="0"/>
                      </a:cxn>
                      <a:cxn ang="0">
                        <a:pos x="23" y="5"/>
                      </a:cxn>
                      <a:cxn ang="0">
                        <a:pos x="32" y="2"/>
                      </a:cxn>
                      <a:cxn ang="0">
                        <a:pos x="26" y="8"/>
                      </a:cxn>
                      <a:cxn ang="0">
                        <a:pos x="6" y="8"/>
                      </a:cxn>
                      <a:cxn ang="0">
                        <a:pos x="14" y="8"/>
                      </a:cxn>
                      <a:cxn ang="0">
                        <a:pos x="0" y="0"/>
                      </a:cxn>
                    </a:cxnLst>
                    <a:rect l="0" t="0" r="r" b="b"/>
                    <a:pathLst>
                      <a:path w="32" h="8">
                        <a:moveTo>
                          <a:pt x="0" y="0"/>
                        </a:moveTo>
                        <a:lnTo>
                          <a:pt x="6" y="0"/>
                        </a:lnTo>
                        <a:lnTo>
                          <a:pt x="23" y="5"/>
                        </a:lnTo>
                        <a:lnTo>
                          <a:pt x="32" y="2"/>
                        </a:lnTo>
                        <a:lnTo>
                          <a:pt x="26" y="8"/>
                        </a:lnTo>
                        <a:lnTo>
                          <a:pt x="6" y="8"/>
                        </a:lnTo>
                        <a:lnTo>
                          <a:pt x="14" y="8"/>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08"/>
                  <p:cNvSpPr>
                    <a:spLocks/>
                  </p:cNvSpPr>
                  <p:nvPr/>
                </p:nvSpPr>
                <p:spPr bwMode="auto">
                  <a:xfrm>
                    <a:off x="4928" y="1097"/>
                    <a:ext cx="30" cy="11"/>
                  </a:xfrm>
                  <a:custGeom>
                    <a:avLst/>
                    <a:gdLst/>
                    <a:ahLst/>
                    <a:cxnLst>
                      <a:cxn ang="0">
                        <a:pos x="30" y="8"/>
                      </a:cxn>
                      <a:cxn ang="0">
                        <a:pos x="24" y="11"/>
                      </a:cxn>
                      <a:cxn ang="0">
                        <a:pos x="6" y="5"/>
                      </a:cxn>
                      <a:cxn ang="0">
                        <a:pos x="0" y="5"/>
                      </a:cxn>
                      <a:cxn ang="0">
                        <a:pos x="3" y="0"/>
                      </a:cxn>
                      <a:cxn ang="0">
                        <a:pos x="24" y="0"/>
                      </a:cxn>
                      <a:cxn ang="0">
                        <a:pos x="15" y="2"/>
                      </a:cxn>
                      <a:cxn ang="0">
                        <a:pos x="30" y="8"/>
                      </a:cxn>
                    </a:cxnLst>
                    <a:rect l="0" t="0" r="r" b="b"/>
                    <a:pathLst>
                      <a:path w="30" h="11">
                        <a:moveTo>
                          <a:pt x="30" y="8"/>
                        </a:moveTo>
                        <a:lnTo>
                          <a:pt x="24" y="11"/>
                        </a:lnTo>
                        <a:lnTo>
                          <a:pt x="6" y="5"/>
                        </a:lnTo>
                        <a:lnTo>
                          <a:pt x="0" y="5"/>
                        </a:lnTo>
                        <a:lnTo>
                          <a:pt x="3" y="0"/>
                        </a:lnTo>
                        <a:lnTo>
                          <a:pt x="24" y="0"/>
                        </a:lnTo>
                        <a:lnTo>
                          <a:pt x="15" y="2"/>
                        </a:lnTo>
                        <a:lnTo>
                          <a:pt x="3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09"/>
                  <p:cNvSpPr>
                    <a:spLocks/>
                  </p:cNvSpPr>
                  <p:nvPr/>
                </p:nvSpPr>
                <p:spPr bwMode="auto">
                  <a:xfrm>
                    <a:off x="4928" y="1097"/>
                    <a:ext cx="30" cy="11"/>
                  </a:xfrm>
                  <a:custGeom>
                    <a:avLst/>
                    <a:gdLst/>
                    <a:ahLst/>
                    <a:cxnLst>
                      <a:cxn ang="0">
                        <a:pos x="30" y="8"/>
                      </a:cxn>
                      <a:cxn ang="0">
                        <a:pos x="24" y="11"/>
                      </a:cxn>
                      <a:cxn ang="0">
                        <a:pos x="6" y="5"/>
                      </a:cxn>
                      <a:cxn ang="0">
                        <a:pos x="0" y="5"/>
                      </a:cxn>
                      <a:cxn ang="0">
                        <a:pos x="3" y="0"/>
                      </a:cxn>
                      <a:cxn ang="0">
                        <a:pos x="24" y="0"/>
                      </a:cxn>
                      <a:cxn ang="0">
                        <a:pos x="15" y="2"/>
                      </a:cxn>
                      <a:cxn ang="0">
                        <a:pos x="30" y="8"/>
                      </a:cxn>
                    </a:cxnLst>
                    <a:rect l="0" t="0" r="r" b="b"/>
                    <a:pathLst>
                      <a:path w="30" h="11">
                        <a:moveTo>
                          <a:pt x="30" y="8"/>
                        </a:moveTo>
                        <a:lnTo>
                          <a:pt x="24" y="11"/>
                        </a:lnTo>
                        <a:lnTo>
                          <a:pt x="6" y="5"/>
                        </a:lnTo>
                        <a:lnTo>
                          <a:pt x="0" y="5"/>
                        </a:lnTo>
                        <a:lnTo>
                          <a:pt x="3" y="0"/>
                        </a:lnTo>
                        <a:lnTo>
                          <a:pt x="24" y="0"/>
                        </a:lnTo>
                        <a:lnTo>
                          <a:pt x="15" y="2"/>
                        </a:lnTo>
                        <a:lnTo>
                          <a:pt x="3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53" name="Line 112"/>
              <p:cNvSpPr>
                <a:spLocks noChangeShapeType="1"/>
              </p:cNvSpPr>
              <p:nvPr/>
            </p:nvSpPr>
            <p:spPr bwMode="auto">
              <a:xfrm>
                <a:off x="7743825" y="1736725"/>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Line 113"/>
              <p:cNvSpPr>
                <a:spLocks noChangeShapeType="1"/>
              </p:cNvSpPr>
              <p:nvPr/>
            </p:nvSpPr>
            <p:spPr bwMode="auto">
              <a:xfrm>
                <a:off x="7894638" y="1736725"/>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4" name="Group 213"/>
          <p:cNvGrpSpPr/>
          <p:nvPr/>
        </p:nvGrpSpPr>
        <p:grpSpPr>
          <a:xfrm>
            <a:off x="7416861" y="5455920"/>
            <a:ext cx="914400" cy="914400"/>
            <a:chOff x="7373750" y="1276145"/>
            <a:chExt cx="914400" cy="914400"/>
          </a:xfrm>
        </p:grpSpPr>
        <p:grpSp>
          <p:nvGrpSpPr>
            <p:cNvPr id="215" name="Group 174"/>
            <p:cNvGrpSpPr>
              <a:grpSpLocks noChangeAspect="1"/>
            </p:cNvGrpSpPr>
            <p:nvPr/>
          </p:nvGrpSpPr>
          <p:grpSpPr>
            <a:xfrm>
              <a:off x="7373750" y="1276145"/>
              <a:ext cx="914400" cy="914400"/>
              <a:chOff x="7239000" y="1112520"/>
              <a:chExt cx="1280160" cy="1280160"/>
            </a:xfrm>
          </p:grpSpPr>
          <p:pic>
            <p:nvPicPr>
              <p:cNvPr id="295" name="Picture 38"/>
              <p:cNvPicPr>
                <a:picLocks noChangeArrowheads="1"/>
              </p:cNvPicPr>
              <p:nvPr/>
            </p:nvPicPr>
            <p:blipFill>
              <a:blip r:embed="rId2" cstate="print"/>
              <a:stretch>
                <a:fillRect/>
              </a:stretch>
            </p:blipFill>
            <p:spPr bwMode="auto">
              <a:xfrm>
                <a:off x="7239000" y="1112520"/>
                <a:ext cx="1280160" cy="1280160"/>
              </a:xfrm>
              <a:prstGeom prst="rect">
                <a:avLst/>
              </a:prstGeom>
              <a:noFill/>
              <a:ln w="9525">
                <a:noFill/>
                <a:miter lim="800000"/>
                <a:headEnd/>
                <a:tailEnd/>
              </a:ln>
            </p:spPr>
          </p:pic>
          <p:sp>
            <p:nvSpPr>
              <p:cNvPr id="296" name="AutoShape 3"/>
              <p:cNvSpPr>
                <a:spLocks noChangeAspect="1" noChangeArrowheads="1" noTextEdit="1"/>
              </p:cNvSpPr>
              <p:nvPr/>
            </p:nvSpPr>
            <p:spPr bwMode="auto">
              <a:xfrm>
                <a:off x="7486050" y="1386038"/>
                <a:ext cx="772425" cy="514200"/>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16" name="Freeform 34"/>
            <p:cNvSpPr>
              <a:spLocks/>
            </p:cNvSpPr>
            <p:nvPr/>
          </p:nvSpPr>
          <p:spPr bwMode="auto">
            <a:xfrm>
              <a:off x="7705725" y="1590675"/>
              <a:ext cx="212725" cy="31750"/>
            </a:xfrm>
            <a:custGeom>
              <a:avLst/>
              <a:gdLst/>
              <a:ahLst/>
              <a:cxnLst>
                <a:cxn ang="0">
                  <a:pos x="0" y="0"/>
                </a:cxn>
                <a:cxn ang="0">
                  <a:pos x="83" y="0"/>
                </a:cxn>
                <a:cxn ang="0">
                  <a:pos x="62" y="20"/>
                </a:cxn>
                <a:cxn ang="0">
                  <a:pos x="134" y="20"/>
                </a:cxn>
              </a:cxnLst>
              <a:rect l="0" t="0" r="r" b="b"/>
              <a:pathLst>
                <a:path w="134" h="20">
                  <a:moveTo>
                    <a:pt x="0" y="0"/>
                  </a:moveTo>
                  <a:lnTo>
                    <a:pt x="83" y="0"/>
                  </a:lnTo>
                  <a:lnTo>
                    <a:pt x="62" y="20"/>
                  </a:lnTo>
                  <a:lnTo>
                    <a:pt x="134" y="20"/>
                  </a:lnTo>
                </a:path>
              </a:pathLst>
            </a:custGeom>
            <a:noFill/>
            <a:ln w="6">
              <a:solidFill>
                <a:srgbClr val="CF0E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35"/>
            <p:cNvSpPr>
              <a:spLocks/>
            </p:cNvSpPr>
            <p:nvPr/>
          </p:nvSpPr>
          <p:spPr bwMode="auto">
            <a:xfrm>
              <a:off x="7691438" y="1590675"/>
              <a:ext cx="127000" cy="163513"/>
            </a:xfrm>
            <a:custGeom>
              <a:avLst/>
              <a:gdLst/>
              <a:ahLst/>
              <a:cxnLst>
                <a:cxn ang="0">
                  <a:pos x="0" y="0"/>
                </a:cxn>
                <a:cxn ang="0">
                  <a:pos x="59" y="56"/>
                </a:cxn>
                <a:cxn ang="0">
                  <a:pos x="30" y="56"/>
                </a:cxn>
                <a:cxn ang="0">
                  <a:pos x="80" y="103"/>
                </a:cxn>
              </a:cxnLst>
              <a:rect l="0" t="0" r="r" b="b"/>
              <a:pathLst>
                <a:path w="80" h="103">
                  <a:moveTo>
                    <a:pt x="0" y="0"/>
                  </a:moveTo>
                  <a:lnTo>
                    <a:pt x="59" y="56"/>
                  </a:lnTo>
                  <a:lnTo>
                    <a:pt x="30" y="56"/>
                  </a:lnTo>
                  <a:lnTo>
                    <a:pt x="80" y="103"/>
                  </a:lnTo>
                </a:path>
              </a:pathLst>
            </a:custGeom>
            <a:noFill/>
            <a:ln w="6">
              <a:solidFill>
                <a:srgbClr val="CF0E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36"/>
            <p:cNvSpPr>
              <a:spLocks/>
            </p:cNvSpPr>
            <p:nvPr/>
          </p:nvSpPr>
          <p:spPr bwMode="auto">
            <a:xfrm>
              <a:off x="7832725" y="1590675"/>
              <a:ext cx="127000" cy="163513"/>
            </a:xfrm>
            <a:custGeom>
              <a:avLst/>
              <a:gdLst/>
              <a:ahLst/>
              <a:cxnLst>
                <a:cxn ang="0">
                  <a:pos x="80" y="0"/>
                </a:cxn>
                <a:cxn ang="0">
                  <a:pos x="21" y="56"/>
                </a:cxn>
                <a:cxn ang="0">
                  <a:pos x="51" y="56"/>
                </a:cxn>
                <a:cxn ang="0">
                  <a:pos x="0" y="103"/>
                </a:cxn>
              </a:cxnLst>
              <a:rect l="0" t="0" r="r" b="b"/>
              <a:pathLst>
                <a:path w="80" h="103">
                  <a:moveTo>
                    <a:pt x="80" y="0"/>
                  </a:moveTo>
                  <a:lnTo>
                    <a:pt x="21" y="56"/>
                  </a:lnTo>
                  <a:lnTo>
                    <a:pt x="51" y="56"/>
                  </a:lnTo>
                  <a:lnTo>
                    <a:pt x="0" y="103"/>
                  </a:lnTo>
                </a:path>
              </a:pathLst>
            </a:custGeom>
            <a:noFill/>
            <a:ln w="6">
              <a:solidFill>
                <a:srgbClr val="CF0E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9" name="Group 173"/>
            <p:cNvGrpSpPr/>
            <p:nvPr/>
          </p:nvGrpSpPr>
          <p:grpSpPr>
            <a:xfrm>
              <a:off x="7602538" y="1565275"/>
              <a:ext cx="438150" cy="233363"/>
              <a:chOff x="7602538" y="1565275"/>
              <a:chExt cx="438150" cy="233363"/>
            </a:xfrm>
          </p:grpSpPr>
          <p:sp>
            <p:nvSpPr>
              <p:cNvPr id="220" name="Oval 37"/>
              <p:cNvSpPr>
                <a:spLocks noChangeArrowheads="1"/>
              </p:cNvSpPr>
              <p:nvPr/>
            </p:nvSpPr>
            <p:spPr bwMode="auto">
              <a:xfrm>
                <a:off x="7602538" y="1600200"/>
                <a:ext cx="155575" cy="47625"/>
              </a:xfrm>
              <a:prstGeom prst="ellipse">
                <a:avLst/>
              </a:prstGeom>
              <a:solidFill>
                <a:srgbClr val="0078AA"/>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Rectangle 38"/>
              <p:cNvSpPr>
                <a:spLocks noChangeArrowheads="1"/>
              </p:cNvSpPr>
              <p:nvPr/>
            </p:nvSpPr>
            <p:spPr bwMode="auto">
              <a:xfrm>
                <a:off x="7602538" y="1590675"/>
                <a:ext cx="155575" cy="36513"/>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Rectangle 39"/>
              <p:cNvSpPr>
                <a:spLocks noChangeArrowheads="1"/>
              </p:cNvSpPr>
              <p:nvPr/>
            </p:nvSpPr>
            <p:spPr bwMode="auto">
              <a:xfrm>
                <a:off x="7602538" y="1590675"/>
                <a:ext cx="155575" cy="36513"/>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Oval 40"/>
              <p:cNvSpPr>
                <a:spLocks noChangeArrowheads="1"/>
              </p:cNvSpPr>
              <p:nvPr/>
            </p:nvSpPr>
            <p:spPr bwMode="auto">
              <a:xfrm>
                <a:off x="7602538" y="1565275"/>
                <a:ext cx="155575" cy="47625"/>
              </a:xfrm>
              <a:prstGeom prst="ellipse">
                <a:avLst/>
              </a:prstGeom>
              <a:solidFill>
                <a:srgbClr val="00B4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4" name="Group 59"/>
              <p:cNvGrpSpPr>
                <a:grpSpLocks/>
              </p:cNvGrpSpPr>
              <p:nvPr/>
            </p:nvGrpSpPr>
            <p:grpSpPr bwMode="auto">
              <a:xfrm>
                <a:off x="7626351" y="1568450"/>
                <a:ext cx="107950" cy="39688"/>
                <a:chOff x="4804" y="988"/>
                <a:chExt cx="68" cy="25"/>
              </a:xfrm>
            </p:grpSpPr>
            <p:grpSp>
              <p:nvGrpSpPr>
                <p:cNvPr id="277" name="Group 49"/>
                <p:cNvGrpSpPr>
                  <a:grpSpLocks/>
                </p:cNvGrpSpPr>
                <p:nvPr/>
              </p:nvGrpSpPr>
              <p:grpSpPr bwMode="auto">
                <a:xfrm>
                  <a:off x="4804" y="988"/>
                  <a:ext cx="68" cy="25"/>
                  <a:chOff x="4804" y="988"/>
                  <a:chExt cx="68" cy="25"/>
                </a:xfrm>
              </p:grpSpPr>
              <p:sp>
                <p:nvSpPr>
                  <p:cNvPr id="287" name="Freeform 41"/>
                  <p:cNvSpPr>
                    <a:spLocks/>
                  </p:cNvSpPr>
                  <p:nvPr/>
                </p:nvSpPr>
                <p:spPr bwMode="auto">
                  <a:xfrm>
                    <a:off x="4839" y="991"/>
                    <a:ext cx="33" cy="9"/>
                  </a:xfrm>
                  <a:custGeom>
                    <a:avLst/>
                    <a:gdLst/>
                    <a:ahLst/>
                    <a:cxnLst>
                      <a:cxn ang="0">
                        <a:pos x="0" y="6"/>
                      </a:cxn>
                      <a:cxn ang="0">
                        <a:pos x="6" y="9"/>
                      </a:cxn>
                      <a:cxn ang="0">
                        <a:pos x="24" y="3"/>
                      </a:cxn>
                      <a:cxn ang="0">
                        <a:pos x="33" y="6"/>
                      </a:cxn>
                      <a:cxn ang="0">
                        <a:pos x="27" y="0"/>
                      </a:cxn>
                      <a:cxn ang="0">
                        <a:pos x="6" y="0"/>
                      </a:cxn>
                      <a:cxn ang="0">
                        <a:pos x="15" y="0"/>
                      </a:cxn>
                      <a:cxn ang="0">
                        <a:pos x="0" y="6"/>
                      </a:cxn>
                    </a:cxnLst>
                    <a:rect l="0" t="0" r="r" b="b"/>
                    <a:pathLst>
                      <a:path w="33" h="9">
                        <a:moveTo>
                          <a:pt x="0" y="6"/>
                        </a:moveTo>
                        <a:lnTo>
                          <a:pt x="6" y="9"/>
                        </a:lnTo>
                        <a:lnTo>
                          <a:pt x="24" y="3"/>
                        </a:lnTo>
                        <a:lnTo>
                          <a:pt x="33" y="6"/>
                        </a:lnTo>
                        <a:lnTo>
                          <a:pt x="27" y="0"/>
                        </a:lnTo>
                        <a:lnTo>
                          <a:pt x="6" y="0"/>
                        </a:lnTo>
                        <a:lnTo>
                          <a:pt x="15" y="0"/>
                        </a:lnTo>
                        <a:lnTo>
                          <a:pt x="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42"/>
                  <p:cNvSpPr>
                    <a:spLocks/>
                  </p:cNvSpPr>
                  <p:nvPr/>
                </p:nvSpPr>
                <p:spPr bwMode="auto">
                  <a:xfrm>
                    <a:off x="4839" y="991"/>
                    <a:ext cx="33" cy="9"/>
                  </a:xfrm>
                  <a:custGeom>
                    <a:avLst/>
                    <a:gdLst/>
                    <a:ahLst/>
                    <a:cxnLst>
                      <a:cxn ang="0">
                        <a:pos x="0" y="6"/>
                      </a:cxn>
                      <a:cxn ang="0">
                        <a:pos x="6" y="9"/>
                      </a:cxn>
                      <a:cxn ang="0">
                        <a:pos x="24" y="3"/>
                      </a:cxn>
                      <a:cxn ang="0">
                        <a:pos x="33" y="6"/>
                      </a:cxn>
                      <a:cxn ang="0">
                        <a:pos x="27" y="0"/>
                      </a:cxn>
                      <a:cxn ang="0">
                        <a:pos x="6" y="0"/>
                      </a:cxn>
                      <a:cxn ang="0">
                        <a:pos x="15" y="0"/>
                      </a:cxn>
                      <a:cxn ang="0">
                        <a:pos x="0" y="6"/>
                      </a:cxn>
                    </a:cxnLst>
                    <a:rect l="0" t="0" r="r" b="b"/>
                    <a:pathLst>
                      <a:path w="33" h="9">
                        <a:moveTo>
                          <a:pt x="0" y="6"/>
                        </a:moveTo>
                        <a:lnTo>
                          <a:pt x="6" y="9"/>
                        </a:lnTo>
                        <a:lnTo>
                          <a:pt x="24" y="3"/>
                        </a:lnTo>
                        <a:lnTo>
                          <a:pt x="33" y="6"/>
                        </a:lnTo>
                        <a:lnTo>
                          <a:pt x="27" y="0"/>
                        </a:lnTo>
                        <a:lnTo>
                          <a:pt x="6" y="0"/>
                        </a:lnTo>
                        <a:lnTo>
                          <a:pt x="15" y="0"/>
                        </a:lnTo>
                        <a:lnTo>
                          <a:pt x="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43"/>
                  <p:cNvSpPr>
                    <a:spLocks/>
                  </p:cNvSpPr>
                  <p:nvPr/>
                </p:nvSpPr>
                <p:spPr bwMode="auto">
                  <a:xfrm>
                    <a:off x="4804" y="1002"/>
                    <a:ext cx="32" cy="11"/>
                  </a:xfrm>
                  <a:custGeom>
                    <a:avLst/>
                    <a:gdLst/>
                    <a:ahLst/>
                    <a:cxnLst>
                      <a:cxn ang="0">
                        <a:pos x="32" y="3"/>
                      </a:cxn>
                      <a:cxn ang="0">
                        <a:pos x="23" y="0"/>
                      </a:cxn>
                      <a:cxn ang="0">
                        <a:pos x="8" y="6"/>
                      </a:cxn>
                      <a:cxn ang="0">
                        <a:pos x="0" y="3"/>
                      </a:cxn>
                      <a:cxn ang="0">
                        <a:pos x="2" y="11"/>
                      </a:cxn>
                      <a:cxn ang="0">
                        <a:pos x="23" y="11"/>
                      </a:cxn>
                      <a:cxn ang="0">
                        <a:pos x="14" y="9"/>
                      </a:cxn>
                      <a:cxn ang="0">
                        <a:pos x="32" y="3"/>
                      </a:cxn>
                    </a:cxnLst>
                    <a:rect l="0" t="0" r="r" b="b"/>
                    <a:pathLst>
                      <a:path w="32" h="11">
                        <a:moveTo>
                          <a:pt x="32" y="3"/>
                        </a:moveTo>
                        <a:lnTo>
                          <a:pt x="23" y="0"/>
                        </a:lnTo>
                        <a:lnTo>
                          <a:pt x="8" y="6"/>
                        </a:lnTo>
                        <a:lnTo>
                          <a:pt x="0" y="3"/>
                        </a:lnTo>
                        <a:lnTo>
                          <a:pt x="2" y="11"/>
                        </a:lnTo>
                        <a:lnTo>
                          <a:pt x="23" y="11"/>
                        </a:lnTo>
                        <a:lnTo>
                          <a:pt x="14" y="9"/>
                        </a:lnTo>
                        <a:lnTo>
                          <a:pt x="3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44"/>
                  <p:cNvSpPr>
                    <a:spLocks/>
                  </p:cNvSpPr>
                  <p:nvPr/>
                </p:nvSpPr>
                <p:spPr bwMode="auto">
                  <a:xfrm>
                    <a:off x="4804" y="1002"/>
                    <a:ext cx="32" cy="11"/>
                  </a:xfrm>
                  <a:custGeom>
                    <a:avLst/>
                    <a:gdLst/>
                    <a:ahLst/>
                    <a:cxnLst>
                      <a:cxn ang="0">
                        <a:pos x="32" y="3"/>
                      </a:cxn>
                      <a:cxn ang="0">
                        <a:pos x="23" y="0"/>
                      </a:cxn>
                      <a:cxn ang="0">
                        <a:pos x="8" y="6"/>
                      </a:cxn>
                      <a:cxn ang="0">
                        <a:pos x="0" y="3"/>
                      </a:cxn>
                      <a:cxn ang="0">
                        <a:pos x="2" y="11"/>
                      </a:cxn>
                      <a:cxn ang="0">
                        <a:pos x="23" y="11"/>
                      </a:cxn>
                      <a:cxn ang="0">
                        <a:pos x="14" y="9"/>
                      </a:cxn>
                      <a:cxn ang="0">
                        <a:pos x="32" y="3"/>
                      </a:cxn>
                    </a:cxnLst>
                    <a:rect l="0" t="0" r="r" b="b"/>
                    <a:pathLst>
                      <a:path w="32" h="11">
                        <a:moveTo>
                          <a:pt x="32" y="3"/>
                        </a:moveTo>
                        <a:lnTo>
                          <a:pt x="23" y="0"/>
                        </a:lnTo>
                        <a:lnTo>
                          <a:pt x="8" y="6"/>
                        </a:lnTo>
                        <a:lnTo>
                          <a:pt x="0" y="3"/>
                        </a:lnTo>
                        <a:lnTo>
                          <a:pt x="2" y="11"/>
                        </a:lnTo>
                        <a:lnTo>
                          <a:pt x="23" y="11"/>
                        </a:lnTo>
                        <a:lnTo>
                          <a:pt x="14" y="9"/>
                        </a:lnTo>
                        <a:lnTo>
                          <a:pt x="3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45"/>
                  <p:cNvSpPr>
                    <a:spLocks/>
                  </p:cNvSpPr>
                  <p:nvPr/>
                </p:nvSpPr>
                <p:spPr bwMode="auto">
                  <a:xfrm>
                    <a:off x="4806" y="988"/>
                    <a:ext cx="30" cy="12"/>
                  </a:xfrm>
                  <a:custGeom>
                    <a:avLst/>
                    <a:gdLst/>
                    <a:ahLst/>
                    <a:cxnLst>
                      <a:cxn ang="0">
                        <a:pos x="0" y="3"/>
                      </a:cxn>
                      <a:cxn ang="0">
                        <a:pos x="6" y="0"/>
                      </a:cxn>
                      <a:cxn ang="0">
                        <a:pos x="24" y="9"/>
                      </a:cxn>
                      <a:cxn ang="0">
                        <a:pos x="30" y="6"/>
                      </a:cxn>
                      <a:cxn ang="0">
                        <a:pos x="27" y="12"/>
                      </a:cxn>
                      <a:cxn ang="0">
                        <a:pos x="6" y="12"/>
                      </a:cxn>
                      <a:cxn ang="0">
                        <a:pos x="15" y="9"/>
                      </a:cxn>
                      <a:cxn ang="0">
                        <a:pos x="0" y="3"/>
                      </a:cxn>
                    </a:cxnLst>
                    <a:rect l="0" t="0" r="r" b="b"/>
                    <a:pathLst>
                      <a:path w="30" h="12">
                        <a:moveTo>
                          <a:pt x="0" y="3"/>
                        </a:moveTo>
                        <a:lnTo>
                          <a:pt x="6" y="0"/>
                        </a:lnTo>
                        <a:lnTo>
                          <a:pt x="24" y="9"/>
                        </a:lnTo>
                        <a:lnTo>
                          <a:pt x="30" y="6"/>
                        </a:lnTo>
                        <a:lnTo>
                          <a:pt x="27" y="12"/>
                        </a:lnTo>
                        <a:lnTo>
                          <a:pt x="6" y="12"/>
                        </a:lnTo>
                        <a:lnTo>
                          <a:pt x="15" y="9"/>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46"/>
                  <p:cNvSpPr>
                    <a:spLocks/>
                  </p:cNvSpPr>
                  <p:nvPr/>
                </p:nvSpPr>
                <p:spPr bwMode="auto">
                  <a:xfrm>
                    <a:off x="4806" y="988"/>
                    <a:ext cx="30" cy="12"/>
                  </a:xfrm>
                  <a:custGeom>
                    <a:avLst/>
                    <a:gdLst/>
                    <a:ahLst/>
                    <a:cxnLst>
                      <a:cxn ang="0">
                        <a:pos x="0" y="3"/>
                      </a:cxn>
                      <a:cxn ang="0">
                        <a:pos x="6" y="0"/>
                      </a:cxn>
                      <a:cxn ang="0">
                        <a:pos x="24" y="9"/>
                      </a:cxn>
                      <a:cxn ang="0">
                        <a:pos x="30" y="6"/>
                      </a:cxn>
                      <a:cxn ang="0">
                        <a:pos x="27" y="12"/>
                      </a:cxn>
                      <a:cxn ang="0">
                        <a:pos x="6" y="12"/>
                      </a:cxn>
                      <a:cxn ang="0">
                        <a:pos x="15" y="9"/>
                      </a:cxn>
                      <a:cxn ang="0">
                        <a:pos x="0" y="3"/>
                      </a:cxn>
                    </a:cxnLst>
                    <a:rect l="0" t="0" r="r" b="b"/>
                    <a:pathLst>
                      <a:path w="30" h="12">
                        <a:moveTo>
                          <a:pt x="0" y="3"/>
                        </a:moveTo>
                        <a:lnTo>
                          <a:pt x="6" y="0"/>
                        </a:lnTo>
                        <a:lnTo>
                          <a:pt x="24" y="9"/>
                        </a:lnTo>
                        <a:lnTo>
                          <a:pt x="30" y="6"/>
                        </a:lnTo>
                        <a:lnTo>
                          <a:pt x="27" y="12"/>
                        </a:lnTo>
                        <a:lnTo>
                          <a:pt x="6" y="12"/>
                        </a:lnTo>
                        <a:lnTo>
                          <a:pt x="15" y="9"/>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47"/>
                  <p:cNvSpPr>
                    <a:spLocks/>
                  </p:cNvSpPr>
                  <p:nvPr/>
                </p:nvSpPr>
                <p:spPr bwMode="auto">
                  <a:xfrm>
                    <a:off x="4836" y="1002"/>
                    <a:ext cx="33" cy="11"/>
                  </a:xfrm>
                  <a:custGeom>
                    <a:avLst/>
                    <a:gdLst/>
                    <a:ahLst/>
                    <a:cxnLst>
                      <a:cxn ang="0">
                        <a:pos x="33" y="9"/>
                      </a:cxn>
                      <a:cxn ang="0">
                        <a:pos x="27" y="11"/>
                      </a:cxn>
                      <a:cxn ang="0">
                        <a:pos x="9" y="3"/>
                      </a:cxn>
                      <a:cxn ang="0">
                        <a:pos x="0" y="6"/>
                      </a:cxn>
                      <a:cxn ang="0">
                        <a:pos x="6" y="0"/>
                      </a:cxn>
                      <a:cxn ang="0">
                        <a:pos x="27" y="0"/>
                      </a:cxn>
                      <a:cxn ang="0">
                        <a:pos x="18" y="3"/>
                      </a:cxn>
                      <a:cxn ang="0">
                        <a:pos x="33" y="9"/>
                      </a:cxn>
                    </a:cxnLst>
                    <a:rect l="0" t="0" r="r" b="b"/>
                    <a:pathLst>
                      <a:path w="33" h="11">
                        <a:moveTo>
                          <a:pt x="33" y="9"/>
                        </a:moveTo>
                        <a:lnTo>
                          <a:pt x="27" y="11"/>
                        </a:lnTo>
                        <a:lnTo>
                          <a:pt x="9" y="3"/>
                        </a:lnTo>
                        <a:lnTo>
                          <a:pt x="0" y="6"/>
                        </a:lnTo>
                        <a:lnTo>
                          <a:pt x="6" y="0"/>
                        </a:lnTo>
                        <a:lnTo>
                          <a:pt x="27" y="0"/>
                        </a:lnTo>
                        <a:lnTo>
                          <a:pt x="18" y="3"/>
                        </a:lnTo>
                        <a:lnTo>
                          <a:pt x="33"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48"/>
                  <p:cNvSpPr>
                    <a:spLocks/>
                  </p:cNvSpPr>
                  <p:nvPr/>
                </p:nvSpPr>
                <p:spPr bwMode="auto">
                  <a:xfrm>
                    <a:off x="4836" y="1002"/>
                    <a:ext cx="33" cy="11"/>
                  </a:xfrm>
                  <a:custGeom>
                    <a:avLst/>
                    <a:gdLst/>
                    <a:ahLst/>
                    <a:cxnLst>
                      <a:cxn ang="0">
                        <a:pos x="33" y="9"/>
                      </a:cxn>
                      <a:cxn ang="0">
                        <a:pos x="27" y="11"/>
                      </a:cxn>
                      <a:cxn ang="0">
                        <a:pos x="9" y="3"/>
                      </a:cxn>
                      <a:cxn ang="0">
                        <a:pos x="0" y="6"/>
                      </a:cxn>
                      <a:cxn ang="0">
                        <a:pos x="6" y="0"/>
                      </a:cxn>
                      <a:cxn ang="0">
                        <a:pos x="27" y="0"/>
                      </a:cxn>
                      <a:cxn ang="0">
                        <a:pos x="18" y="3"/>
                      </a:cxn>
                      <a:cxn ang="0">
                        <a:pos x="33" y="9"/>
                      </a:cxn>
                    </a:cxnLst>
                    <a:rect l="0" t="0" r="r" b="b"/>
                    <a:pathLst>
                      <a:path w="33" h="11">
                        <a:moveTo>
                          <a:pt x="33" y="9"/>
                        </a:moveTo>
                        <a:lnTo>
                          <a:pt x="27" y="11"/>
                        </a:lnTo>
                        <a:lnTo>
                          <a:pt x="9" y="3"/>
                        </a:lnTo>
                        <a:lnTo>
                          <a:pt x="0" y="6"/>
                        </a:lnTo>
                        <a:lnTo>
                          <a:pt x="6" y="0"/>
                        </a:lnTo>
                        <a:lnTo>
                          <a:pt x="27" y="0"/>
                        </a:lnTo>
                        <a:lnTo>
                          <a:pt x="18" y="3"/>
                        </a:lnTo>
                        <a:lnTo>
                          <a:pt x="33"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8" name="Group 58"/>
                <p:cNvGrpSpPr>
                  <a:grpSpLocks/>
                </p:cNvGrpSpPr>
                <p:nvPr/>
              </p:nvGrpSpPr>
              <p:grpSpPr bwMode="auto">
                <a:xfrm>
                  <a:off x="4804" y="991"/>
                  <a:ext cx="68" cy="22"/>
                  <a:chOff x="4804" y="991"/>
                  <a:chExt cx="68" cy="22"/>
                </a:xfrm>
              </p:grpSpPr>
              <p:sp>
                <p:nvSpPr>
                  <p:cNvPr id="279" name="Freeform 50"/>
                  <p:cNvSpPr>
                    <a:spLocks/>
                  </p:cNvSpPr>
                  <p:nvPr/>
                </p:nvSpPr>
                <p:spPr bwMode="auto">
                  <a:xfrm>
                    <a:off x="4839" y="991"/>
                    <a:ext cx="33" cy="9"/>
                  </a:xfrm>
                  <a:custGeom>
                    <a:avLst/>
                    <a:gdLst/>
                    <a:ahLst/>
                    <a:cxnLst>
                      <a:cxn ang="0">
                        <a:pos x="0" y="9"/>
                      </a:cxn>
                      <a:cxn ang="0">
                        <a:pos x="6" y="9"/>
                      </a:cxn>
                      <a:cxn ang="0">
                        <a:pos x="24" y="3"/>
                      </a:cxn>
                      <a:cxn ang="0">
                        <a:pos x="33" y="6"/>
                      </a:cxn>
                      <a:cxn ang="0">
                        <a:pos x="27" y="0"/>
                      </a:cxn>
                      <a:cxn ang="0">
                        <a:pos x="9" y="0"/>
                      </a:cxn>
                      <a:cxn ang="0">
                        <a:pos x="15" y="0"/>
                      </a:cxn>
                      <a:cxn ang="0">
                        <a:pos x="0" y="9"/>
                      </a:cxn>
                    </a:cxnLst>
                    <a:rect l="0" t="0" r="r" b="b"/>
                    <a:pathLst>
                      <a:path w="33" h="9">
                        <a:moveTo>
                          <a:pt x="0" y="9"/>
                        </a:moveTo>
                        <a:lnTo>
                          <a:pt x="6" y="9"/>
                        </a:lnTo>
                        <a:lnTo>
                          <a:pt x="24" y="3"/>
                        </a:lnTo>
                        <a:lnTo>
                          <a:pt x="33" y="6"/>
                        </a:lnTo>
                        <a:lnTo>
                          <a:pt x="27" y="0"/>
                        </a:lnTo>
                        <a:lnTo>
                          <a:pt x="9" y="0"/>
                        </a:lnTo>
                        <a:lnTo>
                          <a:pt x="15" y="0"/>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51"/>
                  <p:cNvSpPr>
                    <a:spLocks/>
                  </p:cNvSpPr>
                  <p:nvPr/>
                </p:nvSpPr>
                <p:spPr bwMode="auto">
                  <a:xfrm>
                    <a:off x="4839" y="991"/>
                    <a:ext cx="33" cy="9"/>
                  </a:xfrm>
                  <a:custGeom>
                    <a:avLst/>
                    <a:gdLst/>
                    <a:ahLst/>
                    <a:cxnLst>
                      <a:cxn ang="0">
                        <a:pos x="0" y="9"/>
                      </a:cxn>
                      <a:cxn ang="0">
                        <a:pos x="6" y="9"/>
                      </a:cxn>
                      <a:cxn ang="0">
                        <a:pos x="24" y="3"/>
                      </a:cxn>
                      <a:cxn ang="0">
                        <a:pos x="33" y="6"/>
                      </a:cxn>
                      <a:cxn ang="0">
                        <a:pos x="27" y="0"/>
                      </a:cxn>
                      <a:cxn ang="0">
                        <a:pos x="9" y="0"/>
                      </a:cxn>
                      <a:cxn ang="0">
                        <a:pos x="15" y="0"/>
                      </a:cxn>
                      <a:cxn ang="0">
                        <a:pos x="0" y="9"/>
                      </a:cxn>
                    </a:cxnLst>
                    <a:rect l="0" t="0" r="r" b="b"/>
                    <a:pathLst>
                      <a:path w="33" h="9">
                        <a:moveTo>
                          <a:pt x="0" y="9"/>
                        </a:moveTo>
                        <a:lnTo>
                          <a:pt x="6" y="9"/>
                        </a:lnTo>
                        <a:lnTo>
                          <a:pt x="24" y="3"/>
                        </a:lnTo>
                        <a:lnTo>
                          <a:pt x="33" y="6"/>
                        </a:lnTo>
                        <a:lnTo>
                          <a:pt x="27" y="0"/>
                        </a:lnTo>
                        <a:lnTo>
                          <a:pt x="9" y="0"/>
                        </a:lnTo>
                        <a:lnTo>
                          <a:pt x="15" y="0"/>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52"/>
                  <p:cNvSpPr>
                    <a:spLocks/>
                  </p:cNvSpPr>
                  <p:nvPr/>
                </p:nvSpPr>
                <p:spPr bwMode="auto">
                  <a:xfrm>
                    <a:off x="4804" y="1002"/>
                    <a:ext cx="32" cy="11"/>
                  </a:xfrm>
                  <a:custGeom>
                    <a:avLst/>
                    <a:gdLst/>
                    <a:ahLst/>
                    <a:cxnLst>
                      <a:cxn ang="0">
                        <a:pos x="32" y="3"/>
                      </a:cxn>
                      <a:cxn ang="0">
                        <a:pos x="26" y="0"/>
                      </a:cxn>
                      <a:cxn ang="0">
                        <a:pos x="8" y="6"/>
                      </a:cxn>
                      <a:cxn ang="0">
                        <a:pos x="0" y="6"/>
                      </a:cxn>
                      <a:cxn ang="0">
                        <a:pos x="5" y="11"/>
                      </a:cxn>
                      <a:cxn ang="0">
                        <a:pos x="26" y="11"/>
                      </a:cxn>
                      <a:cxn ang="0">
                        <a:pos x="17" y="9"/>
                      </a:cxn>
                      <a:cxn ang="0">
                        <a:pos x="32" y="3"/>
                      </a:cxn>
                    </a:cxnLst>
                    <a:rect l="0" t="0" r="r" b="b"/>
                    <a:pathLst>
                      <a:path w="32" h="11">
                        <a:moveTo>
                          <a:pt x="32" y="3"/>
                        </a:moveTo>
                        <a:lnTo>
                          <a:pt x="26" y="0"/>
                        </a:lnTo>
                        <a:lnTo>
                          <a:pt x="8" y="6"/>
                        </a:lnTo>
                        <a:lnTo>
                          <a:pt x="0" y="6"/>
                        </a:lnTo>
                        <a:lnTo>
                          <a:pt x="5" y="11"/>
                        </a:lnTo>
                        <a:lnTo>
                          <a:pt x="26" y="11"/>
                        </a:lnTo>
                        <a:lnTo>
                          <a:pt x="17" y="9"/>
                        </a:lnTo>
                        <a:lnTo>
                          <a:pt x="3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53"/>
                  <p:cNvSpPr>
                    <a:spLocks/>
                  </p:cNvSpPr>
                  <p:nvPr/>
                </p:nvSpPr>
                <p:spPr bwMode="auto">
                  <a:xfrm>
                    <a:off x="4804" y="1002"/>
                    <a:ext cx="32" cy="11"/>
                  </a:xfrm>
                  <a:custGeom>
                    <a:avLst/>
                    <a:gdLst/>
                    <a:ahLst/>
                    <a:cxnLst>
                      <a:cxn ang="0">
                        <a:pos x="32" y="3"/>
                      </a:cxn>
                      <a:cxn ang="0">
                        <a:pos x="26" y="0"/>
                      </a:cxn>
                      <a:cxn ang="0">
                        <a:pos x="8" y="6"/>
                      </a:cxn>
                      <a:cxn ang="0">
                        <a:pos x="0" y="6"/>
                      </a:cxn>
                      <a:cxn ang="0">
                        <a:pos x="5" y="11"/>
                      </a:cxn>
                      <a:cxn ang="0">
                        <a:pos x="26" y="11"/>
                      </a:cxn>
                      <a:cxn ang="0">
                        <a:pos x="17" y="9"/>
                      </a:cxn>
                      <a:cxn ang="0">
                        <a:pos x="32" y="3"/>
                      </a:cxn>
                    </a:cxnLst>
                    <a:rect l="0" t="0" r="r" b="b"/>
                    <a:pathLst>
                      <a:path w="32" h="11">
                        <a:moveTo>
                          <a:pt x="32" y="3"/>
                        </a:moveTo>
                        <a:lnTo>
                          <a:pt x="26" y="0"/>
                        </a:lnTo>
                        <a:lnTo>
                          <a:pt x="8" y="6"/>
                        </a:lnTo>
                        <a:lnTo>
                          <a:pt x="0" y="6"/>
                        </a:lnTo>
                        <a:lnTo>
                          <a:pt x="5" y="11"/>
                        </a:lnTo>
                        <a:lnTo>
                          <a:pt x="26" y="11"/>
                        </a:lnTo>
                        <a:lnTo>
                          <a:pt x="17" y="9"/>
                        </a:lnTo>
                        <a:lnTo>
                          <a:pt x="3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54"/>
                  <p:cNvSpPr>
                    <a:spLocks/>
                  </p:cNvSpPr>
                  <p:nvPr/>
                </p:nvSpPr>
                <p:spPr bwMode="auto">
                  <a:xfrm>
                    <a:off x="4806" y="991"/>
                    <a:ext cx="33" cy="9"/>
                  </a:xfrm>
                  <a:custGeom>
                    <a:avLst/>
                    <a:gdLst/>
                    <a:ahLst/>
                    <a:cxnLst>
                      <a:cxn ang="0">
                        <a:pos x="0" y="0"/>
                      </a:cxn>
                      <a:cxn ang="0">
                        <a:pos x="6" y="0"/>
                      </a:cxn>
                      <a:cxn ang="0">
                        <a:pos x="24" y="6"/>
                      </a:cxn>
                      <a:cxn ang="0">
                        <a:pos x="33" y="3"/>
                      </a:cxn>
                      <a:cxn ang="0">
                        <a:pos x="27" y="9"/>
                      </a:cxn>
                      <a:cxn ang="0">
                        <a:pos x="6" y="9"/>
                      </a:cxn>
                      <a:cxn ang="0">
                        <a:pos x="15" y="9"/>
                      </a:cxn>
                      <a:cxn ang="0">
                        <a:pos x="0" y="0"/>
                      </a:cxn>
                    </a:cxnLst>
                    <a:rect l="0" t="0" r="r" b="b"/>
                    <a:pathLst>
                      <a:path w="33" h="9">
                        <a:moveTo>
                          <a:pt x="0" y="0"/>
                        </a:moveTo>
                        <a:lnTo>
                          <a:pt x="6" y="0"/>
                        </a:lnTo>
                        <a:lnTo>
                          <a:pt x="24" y="6"/>
                        </a:lnTo>
                        <a:lnTo>
                          <a:pt x="33" y="3"/>
                        </a:lnTo>
                        <a:lnTo>
                          <a:pt x="27" y="9"/>
                        </a:lnTo>
                        <a:lnTo>
                          <a:pt x="6" y="9"/>
                        </a:lnTo>
                        <a:lnTo>
                          <a:pt x="15"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55"/>
                  <p:cNvSpPr>
                    <a:spLocks/>
                  </p:cNvSpPr>
                  <p:nvPr/>
                </p:nvSpPr>
                <p:spPr bwMode="auto">
                  <a:xfrm>
                    <a:off x="4806" y="991"/>
                    <a:ext cx="33" cy="9"/>
                  </a:xfrm>
                  <a:custGeom>
                    <a:avLst/>
                    <a:gdLst/>
                    <a:ahLst/>
                    <a:cxnLst>
                      <a:cxn ang="0">
                        <a:pos x="0" y="0"/>
                      </a:cxn>
                      <a:cxn ang="0">
                        <a:pos x="6" y="0"/>
                      </a:cxn>
                      <a:cxn ang="0">
                        <a:pos x="24" y="6"/>
                      </a:cxn>
                      <a:cxn ang="0">
                        <a:pos x="33" y="3"/>
                      </a:cxn>
                      <a:cxn ang="0">
                        <a:pos x="27" y="9"/>
                      </a:cxn>
                      <a:cxn ang="0">
                        <a:pos x="6" y="9"/>
                      </a:cxn>
                      <a:cxn ang="0">
                        <a:pos x="15" y="9"/>
                      </a:cxn>
                      <a:cxn ang="0">
                        <a:pos x="0" y="0"/>
                      </a:cxn>
                    </a:cxnLst>
                    <a:rect l="0" t="0" r="r" b="b"/>
                    <a:pathLst>
                      <a:path w="33" h="9">
                        <a:moveTo>
                          <a:pt x="0" y="0"/>
                        </a:moveTo>
                        <a:lnTo>
                          <a:pt x="6" y="0"/>
                        </a:lnTo>
                        <a:lnTo>
                          <a:pt x="24" y="6"/>
                        </a:lnTo>
                        <a:lnTo>
                          <a:pt x="33" y="3"/>
                        </a:lnTo>
                        <a:lnTo>
                          <a:pt x="27" y="9"/>
                        </a:lnTo>
                        <a:lnTo>
                          <a:pt x="6" y="9"/>
                        </a:lnTo>
                        <a:lnTo>
                          <a:pt x="15"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56"/>
                  <p:cNvSpPr>
                    <a:spLocks/>
                  </p:cNvSpPr>
                  <p:nvPr/>
                </p:nvSpPr>
                <p:spPr bwMode="auto">
                  <a:xfrm>
                    <a:off x="4839" y="1002"/>
                    <a:ext cx="30" cy="11"/>
                  </a:xfrm>
                  <a:custGeom>
                    <a:avLst/>
                    <a:gdLst/>
                    <a:ahLst/>
                    <a:cxnLst>
                      <a:cxn ang="0">
                        <a:pos x="30" y="9"/>
                      </a:cxn>
                      <a:cxn ang="0">
                        <a:pos x="24" y="11"/>
                      </a:cxn>
                      <a:cxn ang="0">
                        <a:pos x="6" y="6"/>
                      </a:cxn>
                      <a:cxn ang="0">
                        <a:pos x="0" y="6"/>
                      </a:cxn>
                      <a:cxn ang="0">
                        <a:pos x="3" y="0"/>
                      </a:cxn>
                      <a:cxn ang="0">
                        <a:pos x="24" y="0"/>
                      </a:cxn>
                      <a:cxn ang="0">
                        <a:pos x="15" y="3"/>
                      </a:cxn>
                      <a:cxn ang="0">
                        <a:pos x="30" y="9"/>
                      </a:cxn>
                    </a:cxnLst>
                    <a:rect l="0" t="0" r="r" b="b"/>
                    <a:pathLst>
                      <a:path w="30" h="11">
                        <a:moveTo>
                          <a:pt x="30" y="9"/>
                        </a:moveTo>
                        <a:lnTo>
                          <a:pt x="24" y="11"/>
                        </a:lnTo>
                        <a:lnTo>
                          <a:pt x="6" y="6"/>
                        </a:lnTo>
                        <a:lnTo>
                          <a:pt x="0" y="6"/>
                        </a:lnTo>
                        <a:lnTo>
                          <a:pt x="3" y="0"/>
                        </a:lnTo>
                        <a:lnTo>
                          <a:pt x="24" y="0"/>
                        </a:lnTo>
                        <a:lnTo>
                          <a:pt x="15" y="3"/>
                        </a:lnTo>
                        <a:lnTo>
                          <a:pt x="3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57"/>
                  <p:cNvSpPr>
                    <a:spLocks/>
                  </p:cNvSpPr>
                  <p:nvPr/>
                </p:nvSpPr>
                <p:spPr bwMode="auto">
                  <a:xfrm>
                    <a:off x="4839" y="1002"/>
                    <a:ext cx="30" cy="11"/>
                  </a:xfrm>
                  <a:custGeom>
                    <a:avLst/>
                    <a:gdLst/>
                    <a:ahLst/>
                    <a:cxnLst>
                      <a:cxn ang="0">
                        <a:pos x="30" y="9"/>
                      </a:cxn>
                      <a:cxn ang="0">
                        <a:pos x="24" y="11"/>
                      </a:cxn>
                      <a:cxn ang="0">
                        <a:pos x="6" y="6"/>
                      </a:cxn>
                      <a:cxn ang="0">
                        <a:pos x="0" y="6"/>
                      </a:cxn>
                      <a:cxn ang="0">
                        <a:pos x="3" y="0"/>
                      </a:cxn>
                      <a:cxn ang="0">
                        <a:pos x="24" y="0"/>
                      </a:cxn>
                      <a:cxn ang="0">
                        <a:pos x="15" y="3"/>
                      </a:cxn>
                      <a:cxn ang="0">
                        <a:pos x="30" y="9"/>
                      </a:cxn>
                    </a:cxnLst>
                    <a:rect l="0" t="0" r="r" b="b"/>
                    <a:pathLst>
                      <a:path w="30" h="11">
                        <a:moveTo>
                          <a:pt x="30" y="9"/>
                        </a:moveTo>
                        <a:lnTo>
                          <a:pt x="24" y="11"/>
                        </a:lnTo>
                        <a:lnTo>
                          <a:pt x="6" y="6"/>
                        </a:lnTo>
                        <a:lnTo>
                          <a:pt x="0" y="6"/>
                        </a:lnTo>
                        <a:lnTo>
                          <a:pt x="3" y="0"/>
                        </a:lnTo>
                        <a:lnTo>
                          <a:pt x="24" y="0"/>
                        </a:lnTo>
                        <a:lnTo>
                          <a:pt x="15" y="3"/>
                        </a:lnTo>
                        <a:lnTo>
                          <a:pt x="3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25" name="Line 60"/>
              <p:cNvSpPr>
                <a:spLocks noChangeShapeType="1"/>
              </p:cNvSpPr>
              <p:nvPr/>
            </p:nvSpPr>
            <p:spPr bwMode="auto">
              <a:xfrm>
                <a:off x="7602538" y="1587500"/>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Line 61"/>
              <p:cNvSpPr>
                <a:spLocks noChangeShapeType="1"/>
              </p:cNvSpPr>
              <p:nvPr/>
            </p:nvSpPr>
            <p:spPr bwMode="auto">
              <a:xfrm>
                <a:off x="7753351" y="1587500"/>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Oval 63"/>
              <p:cNvSpPr>
                <a:spLocks noChangeArrowheads="1"/>
              </p:cNvSpPr>
              <p:nvPr/>
            </p:nvSpPr>
            <p:spPr bwMode="auto">
              <a:xfrm>
                <a:off x="7885113" y="1600200"/>
                <a:ext cx="155575" cy="47625"/>
              </a:xfrm>
              <a:prstGeom prst="ellipse">
                <a:avLst/>
              </a:prstGeom>
              <a:solidFill>
                <a:srgbClr val="0078AA"/>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Rectangle 64"/>
              <p:cNvSpPr>
                <a:spLocks noChangeArrowheads="1"/>
              </p:cNvSpPr>
              <p:nvPr/>
            </p:nvSpPr>
            <p:spPr bwMode="auto">
              <a:xfrm>
                <a:off x="7885113" y="1590675"/>
                <a:ext cx="155575" cy="36513"/>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65"/>
              <p:cNvSpPr>
                <a:spLocks noChangeArrowheads="1"/>
              </p:cNvSpPr>
              <p:nvPr/>
            </p:nvSpPr>
            <p:spPr bwMode="auto">
              <a:xfrm>
                <a:off x="7885113" y="1590675"/>
                <a:ext cx="155575" cy="36513"/>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Oval 66"/>
              <p:cNvSpPr>
                <a:spLocks noChangeArrowheads="1"/>
              </p:cNvSpPr>
              <p:nvPr/>
            </p:nvSpPr>
            <p:spPr bwMode="auto">
              <a:xfrm>
                <a:off x="7885113" y="1565275"/>
                <a:ext cx="155575" cy="47625"/>
              </a:xfrm>
              <a:prstGeom prst="ellipse">
                <a:avLst/>
              </a:prstGeom>
              <a:solidFill>
                <a:srgbClr val="00B4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31" name="Group 85"/>
              <p:cNvGrpSpPr>
                <a:grpSpLocks/>
              </p:cNvGrpSpPr>
              <p:nvPr/>
            </p:nvGrpSpPr>
            <p:grpSpPr bwMode="auto">
              <a:xfrm>
                <a:off x="7908926" y="1568450"/>
                <a:ext cx="107950" cy="39688"/>
                <a:chOff x="4982" y="988"/>
                <a:chExt cx="68" cy="25"/>
              </a:xfrm>
            </p:grpSpPr>
            <p:grpSp>
              <p:nvGrpSpPr>
                <p:cNvPr id="259" name="Group 75"/>
                <p:cNvGrpSpPr>
                  <a:grpSpLocks/>
                </p:cNvGrpSpPr>
                <p:nvPr/>
              </p:nvGrpSpPr>
              <p:grpSpPr bwMode="auto">
                <a:xfrm>
                  <a:off x="4982" y="988"/>
                  <a:ext cx="68" cy="25"/>
                  <a:chOff x="4982" y="988"/>
                  <a:chExt cx="68" cy="25"/>
                </a:xfrm>
              </p:grpSpPr>
              <p:sp>
                <p:nvSpPr>
                  <p:cNvPr id="269" name="Freeform 67"/>
                  <p:cNvSpPr>
                    <a:spLocks/>
                  </p:cNvSpPr>
                  <p:nvPr/>
                </p:nvSpPr>
                <p:spPr bwMode="auto">
                  <a:xfrm>
                    <a:off x="5017" y="991"/>
                    <a:ext cx="33" cy="9"/>
                  </a:xfrm>
                  <a:custGeom>
                    <a:avLst/>
                    <a:gdLst/>
                    <a:ahLst/>
                    <a:cxnLst>
                      <a:cxn ang="0">
                        <a:pos x="0" y="6"/>
                      </a:cxn>
                      <a:cxn ang="0">
                        <a:pos x="6" y="9"/>
                      </a:cxn>
                      <a:cxn ang="0">
                        <a:pos x="24" y="3"/>
                      </a:cxn>
                      <a:cxn ang="0">
                        <a:pos x="33" y="6"/>
                      </a:cxn>
                      <a:cxn ang="0">
                        <a:pos x="27" y="0"/>
                      </a:cxn>
                      <a:cxn ang="0">
                        <a:pos x="6" y="0"/>
                      </a:cxn>
                      <a:cxn ang="0">
                        <a:pos x="15" y="0"/>
                      </a:cxn>
                      <a:cxn ang="0">
                        <a:pos x="0" y="6"/>
                      </a:cxn>
                    </a:cxnLst>
                    <a:rect l="0" t="0" r="r" b="b"/>
                    <a:pathLst>
                      <a:path w="33" h="9">
                        <a:moveTo>
                          <a:pt x="0" y="6"/>
                        </a:moveTo>
                        <a:lnTo>
                          <a:pt x="6" y="9"/>
                        </a:lnTo>
                        <a:lnTo>
                          <a:pt x="24" y="3"/>
                        </a:lnTo>
                        <a:lnTo>
                          <a:pt x="33" y="6"/>
                        </a:lnTo>
                        <a:lnTo>
                          <a:pt x="27" y="0"/>
                        </a:lnTo>
                        <a:lnTo>
                          <a:pt x="6" y="0"/>
                        </a:lnTo>
                        <a:lnTo>
                          <a:pt x="15" y="0"/>
                        </a:lnTo>
                        <a:lnTo>
                          <a:pt x="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68"/>
                  <p:cNvSpPr>
                    <a:spLocks/>
                  </p:cNvSpPr>
                  <p:nvPr/>
                </p:nvSpPr>
                <p:spPr bwMode="auto">
                  <a:xfrm>
                    <a:off x="5017" y="991"/>
                    <a:ext cx="33" cy="9"/>
                  </a:xfrm>
                  <a:custGeom>
                    <a:avLst/>
                    <a:gdLst/>
                    <a:ahLst/>
                    <a:cxnLst>
                      <a:cxn ang="0">
                        <a:pos x="0" y="6"/>
                      </a:cxn>
                      <a:cxn ang="0">
                        <a:pos x="6" y="9"/>
                      </a:cxn>
                      <a:cxn ang="0">
                        <a:pos x="24" y="3"/>
                      </a:cxn>
                      <a:cxn ang="0">
                        <a:pos x="33" y="6"/>
                      </a:cxn>
                      <a:cxn ang="0">
                        <a:pos x="27" y="0"/>
                      </a:cxn>
                      <a:cxn ang="0">
                        <a:pos x="6" y="0"/>
                      </a:cxn>
                      <a:cxn ang="0">
                        <a:pos x="15" y="0"/>
                      </a:cxn>
                      <a:cxn ang="0">
                        <a:pos x="0" y="6"/>
                      </a:cxn>
                    </a:cxnLst>
                    <a:rect l="0" t="0" r="r" b="b"/>
                    <a:pathLst>
                      <a:path w="33" h="9">
                        <a:moveTo>
                          <a:pt x="0" y="6"/>
                        </a:moveTo>
                        <a:lnTo>
                          <a:pt x="6" y="9"/>
                        </a:lnTo>
                        <a:lnTo>
                          <a:pt x="24" y="3"/>
                        </a:lnTo>
                        <a:lnTo>
                          <a:pt x="33" y="6"/>
                        </a:lnTo>
                        <a:lnTo>
                          <a:pt x="27" y="0"/>
                        </a:lnTo>
                        <a:lnTo>
                          <a:pt x="6" y="0"/>
                        </a:lnTo>
                        <a:lnTo>
                          <a:pt x="15" y="0"/>
                        </a:lnTo>
                        <a:lnTo>
                          <a:pt x="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69"/>
                  <p:cNvSpPr>
                    <a:spLocks/>
                  </p:cNvSpPr>
                  <p:nvPr/>
                </p:nvSpPr>
                <p:spPr bwMode="auto">
                  <a:xfrm>
                    <a:off x="4982" y="1002"/>
                    <a:ext cx="32" cy="11"/>
                  </a:xfrm>
                  <a:custGeom>
                    <a:avLst/>
                    <a:gdLst/>
                    <a:ahLst/>
                    <a:cxnLst>
                      <a:cxn ang="0">
                        <a:pos x="32" y="3"/>
                      </a:cxn>
                      <a:cxn ang="0">
                        <a:pos x="23" y="0"/>
                      </a:cxn>
                      <a:cxn ang="0">
                        <a:pos x="9" y="6"/>
                      </a:cxn>
                      <a:cxn ang="0">
                        <a:pos x="0" y="3"/>
                      </a:cxn>
                      <a:cxn ang="0">
                        <a:pos x="3" y="11"/>
                      </a:cxn>
                      <a:cxn ang="0">
                        <a:pos x="23" y="11"/>
                      </a:cxn>
                      <a:cxn ang="0">
                        <a:pos x="15" y="9"/>
                      </a:cxn>
                      <a:cxn ang="0">
                        <a:pos x="32" y="3"/>
                      </a:cxn>
                    </a:cxnLst>
                    <a:rect l="0" t="0" r="r" b="b"/>
                    <a:pathLst>
                      <a:path w="32" h="11">
                        <a:moveTo>
                          <a:pt x="32" y="3"/>
                        </a:moveTo>
                        <a:lnTo>
                          <a:pt x="23" y="0"/>
                        </a:lnTo>
                        <a:lnTo>
                          <a:pt x="9" y="6"/>
                        </a:lnTo>
                        <a:lnTo>
                          <a:pt x="0" y="3"/>
                        </a:lnTo>
                        <a:lnTo>
                          <a:pt x="3" y="11"/>
                        </a:lnTo>
                        <a:lnTo>
                          <a:pt x="23" y="11"/>
                        </a:lnTo>
                        <a:lnTo>
                          <a:pt x="15" y="9"/>
                        </a:lnTo>
                        <a:lnTo>
                          <a:pt x="3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70"/>
                  <p:cNvSpPr>
                    <a:spLocks/>
                  </p:cNvSpPr>
                  <p:nvPr/>
                </p:nvSpPr>
                <p:spPr bwMode="auto">
                  <a:xfrm>
                    <a:off x="4982" y="1002"/>
                    <a:ext cx="32" cy="11"/>
                  </a:xfrm>
                  <a:custGeom>
                    <a:avLst/>
                    <a:gdLst/>
                    <a:ahLst/>
                    <a:cxnLst>
                      <a:cxn ang="0">
                        <a:pos x="32" y="3"/>
                      </a:cxn>
                      <a:cxn ang="0">
                        <a:pos x="23" y="0"/>
                      </a:cxn>
                      <a:cxn ang="0">
                        <a:pos x="9" y="6"/>
                      </a:cxn>
                      <a:cxn ang="0">
                        <a:pos x="0" y="3"/>
                      </a:cxn>
                      <a:cxn ang="0">
                        <a:pos x="3" y="11"/>
                      </a:cxn>
                      <a:cxn ang="0">
                        <a:pos x="23" y="11"/>
                      </a:cxn>
                      <a:cxn ang="0">
                        <a:pos x="15" y="9"/>
                      </a:cxn>
                      <a:cxn ang="0">
                        <a:pos x="32" y="3"/>
                      </a:cxn>
                    </a:cxnLst>
                    <a:rect l="0" t="0" r="r" b="b"/>
                    <a:pathLst>
                      <a:path w="32" h="11">
                        <a:moveTo>
                          <a:pt x="32" y="3"/>
                        </a:moveTo>
                        <a:lnTo>
                          <a:pt x="23" y="0"/>
                        </a:lnTo>
                        <a:lnTo>
                          <a:pt x="9" y="6"/>
                        </a:lnTo>
                        <a:lnTo>
                          <a:pt x="0" y="3"/>
                        </a:lnTo>
                        <a:lnTo>
                          <a:pt x="3" y="11"/>
                        </a:lnTo>
                        <a:lnTo>
                          <a:pt x="23" y="11"/>
                        </a:lnTo>
                        <a:lnTo>
                          <a:pt x="15" y="9"/>
                        </a:lnTo>
                        <a:lnTo>
                          <a:pt x="3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71"/>
                  <p:cNvSpPr>
                    <a:spLocks/>
                  </p:cNvSpPr>
                  <p:nvPr/>
                </p:nvSpPr>
                <p:spPr bwMode="auto">
                  <a:xfrm>
                    <a:off x="4985" y="988"/>
                    <a:ext cx="29" cy="12"/>
                  </a:xfrm>
                  <a:custGeom>
                    <a:avLst/>
                    <a:gdLst/>
                    <a:ahLst/>
                    <a:cxnLst>
                      <a:cxn ang="0">
                        <a:pos x="0" y="3"/>
                      </a:cxn>
                      <a:cxn ang="0">
                        <a:pos x="6" y="0"/>
                      </a:cxn>
                      <a:cxn ang="0">
                        <a:pos x="23" y="9"/>
                      </a:cxn>
                      <a:cxn ang="0">
                        <a:pos x="29" y="6"/>
                      </a:cxn>
                      <a:cxn ang="0">
                        <a:pos x="26" y="12"/>
                      </a:cxn>
                      <a:cxn ang="0">
                        <a:pos x="6" y="12"/>
                      </a:cxn>
                      <a:cxn ang="0">
                        <a:pos x="15" y="9"/>
                      </a:cxn>
                      <a:cxn ang="0">
                        <a:pos x="0" y="3"/>
                      </a:cxn>
                    </a:cxnLst>
                    <a:rect l="0" t="0" r="r" b="b"/>
                    <a:pathLst>
                      <a:path w="29" h="12">
                        <a:moveTo>
                          <a:pt x="0" y="3"/>
                        </a:moveTo>
                        <a:lnTo>
                          <a:pt x="6" y="0"/>
                        </a:lnTo>
                        <a:lnTo>
                          <a:pt x="23" y="9"/>
                        </a:lnTo>
                        <a:lnTo>
                          <a:pt x="29" y="6"/>
                        </a:lnTo>
                        <a:lnTo>
                          <a:pt x="26" y="12"/>
                        </a:lnTo>
                        <a:lnTo>
                          <a:pt x="6" y="12"/>
                        </a:lnTo>
                        <a:lnTo>
                          <a:pt x="15" y="9"/>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72"/>
                  <p:cNvSpPr>
                    <a:spLocks/>
                  </p:cNvSpPr>
                  <p:nvPr/>
                </p:nvSpPr>
                <p:spPr bwMode="auto">
                  <a:xfrm>
                    <a:off x="4985" y="988"/>
                    <a:ext cx="29" cy="12"/>
                  </a:xfrm>
                  <a:custGeom>
                    <a:avLst/>
                    <a:gdLst/>
                    <a:ahLst/>
                    <a:cxnLst>
                      <a:cxn ang="0">
                        <a:pos x="0" y="3"/>
                      </a:cxn>
                      <a:cxn ang="0">
                        <a:pos x="6" y="0"/>
                      </a:cxn>
                      <a:cxn ang="0">
                        <a:pos x="23" y="9"/>
                      </a:cxn>
                      <a:cxn ang="0">
                        <a:pos x="29" y="6"/>
                      </a:cxn>
                      <a:cxn ang="0">
                        <a:pos x="26" y="12"/>
                      </a:cxn>
                      <a:cxn ang="0">
                        <a:pos x="6" y="12"/>
                      </a:cxn>
                      <a:cxn ang="0">
                        <a:pos x="15" y="9"/>
                      </a:cxn>
                      <a:cxn ang="0">
                        <a:pos x="0" y="3"/>
                      </a:cxn>
                    </a:cxnLst>
                    <a:rect l="0" t="0" r="r" b="b"/>
                    <a:pathLst>
                      <a:path w="29" h="12">
                        <a:moveTo>
                          <a:pt x="0" y="3"/>
                        </a:moveTo>
                        <a:lnTo>
                          <a:pt x="6" y="0"/>
                        </a:lnTo>
                        <a:lnTo>
                          <a:pt x="23" y="9"/>
                        </a:lnTo>
                        <a:lnTo>
                          <a:pt x="29" y="6"/>
                        </a:lnTo>
                        <a:lnTo>
                          <a:pt x="26" y="12"/>
                        </a:lnTo>
                        <a:lnTo>
                          <a:pt x="6" y="12"/>
                        </a:lnTo>
                        <a:lnTo>
                          <a:pt x="15" y="9"/>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73"/>
                  <p:cNvSpPr>
                    <a:spLocks/>
                  </p:cNvSpPr>
                  <p:nvPr/>
                </p:nvSpPr>
                <p:spPr bwMode="auto">
                  <a:xfrm>
                    <a:off x="5014" y="1002"/>
                    <a:ext cx="33" cy="11"/>
                  </a:xfrm>
                  <a:custGeom>
                    <a:avLst/>
                    <a:gdLst/>
                    <a:ahLst/>
                    <a:cxnLst>
                      <a:cxn ang="0">
                        <a:pos x="33" y="9"/>
                      </a:cxn>
                      <a:cxn ang="0">
                        <a:pos x="27" y="11"/>
                      </a:cxn>
                      <a:cxn ang="0">
                        <a:pos x="9" y="3"/>
                      </a:cxn>
                      <a:cxn ang="0">
                        <a:pos x="0" y="6"/>
                      </a:cxn>
                      <a:cxn ang="0">
                        <a:pos x="6" y="0"/>
                      </a:cxn>
                      <a:cxn ang="0">
                        <a:pos x="27" y="0"/>
                      </a:cxn>
                      <a:cxn ang="0">
                        <a:pos x="18" y="3"/>
                      </a:cxn>
                      <a:cxn ang="0">
                        <a:pos x="33" y="9"/>
                      </a:cxn>
                    </a:cxnLst>
                    <a:rect l="0" t="0" r="r" b="b"/>
                    <a:pathLst>
                      <a:path w="33" h="11">
                        <a:moveTo>
                          <a:pt x="33" y="9"/>
                        </a:moveTo>
                        <a:lnTo>
                          <a:pt x="27" y="11"/>
                        </a:lnTo>
                        <a:lnTo>
                          <a:pt x="9" y="3"/>
                        </a:lnTo>
                        <a:lnTo>
                          <a:pt x="0" y="6"/>
                        </a:lnTo>
                        <a:lnTo>
                          <a:pt x="6" y="0"/>
                        </a:lnTo>
                        <a:lnTo>
                          <a:pt x="27" y="0"/>
                        </a:lnTo>
                        <a:lnTo>
                          <a:pt x="18" y="3"/>
                        </a:lnTo>
                        <a:lnTo>
                          <a:pt x="33"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74"/>
                  <p:cNvSpPr>
                    <a:spLocks/>
                  </p:cNvSpPr>
                  <p:nvPr/>
                </p:nvSpPr>
                <p:spPr bwMode="auto">
                  <a:xfrm>
                    <a:off x="5014" y="1002"/>
                    <a:ext cx="33" cy="11"/>
                  </a:xfrm>
                  <a:custGeom>
                    <a:avLst/>
                    <a:gdLst/>
                    <a:ahLst/>
                    <a:cxnLst>
                      <a:cxn ang="0">
                        <a:pos x="33" y="9"/>
                      </a:cxn>
                      <a:cxn ang="0">
                        <a:pos x="27" y="11"/>
                      </a:cxn>
                      <a:cxn ang="0">
                        <a:pos x="9" y="3"/>
                      </a:cxn>
                      <a:cxn ang="0">
                        <a:pos x="0" y="6"/>
                      </a:cxn>
                      <a:cxn ang="0">
                        <a:pos x="6" y="0"/>
                      </a:cxn>
                      <a:cxn ang="0">
                        <a:pos x="27" y="0"/>
                      </a:cxn>
                      <a:cxn ang="0">
                        <a:pos x="18" y="3"/>
                      </a:cxn>
                      <a:cxn ang="0">
                        <a:pos x="33" y="9"/>
                      </a:cxn>
                    </a:cxnLst>
                    <a:rect l="0" t="0" r="r" b="b"/>
                    <a:pathLst>
                      <a:path w="33" h="11">
                        <a:moveTo>
                          <a:pt x="33" y="9"/>
                        </a:moveTo>
                        <a:lnTo>
                          <a:pt x="27" y="11"/>
                        </a:lnTo>
                        <a:lnTo>
                          <a:pt x="9" y="3"/>
                        </a:lnTo>
                        <a:lnTo>
                          <a:pt x="0" y="6"/>
                        </a:lnTo>
                        <a:lnTo>
                          <a:pt x="6" y="0"/>
                        </a:lnTo>
                        <a:lnTo>
                          <a:pt x="27" y="0"/>
                        </a:lnTo>
                        <a:lnTo>
                          <a:pt x="18" y="3"/>
                        </a:lnTo>
                        <a:lnTo>
                          <a:pt x="33"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0" name="Group 84"/>
                <p:cNvGrpSpPr>
                  <a:grpSpLocks/>
                </p:cNvGrpSpPr>
                <p:nvPr/>
              </p:nvGrpSpPr>
              <p:grpSpPr bwMode="auto">
                <a:xfrm>
                  <a:off x="4982" y="991"/>
                  <a:ext cx="68" cy="22"/>
                  <a:chOff x="4982" y="991"/>
                  <a:chExt cx="68" cy="22"/>
                </a:xfrm>
              </p:grpSpPr>
              <p:sp>
                <p:nvSpPr>
                  <p:cNvPr id="261" name="Freeform 76"/>
                  <p:cNvSpPr>
                    <a:spLocks/>
                  </p:cNvSpPr>
                  <p:nvPr/>
                </p:nvSpPr>
                <p:spPr bwMode="auto">
                  <a:xfrm>
                    <a:off x="5017" y="991"/>
                    <a:ext cx="33" cy="9"/>
                  </a:xfrm>
                  <a:custGeom>
                    <a:avLst/>
                    <a:gdLst/>
                    <a:ahLst/>
                    <a:cxnLst>
                      <a:cxn ang="0">
                        <a:pos x="0" y="9"/>
                      </a:cxn>
                      <a:cxn ang="0">
                        <a:pos x="6" y="9"/>
                      </a:cxn>
                      <a:cxn ang="0">
                        <a:pos x="24" y="3"/>
                      </a:cxn>
                      <a:cxn ang="0">
                        <a:pos x="33" y="6"/>
                      </a:cxn>
                      <a:cxn ang="0">
                        <a:pos x="27" y="0"/>
                      </a:cxn>
                      <a:cxn ang="0">
                        <a:pos x="9" y="0"/>
                      </a:cxn>
                      <a:cxn ang="0">
                        <a:pos x="15" y="0"/>
                      </a:cxn>
                      <a:cxn ang="0">
                        <a:pos x="0" y="9"/>
                      </a:cxn>
                    </a:cxnLst>
                    <a:rect l="0" t="0" r="r" b="b"/>
                    <a:pathLst>
                      <a:path w="33" h="9">
                        <a:moveTo>
                          <a:pt x="0" y="9"/>
                        </a:moveTo>
                        <a:lnTo>
                          <a:pt x="6" y="9"/>
                        </a:lnTo>
                        <a:lnTo>
                          <a:pt x="24" y="3"/>
                        </a:lnTo>
                        <a:lnTo>
                          <a:pt x="33" y="6"/>
                        </a:lnTo>
                        <a:lnTo>
                          <a:pt x="27" y="0"/>
                        </a:lnTo>
                        <a:lnTo>
                          <a:pt x="9" y="0"/>
                        </a:lnTo>
                        <a:lnTo>
                          <a:pt x="15" y="0"/>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77"/>
                  <p:cNvSpPr>
                    <a:spLocks/>
                  </p:cNvSpPr>
                  <p:nvPr/>
                </p:nvSpPr>
                <p:spPr bwMode="auto">
                  <a:xfrm>
                    <a:off x="5017" y="991"/>
                    <a:ext cx="33" cy="9"/>
                  </a:xfrm>
                  <a:custGeom>
                    <a:avLst/>
                    <a:gdLst/>
                    <a:ahLst/>
                    <a:cxnLst>
                      <a:cxn ang="0">
                        <a:pos x="0" y="9"/>
                      </a:cxn>
                      <a:cxn ang="0">
                        <a:pos x="6" y="9"/>
                      </a:cxn>
                      <a:cxn ang="0">
                        <a:pos x="24" y="3"/>
                      </a:cxn>
                      <a:cxn ang="0">
                        <a:pos x="33" y="6"/>
                      </a:cxn>
                      <a:cxn ang="0">
                        <a:pos x="27" y="0"/>
                      </a:cxn>
                      <a:cxn ang="0">
                        <a:pos x="9" y="0"/>
                      </a:cxn>
                      <a:cxn ang="0">
                        <a:pos x="15" y="0"/>
                      </a:cxn>
                      <a:cxn ang="0">
                        <a:pos x="0" y="9"/>
                      </a:cxn>
                    </a:cxnLst>
                    <a:rect l="0" t="0" r="r" b="b"/>
                    <a:pathLst>
                      <a:path w="33" h="9">
                        <a:moveTo>
                          <a:pt x="0" y="9"/>
                        </a:moveTo>
                        <a:lnTo>
                          <a:pt x="6" y="9"/>
                        </a:lnTo>
                        <a:lnTo>
                          <a:pt x="24" y="3"/>
                        </a:lnTo>
                        <a:lnTo>
                          <a:pt x="33" y="6"/>
                        </a:lnTo>
                        <a:lnTo>
                          <a:pt x="27" y="0"/>
                        </a:lnTo>
                        <a:lnTo>
                          <a:pt x="9" y="0"/>
                        </a:lnTo>
                        <a:lnTo>
                          <a:pt x="15" y="0"/>
                        </a:ln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78"/>
                  <p:cNvSpPr>
                    <a:spLocks/>
                  </p:cNvSpPr>
                  <p:nvPr/>
                </p:nvSpPr>
                <p:spPr bwMode="auto">
                  <a:xfrm>
                    <a:off x="4982" y="1002"/>
                    <a:ext cx="32" cy="11"/>
                  </a:xfrm>
                  <a:custGeom>
                    <a:avLst/>
                    <a:gdLst/>
                    <a:ahLst/>
                    <a:cxnLst>
                      <a:cxn ang="0">
                        <a:pos x="32" y="3"/>
                      </a:cxn>
                      <a:cxn ang="0">
                        <a:pos x="26" y="0"/>
                      </a:cxn>
                      <a:cxn ang="0">
                        <a:pos x="9" y="6"/>
                      </a:cxn>
                      <a:cxn ang="0">
                        <a:pos x="0" y="6"/>
                      </a:cxn>
                      <a:cxn ang="0">
                        <a:pos x="6" y="11"/>
                      </a:cxn>
                      <a:cxn ang="0">
                        <a:pos x="26" y="11"/>
                      </a:cxn>
                      <a:cxn ang="0">
                        <a:pos x="18" y="9"/>
                      </a:cxn>
                      <a:cxn ang="0">
                        <a:pos x="32" y="3"/>
                      </a:cxn>
                    </a:cxnLst>
                    <a:rect l="0" t="0" r="r" b="b"/>
                    <a:pathLst>
                      <a:path w="32" h="11">
                        <a:moveTo>
                          <a:pt x="32" y="3"/>
                        </a:moveTo>
                        <a:lnTo>
                          <a:pt x="26" y="0"/>
                        </a:lnTo>
                        <a:lnTo>
                          <a:pt x="9" y="6"/>
                        </a:lnTo>
                        <a:lnTo>
                          <a:pt x="0" y="6"/>
                        </a:lnTo>
                        <a:lnTo>
                          <a:pt x="6" y="11"/>
                        </a:lnTo>
                        <a:lnTo>
                          <a:pt x="26" y="11"/>
                        </a:lnTo>
                        <a:lnTo>
                          <a:pt x="18" y="9"/>
                        </a:lnTo>
                        <a:lnTo>
                          <a:pt x="3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79"/>
                  <p:cNvSpPr>
                    <a:spLocks/>
                  </p:cNvSpPr>
                  <p:nvPr/>
                </p:nvSpPr>
                <p:spPr bwMode="auto">
                  <a:xfrm>
                    <a:off x="4982" y="1002"/>
                    <a:ext cx="32" cy="11"/>
                  </a:xfrm>
                  <a:custGeom>
                    <a:avLst/>
                    <a:gdLst/>
                    <a:ahLst/>
                    <a:cxnLst>
                      <a:cxn ang="0">
                        <a:pos x="32" y="3"/>
                      </a:cxn>
                      <a:cxn ang="0">
                        <a:pos x="26" y="0"/>
                      </a:cxn>
                      <a:cxn ang="0">
                        <a:pos x="9" y="6"/>
                      </a:cxn>
                      <a:cxn ang="0">
                        <a:pos x="0" y="6"/>
                      </a:cxn>
                      <a:cxn ang="0">
                        <a:pos x="6" y="11"/>
                      </a:cxn>
                      <a:cxn ang="0">
                        <a:pos x="26" y="11"/>
                      </a:cxn>
                      <a:cxn ang="0">
                        <a:pos x="18" y="9"/>
                      </a:cxn>
                      <a:cxn ang="0">
                        <a:pos x="32" y="3"/>
                      </a:cxn>
                    </a:cxnLst>
                    <a:rect l="0" t="0" r="r" b="b"/>
                    <a:pathLst>
                      <a:path w="32" h="11">
                        <a:moveTo>
                          <a:pt x="32" y="3"/>
                        </a:moveTo>
                        <a:lnTo>
                          <a:pt x="26" y="0"/>
                        </a:lnTo>
                        <a:lnTo>
                          <a:pt x="9" y="6"/>
                        </a:lnTo>
                        <a:lnTo>
                          <a:pt x="0" y="6"/>
                        </a:lnTo>
                        <a:lnTo>
                          <a:pt x="6" y="11"/>
                        </a:lnTo>
                        <a:lnTo>
                          <a:pt x="26" y="11"/>
                        </a:lnTo>
                        <a:lnTo>
                          <a:pt x="18" y="9"/>
                        </a:lnTo>
                        <a:lnTo>
                          <a:pt x="3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80"/>
                  <p:cNvSpPr>
                    <a:spLocks/>
                  </p:cNvSpPr>
                  <p:nvPr/>
                </p:nvSpPr>
                <p:spPr bwMode="auto">
                  <a:xfrm>
                    <a:off x="4985" y="991"/>
                    <a:ext cx="32" cy="9"/>
                  </a:xfrm>
                  <a:custGeom>
                    <a:avLst/>
                    <a:gdLst/>
                    <a:ahLst/>
                    <a:cxnLst>
                      <a:cxn ang="0">
                        <a:pos x="0" y="0"/>
                      </a:cxn>
                      <a:cxn ang="0">
                        <a:pos x="6" y="0"/>
                      </a:cxn>
                      <a:cxn ang="0">
                        <a:pos x="23" y="6"/>
                      </a:cxn>
                      <a:cxn ang="0">
                        <a:pos x="32" y="3"/>
                      </a:cxn>
                      <a:cxn ang="0">
                        <a:pos x="26" y="9"/>
                      </a:cxn>
                      <a:cxn ang="0">
                        <a:pos x="6" y="9"/>
                      </a:cxn>
                      <a:cxn ang="0">
                        <a:pos x="15" y="9"/>
                      </a:cxn>
                      <a:cxn ang="0">
                        <a:pos x="0" y="0"/>
                      </a:cxn>
                    </a:cxnLst>
                    <a:rect l="0" t="0" r="r" b="b"/>
                    <a:pathLst>
                      <a:path w="32" h="9">
                        <a:moveTo>
                          <a:pt x="0" y="0"/>
                        </a:moveTo>
                        <a:lnTo>
                          <a:pt x="6" y="0"/>
                        </a:lnTo>
                        <a:lnTo>
                          <a:pt x="23" y="6"/>
                        </a:lnTo>
                        <a:lnTo>
                          <a:pt x="32" y="3"/>
                        </a:lnTo>
                        <a:lnTo>
                          <a:pt x="26" y="9"/>
                        </a:lnTo>
                        <a:lnTo>
                          <a:pt x="6" y="9"/>
                        </a:lnTo>
                        <a:lnTo>
                          <a:pt x="15"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81"/>
                  <p:cNvSpPr>
                    <a:spLocks/>
                  </p:cNvSpPr>
                  <p:nvPr/>
                </p:nvSpPr>
                <p:spPr bwMode="auto">
                  <a:xfrm>
                    <a:off x="4985" y="991"/>
                    <a:ext cx="32" cy="9"/>
                  </a:xfrm>
                  <a:custGeom>
                    <a:avLst/>
                    <a:gdLst/>
                    <a:ahLst/>
                    <a:cxnLst>
                      <a:cxn ang="0">
                        <a:pos x="0" y="0"/>
                      </a:cxn>
                      <a:cxn ang="0">
                        <a:pos x="6" y="0"/>
                      </a:cxn>
                      <a:cxn ang="0">
                        <a:pos x="23" y="6"/>
                      </a:cxn>
                      <a:cxn ang="0">
                        <a:pos x="32" y="3"/>
                      </a:cxn>
                      <a:cxn ang="0">
                        <a:pos x="26" y="9"/>
                      </a:cxn>
                      <a:cxn ang="0">
                        <a:pos x="6" y="9"/>
                      </a:cxn>
                      <a:cxn ang="0">
                        <a:pos x="15" y="9"/>
                      </a:cxn>
                      <a:cxn ang="0">
                        <a:pos x="0" y="0"/>
                      </a:cxn>
                    </a:cxnLst>
                    <a:rect l="0" t="0" r="r" b="b"/>
                    <a:pathLst>
                      <a:path w="32" h="9">
                        <a:moveTo>
                          <a:pt x="0" y="0"/>
                        </a:moveTo>
                        <a:lnTo>
                          <a:pt x="6" y="0"/>
                        </a:lnTo>
                        <a:lnTo>
                          <a:pt x="23" y="6"/>
                        </a:lnTo>
                        <a:lnTo>
                          <a:pt x="32" y="3"/>
                        </a:lnTo>
                        <a:lnTo>
                          <a:pt x="26" y="9"/>
                        </a:lnTo>
                        <a:lnTo>
                          <a:pt x="6" y="9"/>
                        </a:lnTo>
                        <a:lnTo>
                          <a:pt x="15" y="9"/>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82"/>
                  <p:cNvSpPr>
                    <a:spLocks/>
                  </p:cNvSpPr>
                  <p:nvPr/>
                </p:nvSpPr>
                <p:spPr bwMode="auto">
                  <a:xfrm>
                    <a:off x="5017" y="1002"/>
                    <a:ext cx="30" cy="11"/>
                  </a:xfrm>
                  <a:custGeom>
                    <a:avLst/>
                    <a:gdLst/>
                    <a:ahLst/>
                    <a:cxnLst>
                      <a:cxn ang="0">
                        <a:pos x="30" y="9"/>
                      </a:cxn>
                      <a:cxn ang="0">
                        <a:pos x="24" y="11"/>
                      </a:cxn>
                      <a:cxn ang="0">
                        <a:pos x="6" y="6"/>
                      </a:cxn>
                      <a:cxn ang="0">
                        <a:pos x="0" y="6"/>
                      </a:cxn>
                      <a:cxn ang="0">
                        <a:pos x="3" y="0"/>
                      </a:cxn>
                      <a:cxn ang="0">
                        <a:pos x="24" y="0"/>
                      </a:cxn>
                      <a:cxn ang="0">
                        <a:pos x="15" y="3"/>
                      </a:cxn>
                      <a:cxn ang="0">
                        <a:pos x="30" y="9"/>
                      </a:cxn>
                    </a:cxnLst>
                    <a:rect l="0" t="0" r="r" b="b"/>
                    <a:pathLst>
                      <a:path w="30" h="11">
                        <a:moveTo>
                          <a:pt x="30" y="9"/>
                        </a:moveTo>
                        <a:lnTo>
                          <a:pt x="24" y="11"/>
                        </a:lnTo>
                        <a:lnTo>
                          <a:pt x="6" y="6"/>
                        </a:lnTo>
                        <a:lnTo>
                          <a:pt x="0" y="6"/>
                        </a:lnTo>
                        <a:lnTo>
                          <a:pt x="3" y="0"/>
                        </a:lnTo>
                        <a:lnTo>
                          <a:pt x="24" y="0"/>
                        </a:lnTo>
                        <a:lnTo>
                          <a:pt x="15" y="3"/>
                        </a:lnTo>
                        <a:lnTo>
                          <a:pt x="3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83"/>
                  <p:cNvSpPr>
                    <a:spLocks/>
                  </p:cNvSpPr>
                  <p:nvPr/>
                </p:nvSpPr>
                <p:spPr bwMode="auto">
                  <a:xfrm>
                    <a:off x="5017" y="1002"/>
                    <a:ext cx="30" cy="11"/>
                  </a:xfrm>
                  <a:custGeom>
                    <a:avLst/>
                    <a:gdLst/>
                    <a:ahLst/>
                    <a:cxnLst>
                      <a:cxn ang="0">
                        <a:pos x="30" y="9"/>
                      </a:cxn>
                      <a:cxn ang="0">
                        <a:pos x="24" y="11"/>
                      </a:cxn>
                      <a:cxn ang="0">
                        <a:pos x="6" y="6"/>
                      </a:cxn>
                      <a:cxn ang="0">
                        <a:pos x="0" y="6"/>
                      </a:cxn>
                      <a:cxn ang="0">
                        <a:pos x="3" y="0"/>
                      </a:cxn>
                      <a:cxn ang="0">
                        <a:pos x="24" y="0"/>
                      </a:cxn>
                      <a:cxn ang="0">
                        <a:pos x="15" y="3"/>
                      </a:cxn>
                      <a:cxn ang="0">
                        <a:pos x="30" y="9"/>
                      </a:cxn>
                    </a:cxnLst>
                    <a:rect l="0" t="0" r="r" b="b"/>
                    <a:pathLst>
                      <a:path w="30" h="11">
                        <a:moveTo>
                          <a:pt x="30" y="9"/>
                        </a:moveTo>
                        <a:lnTo>
                          <a:pt x="24" y="11"/>
                        </a:lnTo>
                        <a:lnTo>
                          <a:pt x="6" y="6"/>
                        </a:lnTo>
                        <a:lnTo>
                          <a:pt x="0" y="6"/>
                        </a:lnTo>
                        <a:lnTo>
                          <a:pt x="3" y="0"/>
                        </a:lnTo>
                        <a:lnTo>
                          <a:pt x="24" y="0"/>
                        </a:lnTo>
                        <a:lnTo>
                          <a:pt x="15" y="3"/>
                        </a:lnTo>
                        <a:lnTo>
                          <a:pt x="3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32" name="Line 86"/>
              <p:cNvSpPr>
                <a:spLocks noChangeShapeType="1"/>
              </p:cNvSpPr>
              <p:nvPr/>
            </p:nvSpPr>
            <p:spPr bwMode="auto">
              <a:xfrm>
                <a:off x="7885113" y="1587500"/>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Line 87"/>
              <p:cNvSpPr>
                <a:spLocks noChangeShapeType="1"/>
              </p:cNvSpPr>
              <p:nvPr/>
            </p:nvSpPr>
            <p:spPr bwMode="auto">
              <a:xfrm>
                <a:off x="8035926" y="1587500"/>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Oval 89"/>
              <p:cNvSpPr>
                <a:spLocks noChangeArrowheads="1"/>
              </p:cNvSpPr>
              <p:nvPr/>
            </p:nvSpPr>
            <p:spPr bwMode="auto">
              <a:xfrm>
                <a:off x="7743825" y="1749425"/>
                <a:ext cx="155575" cy="49213"/>
              </a:xfrm>
              <a:prstGeom prst="ellipse">
                <a:avLst/>
              </a:prstGeom>
              <a:solidFill>
                <a:srgbClr val="0078AA"/>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Rectangle 90"/>
              <p:cNvSpPr>
                <a:spLocks noChangeArrowheads="1"/>
              </p:cNvSpPr>
              <p:nvPr/>
            </p:nvSpPr>
            <p:spPr bwMode="auto">
              <a:xfrm>
                <a:off x="7743825" y="1741488"/>
                <a:ext cx="155575" cy="34925"/>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Rectangle 91"/>
              <p:cNvSpPr>
                <a:spLocks noChangeArrowheads="1"/>
              </p:cNvSpPr>
              <p:nvPr/>
            </p:nvSpPr>
            <p:spPr bwMode="auto">
              <a:xfrm>
                <a:off x="7743825" y="1741488"/>
                <a:ext cx="155575" cy="34925"/>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92"/>
              <p:cNvSpPr>
                <a:spLocks noChangeArrowheads="1"/>
              </p:cNvSpPr>
              <p:nvPr/>
            </p:nvSpPr>
            <p:spPr bwMode="auto">
              <a:xfrm>
                <a:off x="7743825" y="1714500"/>
                <a:ext cx="155575" cy="49213"/>
              </a:xfrm>
              <a:prstGeom prst="ellipse">
                <a:avLst/>
              </a:prstGeom>
              <a:solidFill>
                <a:srgbClr val="00B4FF"/>
              </a:solid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38" name="Group 111"/>
              <p:cNvGrpSpPr>
                <a:grpSpLocks/>
              </p:cNvGrpSpPr>
              <p:nvPr/>
            </p:nvGrpSpPr>
            <p:grpSpPr bwMode="auto">
              <a:xfrm>
                <a:off x="7767638" y="1719263"/>
                <a:ext cx="107950" cy="39688"/>
                <a:chOff x="4893" y="1083"/>
                <a:chExt cx="68" cy="25"/>
              </a:xfrm>
            </p:grpSpPr>
            <p:grpSp>
              <p:nvGrpSpPr>
                <p:cNvPr id="241" name="Group 101"/>
                <p:cNvGrpSpPr>
                  <a:grpSpLocks/>
                </p:cNvGrpSpPr>
                <p:nvPr/>
              </p:nvGrpSpPr>
              <p:grpSpPr bwMode="auto">
                <a:xfrm>
                  <a:off x="4893" y="1083"/>
                  <a:ext cx="68" cy="25"/>
                  <a:chOff x="4893" y="1083"/>
                  <a:chExt cx="68" cy="25"/>
                </a:xfrm>
              </p:grpSpPr>
              <p:sp>
                <p:nvSpPr>
                  <p:cNvPr id="251" name="Freeform 93"/>
                  <p:cNvSpPr>
                    <a:spLocks/>
                  </p:cNvSpPr>
                  <p:nvPr/>
                </p:nvSpPr>
                <p:spPr bwMode="auto">
                  <a:xfrm>
                    <a:off x="4928" y="1086"/>
                    <a:ext cx="33" cy="8"/>
                  </a:xfrm>
                  <a:custGeom>
                    <a:avLst/>
                    <a:gdLst/>
                    <a:ahLst/>
                    <a:cxnLst>
                      <a:cxn ang="0">
                        <a:pos x="0" y="5"/>
                      </a:cxn>
                      <a:cxn ang="0">
                        <a:pos x="6" y="8"/>
                      </a:cxn>
                      <a:cxn ang="0">
                        <a:pos x="24" y="2"/>
                      </a:cxn>
                      <a:cxn ang="0">
                        <a:pos x="33" y="5"/>
                      </a:cxn>
                      <a:cxn ang="0">
                        <a:pos x="27" y="0"/>
                      </a:cxn>
                      <a:cxn ang="0">
                        <a:pos x="6" y="0"/>
                      </a:cxn>
                      <a:cxn ang="0">
                        <a:pos x="15" y="0"/>
                      </a:cxn>
                      <a:cxn ang="0">
                        <a:pos x="0" y="5"/>
                      </a:cxn>
                    </a:cxnLst>
                    <a:rect l="0" t="0" r="r" b="b"/>
                    <a:pathLst>
                      <a:path w="33" h="8">
                        <a:moveTo>
                          <a:pt x="0" y="5"/>
                        </a:moveTo>
                        <a:lnTo>
                          <a:pt x="6" y="8"/>
                        </a:lnTo>
                        <a:lnTo>
                          <a:pt x="24" y="2"/>
                        </a:lnTo>
                        <a:lnTo>
                          <a:pt x="33" y="5"/>
                        </a:lnTo>
                        <a:lnTo>
                          <a:pt x="27" y="0"/>
                        </a:lnTo>
                        <a:lnTo>
                          <a:pt x="6" y="0"/>
                        </a:lnTo>
                        <a:lnTo>
                          <a:pt x="15" y="0"/>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94"/>
                  <p:cNvSpPr>
                    <a:spLocks/>
                  </p:cNvSpPr>
                  <p:nvPr/>
                </p:nvSpPr>
                <p:spPr bwMode="auto">
                  <a:xfrm>
                    <a:off x="4928" y="1086"/>
                    <a:ext cx="33" cy="8"/>
                  </a:xfrm>
                  <a:custGeom>
                    <a:avLst/>
                    <a:gdLst/>
                    <a:ahLst/>
                    <a:cxnLst>
                      <a:cxn ang="0">
                        <a:pos x="0" y="5"/>
                      </a:cxn>
                      <a:cxn ang="0">
                        <a:pos x="6" y="8"/>
                      </a:cxn>
                      <a:cxn ang="0">
                        <a:pos x="24" y="2"/>
                      </a:cxn>
                      <a:cxn ang="0">
                        <a:pos x="33" y="5"/>
                      </a:cxn>
                      <a:cxn ang="0">
                        <a:pos x="27" y="0"/>
                      </a:cxn>
                      <a:cxn ang="0">
                        <a:pos x="6" y="0"/>
                      </a:cxn>
                      <a:cxn ang="0">
                        <a:pos x="15" y="0"/>
                      </a:cxn>
                      <a:cxn ang="0">
                        <a:pos x="0" y="5"/>
                      </a:cxn>
                    </a:cxnLst>
                    <a:rect l="0" t="0" r="r" b="b"/>
                    <a:pathLst>
                      <a:path w="33" h="8">
                        <a:moveTo>
                          <a:pt x="0" y="5"/>
                        </a:moveTo>
                        <a:lnTo>
                          <a:pt x="6" y="8"/>
                        </a:lnTo>
                        <a:lnTo>
                          <a:pt x="24" y="2"/>
                        </a:lnTo>
                        <a:lnTo>
                          <a:pt x="33" y="5"/>
                        </a:lnTo>
                        <a:lnTo>
                          <a:pt x="27" y="0"/>
                        </a:lnTo>
                        <a:lnTo>
                          <a:pt x="6" y="0"/>
                        </a:lnTo>
                        <a:lnTo>
                          <a:pt x="15" y="0"/>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95"/>
                  <p:cNvSpPr>
                    <a:spLocks/>
                  </p:cNvSpPr>
                  <p:nvPr/>
                </p:nvSpPr>
                <p:spPr bwMode="auto">
                  <a:xfrm>
                    <a:off x="4893" y="1097"/>
                    <a:ext cx="32" cy="11"/>
                  </a:xfrm>
                  <a:custGeom>
                    <a:avLst/>
                    <a:gdLst/>
                    <a:ahLst/>
                    <a:cxnLst>
                      <a:cxn ang="0">
                        <a:pos x="32" y="2"/>
                      </a:cxn>
                      <a:cxn ang="0">
                        <a:pos x="23" y="0"/>
                      </a:cxn>
                      <a:cxn ang="0">
                        <a:pos x="9" y="5"/>
                      </a:cxn>
                      <a:cxn ang="0">
                        <a:pos x="0" y="2"/>
                      </a:cxn>
                      <a:cxn ang="0">
                        <a:pos x="3" y="11"/>
                      </a:cxn>
                      <a:cxn ang="0">
                        <a:pos x="23" y="11"/>
                      </a:cxn>
                      <a:cxn ang="0">
                        <a:pos x="14" y="8"/>
                      </a:cxn>
                      <a:cxn ang="0">
                        <a:pos x="32" y="2"/>
                      </a:cxn>
                    </a:cxnLst>
                    <a:rect l="0" t="0" r="r" b="b"/>
                    <a:pathLst>
                      <a:path w="32" h="11">
                        <a:moveTo>
                          <a:pt x="32" y="2"/>
                        </a:moveTo>
                        <a:lnTo>
                          <a:pt x="23" y="0"/>
                        </a:lnTo>
                        <a:lnTo>
                          <a:pt x="9" y="5"/>
                        </a:lnTo>
                        <a:lnTo>
                          <a:pt x="0" y="2"/>
                        </a:lnTo>
                        <a:lnTo>
                          <a:pt x="3" y="11"/>
                        </a:lnTo>
                        <a:lnTo>
                          <a:pt x="23" y="11"/>
                        </a:lnTo>
                        <a:lnTo>
                          <a:pt x="14" y="8"/>
                        </a:lnTo>
                        <a:lnTo>
                          <a:pt x="3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96"/>
                  <p:cNvSpPr>
                    <a:spLocks/>
                  </p:cNvSpPr>
                  <p:nvPr/>
                </p:nvSpPr>
                <p:spPr bwMode="auto">
                  <a:xfrm>
                    <a:off x="4893" y="1097"/>
                    <a:ext cx="32" cy="11"/>
                  </a:xfrm>
                  <a:custGeom>
                    <a:avLst/>
                    <a:gdLst/>
                    <a:ahLst/>
                    <a:cxnLst>
                      <a:cxn ang="0">
                        <a:pos x="32" y="2"/>
                      </a:cxn>
                      <a:cxn ang="0">
                        <a:pos x="23" y="0"/>
                      </a:cxn>
                      <a:cxn ang="0">
                        <a:pos x="9" y="5"/>
                      </a:cxn>
                      <a:cxn ang="0">
                        <a:pos x="0" y="2"/>
                      </a:cxn>
                      <a:cxn ang="0">
                        <a:pos x="3" y="11"/>
                      </a:cxn>
                      <a:cxn ang="0">
                        <a:pos x="23" y="11"/>
                      </a:cxn>
                      <a:cxn ang="0">
                        <a:pos x="14" y="8"/>
                      </a:cxn>
                      <a:cxn ang="0">
                        <a:pos x="32" y="2"/>
                      </a:cxn>
                    </a:cxnLst>
                    <a:rect l="0" t="0" r="r" b="b"/>
                    <a:pathLst>
                      <a:path w="32" h="11">
                        <a:moveTo>
                          <a:pt x="32" y="2"/>
                        </a:moveTo>
                        <a:lnTo>
                          <a:pt x="23" y="0"/>
                        </a:lnTo>
                        <a:lnTo>
                          <a:pt x="9" y="5"/>
                        </a:lnTo>
                        <a:lnTo>
                          <a:pt x="0" y="2"/>
                        </a:lnTo>
                        <a:lnTo>
                          <a:pt x="3" y="11"/>
                        </a:lnTo>
                        <a:lnTo>
                          <a:pt x="23" y="11"/>
                        </a:lnTo>
                        <a:lnTo>
                          <a:pt x="14" y="8"/>
                        </a:lnTo>
                        <a:lnTo>
                          <a:pt x="3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97"/>
                  <p:cNvSpPr>
                    <a:spLocks/>
                  </p:cNvSpPr>
                  <p:nvPr/>
                </p:nvSpPr>
                <p:spPr bwMode="auto">
                  <a:xfrm>
                    <a:off x="4896" y="1083"/>
                    <a:ext cx="29" cy="11"/>
                  </a:xfrm>
                  <a:custGeom>
                    <a:avLst/>
                    <a:gdLst/>
                    <a:ahLst/>
                    <a:cxnLst>
                      <a:cxn ang="0">
                        <a:pos x="0" y="3"/>
                      </a:cxn>
                      <a:cxn ang="0">
                        <a:pos x="6" y="0"/>
                      </a:cxn>
                      <a:cxn ang="0">
                        <a:pos x="23" y="8"/>
                      </a:cxn>
                      <a:cxn ang="0">
                        <a:pos x="29" y="5"/>
                      </a:cxn>
                      <a:cxn ang="0">
                        <a:pos x="26" y="11"/>
                      </a:cxn>
                      <a:cxn ang="0">
                        <a:pos x="6" y="11"/>
                      </a:cxn>
                      <a:cxn ang="0">
                        <a:pos x="14" y="8"/>
                      </a:cxn>
                      <a:cxn ang="0">
                        <a:pos x="0" y="3"/>
                      </a:cxn>
                    </a:cxnLst>
                    <a:rect l="0" t="0" r="r" b="b"/>
                    <a:pathLst>
                      <a:path w="29" h="11">
                        <a:moveTo>
                          <a:pt x="0" y="3"/>
                        </a:moveTo>
                        <a:lnTo>
                          <a:pt x="6" y="0"/>
                        </a:lnTo>
                        <a:lnTo>
                          <a:pt x="23" y="8"/>
                        </a:lnTo>
                        <a:lnTo>
                          <a:pt x="29" y="5"/>
                        </a:lnTo>
                        <a:lnTo>
                          <a:pt x="26" y="11"/>
                        </a:lnTo>
                        <a:lnTo>
                          <a:pt x="6" y="11"/>
                        </a:lnTo>
                        <a:lnTo>
                          <a:pt x="14" y="8"/>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98"/>
                  <p:cNvSpPr>
                    <a:spLocks/>
                  </p:cNvSpPr>
                  <p:nvPr/>
                </p:nvSpPr>
                <p:spPr bwMode="auto">
                  <a:xfrm>
                    <a:off x="4896" y="1083"/>
                    <a:ext cx="29" cy="11"/>
                  </a:xfrm>
                  <a:custGeom>
                    <a:avLst/>
                    <a:gdLst/>
                    <a:ahLst/>
                    <a:cxnLst>
                      <a:cxn ang="0">
                        <a:pos x="0" y="3"/>
                      </a:cxn>
                      <a:cxn ang="0">
                        <a:pos x="6" y="0"/>
                      </a:cxn>
                      <a:cxn ang="0">
                        <a:pos x="23" y="8"/>
                      </a:cxn>
                      <a:cxn ang="0">
                        <a:pos x="29" y="5"/>
                      </a:cxn>
                      <a:cxn ang="0">
                        <a:pos x="26" y="11"/>
                      </a:cxn>
                      <a:cxn ang="0">
                        <a:pos x="6" y="11"/>
                      </a:cxn>
                      <a:cxn ang="0">
                        <a:pos x="14" y="8"/>
                      </a:cxn>
                      <a:cxn ang="0">
                        <a:pos x="0" y="3"/>
                      </a:cxn>
                    </a:cxnLst>
                    <a:rect l="0" t="0" r="r" b="b"/>
                    <a:pathLst>
                      <a:path w="29" h="11">
                        <a:moveTo>
                          <a:pt x="0" y="3"/>
                        </a:moveTo>
                        <a:lnTo>
                          <a:pt x="6" y="0"/>
                        </a:lnTo>
                        <a:lnTo>
                          <a:pt x="23" y="8"/>
                        </a:lnTo>
                        <a:lnTo>
                          <a:pt x="29" y="5"/>
                        </a:lnTo>
                        <a:lnTo>
                          <a:pt x="26" y="11"/>
                        </a:lnTo>
                        <a:lnTo>
                          <a:pt x="6" y="11"/>
                        </a:lnTo>
                        <a:lnTo>
                          <a:pt x="14" y="8"/>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99"/>
                  <p:cNvSpPr>
                    <a:spLocks/>
                  </p:cNvSpPr>
                  <p:nvPr/>
                </p:nvSpPr>
                <p:spPr bwMode="auto">
                  <a:xfrm>
                    <a:off x="4925" y="1097"/>
                    <a:ext cx="33" cy="11"/>
                  </a:xfrm>
                  <a:custGeom>
                    <a:avLst/>
                    <a:gdLst/>
                    <a:ahLst/>
                    <a:cxnLst>
                      <a:cxn ang="0">
                        <a:pos x="33" y="8"/>
                      </a:cxn>
                      <a:cxn ang="0">
                        <a:pos x="27" y="11"/>
                      </a:cxn>
                      <a:cxn ang="0">
                        <a:pos x="9" y="2"/>
                      </a:cxn>
                      <a:cxn ang="0">
                        <a:pos x="0" y="5"/>
                      </a:cxn>
                      <a:cxn ang="0">
                        <a:pos x="6" y="0"/>
                      </a:cxn>
                      <a:cxn ang="0">
                        <a:pos x="27" y="0"/>
                      </a:cxn>
                      <a:cxn ang="0">
                        <a:pos x="18" y="2"/>
                      </a:cxn>
                      <a:cxn ang="0">
                        <a:pos x="33" y="8"/>
                      </a:cxn>
                    </a:cxnLst>
                    <a:rect l="0" t="0" r="r" b="b"/>
                    <a:pathLst>
                      <a:path w="33" h="11">
                        <a:moveTo>
                          <a:pt x="33" y="8"/>
                        </a:moveTo>
                        <a:lnTo>
                          <a:pt x="27" y="11"/>
                        </a:lnTo>
                        <a:lnTo>
                          <a:pt x="9" y="2"/>
                        </a:lnTo>
                        <a:lnTo>
                          <a:pt x="0" y="5"/>
                        </a:lnTo>
                        <a:lnTo>
                          <a:pt x="6" y="0"/>
                        </a:lnTo>
                        <a:lnTo>
                          <a:pt x="27" y="0"/>
                        </a:lnTo>
                        <a:lnTo>
                          <a:pt x="18" y="2"/>
                        </a:lnTo>
                        <a:lnTo>
                          <a:pt x="33"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100"/>
                  <p:cNvSpPr>
                    <a:spLocks/>
                  </p:cNvSpPr>
                  <p:nvPr/>
                </p:nvSpPr>
                <p:spPr bwMode="auto">
                  <a:xfrm>
                    <a:off x="4925" y="1097"/>
                    <a:ext cx="33" cy="11"/>
                  </a:xfrm>
                  <a:custGeom>
                    <a:avLst/>
                    <a:gdLst/>
                    <a:ahLst/>
                    <a:cxnLst>
                      <a:cxn ang="0">
                        <a:pos x="33" y="8"/>
                      </a:cxn>
                      <a:cxn ang="0">
                        <a:pos x="27" y="11"/>
                      </a:cxn>
                      <a:cxn ang="0">
                        <a:pos x="9" y="2"/>
                      </a:cxn>
                      <a:cxn ang="0">
                        <a:pos x="0" y="5"/>
                      </a:cxn>
                      <a:cxn ang="0">
                        <a:pos x="6" y="0"/>
                      </a:cxn>
                      <a:cxn ang="0">
                        <a:pos x="27" y="0"/>
                      </a:cxn>
                      <a:cxn ang="0">
                        <a:pos x="18" y="2"/>
                      </a:cxn>
                      <a:cxn ang="0">
                        <a:pos x="33" y="8"/>
                      </a:cxn>
                    </a:cxnLst>
                    <a:rect l="0" t="0" r="r" b="b"/>
                    <a:pathLst>
                      <a:path w="33" h="11">
                        <a:moveTo>
                          <a:pt x="33" y="8"/>
                        </a:moveTo>
                        <a:lnTo>
                          <a:pt x="27" y="11"/>
                        </a:lnTo>
                        <a:lnTo>
                          <a:pt x="9" y="2"/>
                        </a:lnTo>
                        <a:lnTo>
                          <a:pt x="0" y="5"/>
                        </a:lnTo>
                        <a:lnTo>
                          <a:pt x="6" y="0"/>
                        </a:lnTo>
                        <a:lnTo>
                          <a:pt x="27" y="0"/>
                        </a:lnTo>
                        <a:lnTo>
                          <a:pt x="18" y="2"/>
                        </a:lnTo>
                        <a:lnTo>
                          <a:pt x="33"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2" name="Group 110"/>
                <p:cNvGrpSpPr>
                  <a:grpSpLocks/>
                </p:cNvGrpSpPr>
                <p:nvPr/>
              </p:nvGrpSpPr>
              <p:grpSpPr bwMode="auto">
                <a:xfrm>
                  <a:off x="4893" y="1086"/>
                  <a:ext cx="68" cy="22"/>
                  <a:chOff x="4893" y="1086"/>
                  <a:chExt cx="68" cy="22"/>
                </a:xfrm>
              </p:grpSpPr>
              <p:sp>
                <p:nvSpPr>
                  <p:cNvPr id="243" name="Freeform 102"/>
                  <p:cNvSpPr>
                    <a:spLocks/>
                  </p:cNvSpPr>
                  <p:nvPr/>
                </p:nvSpPr>
                <p:spPr bwMode="auto">
                  <a:xfrm>
                    <a:off x="4928" y="1086"/>
                    <a:ext cx="33" cy="8"/>
                  </a:xfrm>
                  <a:custGeom>
                    <a:avLst/>
                    <a:gdLst/>
                    <a:ahLst/>
                    <a:cxnLst>
                      <a:cxn ang="0">
                        <a:pos x="0" y="8"/>
                      </a:cxn>
                      <a:cxn ang="0">
                        <a:pos x="6" y="8"/>
                      </a:cxn>
                      <a:cxn ang="0">
                        <a:pos x="24" y="2"/>
                      </a:cxn>
                      <a:cxn ang="0">
                        <a:pos x="33" y="5"/>
                      </a:cxn>
                      <a:cxn ang="0">
                        <a:pos x="27" y="0"/>
                      </a:cxn>
                      <a:cxn ang="0">
                        <a:pos x="9" y="0"/>
                      </a:cxn>
                      <a:cxn ang="0">
                        <a:pos x="15" y="0"/>
                      </a:cxn>
                      <a:cxn ang="0">
                        <a:pos x="0" y="8"/>
                      </a:cxn>
                    </a:cxnLst>
                    <a:rect l="0" t="0" r="r" b="b"/>
                    <a:pathLst>
                      <a:path w="33" h="8">
                        <a:moveTo>
                          <a:pt x="0" y="8"/>
                        </a:moveTo>
                        <a:lnTo>
                          <a:pt x="6" y="8"/>
                        </a:lnTo>
                        <a:lnTo>
                          <a:pt x="24" y="2"/>
                        </a:lnTo>
                        <a:lnTo>
                          <a:pt x="33" y="5"/>
                        </a:lnTo>
                        <a:lnTo>
                          <a:pt x="27" y="0"/>
                        </a:lnTo>
                        <a:lnTo>
                          <a:pt x="9" y="0"/>
                        </a:lnTo>
                        <a:lnTo>
                          <a:pt x="15" y="0"/>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103"/>
                  <p:cNvSpPr>
                    <a:spLocks/>
                  </p:cNvSpPr>
                  <p:nvPr/>
                </p:nvSpPr>
                <p:spPr bwMode="auto">
                  <a:xfrm>
                    <a:off x="4928" y="1086"/>
                    <a:ext cx="33" cy="8"/>
                  </a:xfrm>
                  <a:custGeom>
                    <a:avLst/>
                    <a:gdLst/>
                    <a:ahLst/>
                    <a:cxnLst>
                      <a:cxn ang="0">
                        <a:pos x="0" y="8"/>
                      </a:cxn>
                      <a:cxn ang="0">
                        <a:pos x="6" y="8"/>
                      </a:cxn>
                      <a:cxn ang="0">
                        <a:pos x="24" y="2"/>
                      </a:cxn>
                      <a:cxn ang="0">
                        <a:pos x="33" y="5"/>
                      </a:cxn>
                      <a:cxn ang="0">
                        <a:pos x="27" y="0"/>
                      </a:cxn>
                      <a:cxn ang="0">
                        <a:pos x="9" y="0"/>
                      </a:cxn>
                      <a:cxn ang="0">
                        <a:pos x="15" y="0"/>
                      </a:cxn>
                      <a:cxn ang="0">
                        <a:pos x="0" y="8"/>
                      </a:cxn>
                    </a:cxnLst>
                    <a:rect l="0" t="0" r="r" b="b"/>
                    <a:pathLst>
                      <a:path w="33" h="8">
                        <a:moveTo>
                          <a:pt x="0" y="8"/>
                        </a:moveTo>
                        <a:lnTo>
                          <a:pt x="6" y="8"/>
                        </a:lnTo>
                        <a:lnTo>
                          <a:pt x="24" y="2"/>
                        </a:lnTo>
                        <a:lnTo>
                          <a:pt x="33" y="5"/>
                        </a:lnTo>
                        <a:lnTo>
                          <a:pt x="27" y="0"/>
                        </a:lnTo>
                        <a:lnTo>
                          <a:pt x="9" y="0"/>
                        </a:lnTo>
                        <a:lnTo>
                          <a:pt x="15" y="0"/>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104"/>
                  <p:cNvSpPr>
                    <a:spLocks/>
                  </p:cNvSpPr>
                  <p:nvPr/>
                </p:nvSpPr>
                <p:spPr bwMode="auto">
                  <a:xfrm>
                    <a:off x="4893" y="1097"/>
                    <a:ext cx="32" cy="11"/>
                  </a:xfrm>
                  <a:custGeom>
                    <a:avLst/>
                    <a:gdLst/>
                    <a:ahLst/>
                    <a:cxnLst>
                      <a:cxn ang="0">
                        <a:pos x="32" y="2"/>
                      </a:cxn>
                      <a:cxn ang="0">
                        <a:pos x="26" y="0"/>
                      </a:cxn>
                      <a:cxn ang="0">
                        <a:pos x="9" y="5"/>
                      </a:cxn>
                      <a:cxn ang="0">
                        <a:pos x="0" y="5"/>
                      </a:cxn>
                      <a:cxn ang="0">
                        <a:pos x="6" y="11"/>
                      </a:cxn>
                      <a:cxn ang="0">
                        <a:pos x="26" y="11"/>
                      </a:cxn>
                      <a:cxn ang="0">
                        <a:pos x="17" y="8"/>
                      </a:cxn>
                      <a:cxn ang="0">
                        <a:pos x="32" y="2"/>
                      </a:cxn>
                    </a:cxnLst>
                    <a:rect l="0" t="0" r="r" b="b"/>
                    <a:pathLst>
                      <a:path w="32" h="11">
                        <a:moveTo>
                          <a:pt x="32" y="2"/>
                        </a:moveTo>
                        <a:lnTo>
                          <a:pt x="26" y="0"/>
                        </a:lnTo>
                        <a:lnTo>
                          <a:pt x="9" y="5"/>
                        </a:lnTo>
                        <a:lnTo>
                          <a:pt x="0" y="5"/>
                        </a:lnTo>
                        <a:lnTo>
                          <a:pt x="6" y="11"/>
                        </a:lnTo>
                        <a:lnTo>
                          <a:pt x="26" y="11"/>
                        </a:lnTo>
                        <a:lnTo>
                          <a:pt x="17" y="8"/>
                        </a:lnTo>
                        <a:lnTo>
                          <a:pt x="32"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105"/>
                  <p:cNvSpPr>
                    <a:spLocks/>
                  </p:cNvSpPr>
                  <p:nvPr/>
                </p:nvSpPr>
                <p:spPr bwMode="auto">
                  <a:xfrm>
                    <a:off x="4893" y="1097"/>
                    <a:ext cx="32" cy="11"/>
                  </a:xfrm>
                  <a:custGeom>
                    <a:avLst/>
                    <a:gdLst/>
                    <a:ahLst/>
                    <a:cxnLst>
                      <a:cxn ang="0">
                        <a:pos x="32" y="2"/>
                      </a:cxn>
                      <a:cxn ang="0">
                        <a:pos x="26" y="0"/>
                      </a:cxn>
                      <a:cxn ang="0">
                        <a:pos x="9" y="5"/>
                      </a:cxn>
                      <a:cxn ang="0">
                        <a:pos x="0" y="5"/>
                      </a:cxn>
                      <a:cxn ang="0">
                        <a:pos x="6" y="11"/>
                      </a:cxn>
                      <a:cxn ang="0">
                        <a:pos x="26" y="11"/>
                      </a:cxn>
                      <a:cxn ang="0">
                        <a:pos x="17" y="8"/>
                      </a:cxn>
                      <a:cxn ang="0">
                        <a:pos x="32" y="2"/>
                      </a:cxn>
                    </a:cxnLst>
                    <a:rect l="0" t="0" r="r" b="b"/>
                    <a:pathLst>
                      <a:path w="32" h="11">
                        <a:moveTo>
                          <a:pt x="32" y="2"/>
                        </a:moveTo>
                        <a:lnTo>
                          <a:pt x="26" y="0"/>
                        </a:lnTo>
                        <a:lnTo>
                          <a:pt x="9" y="5"/>
                        </a:lnTo>
                        <a:lnTo>
                          <a:pt x="0" y="5"/>
                        </a:lnTo>
                        <a:lnTo>
                          <a:pt x="6" y="11"/>
                        </a:lnTo>
                        <a:lnTo>
                          <a:pt x="26" y="11"/>
                        </a:lnTo>
                        <a:lnTo>
                          <a:pt x="17" y="8"/>
                        </a:lnTo>
                        <a:lnTo>
                          <a:pt x="32"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106"/>
                  <p:cNvSpPr>
                    <a:spLocks/>
                  </p:cNvSpPr>
                  <p:nvPr/>
                </p:nvSpPr>
                <p:spPr bwMode="auto">
                  <a:xfrm>
                    <a:off x="4896" y="1086"/>
                    <a:ext cx="32" cy="8"/>
                  </a:xfrm>
                  <a:custGeom>
                    <a:avLst/>
                    <a:gdLst/>
                    <a:ahLst/>
                    <a:cxnLst>
                      <a:cxn ang="0">
                        <a:pos x="0" y="0"/>
                      </a:cxn>
                      <a:cxn ang="0">
                        <a:pos x="6" y="0"/>
                      </a:cxn>
                      <a:cxn ang="0">
                        <a:pos x="23" y="5"/>
                      </a:cxn>
                      <a:cxn ang="0">
                        <a:pos x="32" y="2"/>
                      </a:cxn>
                      <a:cxn ang="0">
                        <a:pos x="26" y="8"/>
                      </a:cxn>
                      <a:cxn ang="0">
                        <a:pos x="6" y="8"/>
                      </a:cxn>
                      <a:cxn ang="0">
                        <a:pos x="14" y="8"/>
                      </a:cxn>
                      <a:cxn ang="0">
                        <a:pos x="0" y="0"/>
                      </a:cxn>
                    </a:cxnLst>
                    <a:rect l="0" t="0" r="r" b="b"/>
                    <a:pathLst>
                      <a:path w="32" h="8">
                        <a:moveTo>
                          <a:pt x="0" y="0"/>
                        </a:moveTo>
                        <a:lnTo>
                          <a:pt x="6" y="0"/>
                        </a:lnTo>
                        <a:lnTo>
                          <a:pt x="23" y="5"/>
                        </a:lnTo>
                        <a:lnTo>
                          <a:pt x="32" y="2"/>
                        </a:lnTo>
                        <a:lnTo>
                          <a:pt x="26" y="8"/>
                        </a:lnTo>
                        <a:lnTo>
                          <a:pt x="6" y="8"/>
                        </a:lnTo>
                        <a:lnTo>
                          <a:pt x="14" y="8"/>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107"/>
                  <p:cNvSpPr>
                    <a:spLocks/>
                  </p:cNvSpPr>
                  <p:nvPr/>
                </p:nvSpPr>
                <p:spPr bwMode="auto">
                  <a:xfrm>
                    <a:off x="4896" y="1086"/>
                    <a:ext cx="32" cy="8"/>
                  </a:xfrm>
                  <a:custGeom>
                    <a:avLst/>
                    <a:gdLst/>
                    <a:ahLst/>
                    <a:cxnLst>
                      <a:cxn ang="0">
                        <a:pos x="0" y="0"/>
                      </a:cxn>
                      <a:cxn ang="0">
                        <a:pos x="6" y="0"/>
                      </a:cxn>
                      <a:cxn ang="0">
                        <a:pos x="23" y="5"/>
                      </a:cxn>
                      <a:cxn ang="0">
                        <a:pos x="32" y="2"/>
                      </a:cxn>
                      <a:cxn ang="0">
                        <a:pos x="26" y="8"/>
                      </a:cxn>
                      <a:cxn ang="0">
                        <a:pos x="6" y="8"/>
                      </a:cxn>
                      <a:cxn ang="0">
                        <a:pos x="14" y="8"/>
                      </a:cxn>
                      <a:cxn ang="0">
                        <a:pos x="0" y="0"/>
                      </a:cxn>
                    </a:cxnLst>
                    <a:rect l="0" t="0" r="r" b="b"/>
                    <a:pathLst>
                      <a:path w="32" h="8">
                        <a:moveTo>
                          <a:pt x="0" y="0"/>
                        </a:moveTo>
                        <a:lnTo>
                          <a:pt x="6" y="0"/>
                        </a:lnTo>
                        <a:lnTo>
                          <a:pt x="23" y="5"/>
                        </a:lnTo>
                        <a:lnTo>
                          <a:pt x="32" y="2"/>
                        </a:lnTo>
                        <a:lnTo>
                          <a:pt x="26" y="8"/>
                        </a:lnTo>
                        <a:lnTo>
                          <a:pt x="6" y="8"/>
                        </a:lnTo>
                        <a:lnTo>
                          <a:pt x="14" y="8"/>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108"/>
                  <p:cNvSpPr>
                    <a:spLocks/>
                  </p:cNvSpPr>
                  <p:nvPr/>
                </p:nvSpPr>
                <p:spPr bwMode="auto">
                  <a:xfrm>
                    <a:off x="4928" y="1097"/>
                    <a:ext cx="30" cy="11"/>
                  </a:xfrm>
                  <a:custGeom>
                    <a:avLst/>
                    <a:gdLst/>
                    <a:ahLst/>
                    <a:cxnLst>
                      <a:cxn ang="0">
                        <a:pos x="30" y="8"/>
                      </a:cxn>
                      <a:cxn ang="0">
                        <a:pos x="24" y="11"/>
                      </a:cxn>
                      <a:cxn ang="0">
                        <a:pos x="6" y="5"/>
                      </a:cxn>
                      <a:cxn ang="0">
                        <a:pos x="0" y="5"/>
                      </a:cxn>
                      <a:cxn ang="0">
                        <a:pos x="3" y="0"/>
                      </a:cxn>
                      <a:cxn ang="0">
                        <a:pos x="24" y="0"/>
                      </a:cxn>
                      <a:cxn ang="0">
                        <a:pos x="15" y="2"/>
                      </a:cxn>
                      <a:cxn ang="0">
                        <a:pos x="30" y="8"/>
                      </a:cxn>
                    </a:cxnLst>
                    <a:rect l="0" t="0" r="r" b="b"/>
                    <a:pathLst>
                      <a:path w="30" h="11">
                        <a:moveTo>
                          <a:pt x="30" y="8"/>
                        </a:moveTo>
                        <a:lnTo>
                          <a:pt x="24" y="11"/>
                        </a:lnTo>
                        <a:lnTo>
                          <a:pt x="6" y="5"/>
                        </a:lnTo>
                        <a:lnTo>
                          <a:pt x="0" y="5"/>
                        </a:lnTo>
                        <a:lnTo>
                          <a:pt x="3" y="0"/>
                        </a:lnTo>
                        <a:lnTo>
                          <a:pt x="24" y="0"/>
                        </a:lnTo>
                        <a:lnTo>
                          <a:pt x="15" y="2"/>
                        </a:lnTo>
                        <a:lnTo>
                          <a:pt x="3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109"/>
                  <p:cNvSpPr>
                    <a:spLocks/>
                  </p:cNvSpPr>
                  <p:nvPr/>
                </p:nvSpPr>
                <p:spPr bwMode="auto">
                  <a:xfrm>
                    <a:off x="4928" y="1097"/>
                    <a:ext cx="30" cy="11"/>
                  </a:xfrm>
                  <a:custGeom>
                    <a:avLst/>
                    <a:gdLst/>
                    <a:ahLst/>
                    <a:cxnLst>
                      <a:cxn ang="0">
                        <a:pos x="30" y="8"/>
                      </a:cxn>
                      <a:cxn ang="0">
                        <a:pos x="24" y="11"/>
                      </a:cxn>
                      <a:cxn ang="0">
                        <a:pos x="6" y="5"/>
                      </a:cxn>
                      <a:cxn ang="0">
                        <a:pos x="0" y="5"/>
                      </a:cxn>
                      <a:cxn ang="0">
                        <a:pos x="3" y="0"/>
                      </a:cxn>
                      <a:cxn ang="0">
                        <a:pos x="24" y="0"/>
                      </a:cxn>
                      <a:cxn ang="0">
                        <a:pos x="15" y="2"/>
                      </a:cxn>
                      <a:cxn ang="0">
                        <a:pos x="30" y="8"/>
                      </a:cxn>
                    </a:cxnLst>
                    <a:rect l="0" t="0" r="r" b="b"/>
                    <a:pathLst>
                      <a:path w="30" h="11">
                        <a:moveTo>
                          <a:pt x="30" y="8"/>
                        </a:moveTo>
                        <a:lnTo>
                          <a:pt x="24" y="11"/>
                        </a:lnTo>
                        <a:lnTo>
                          <a:pt x="6" y="5"/>
                        </a:lnTo>
                        <a:lnTo>
                          <a:pt x="0" y="5"/>
                        </a:lnTo>
                        <a:lnTo>
                          <a:pt x="3" y="0"/>
                        </a:lnTo>
                        <a:lnTo>
                          <a:pt x="24" y="0"/>
                        </a:lnTo>
                        <a:lnTo>
                          <a:pt x="15" y="2"/>
                        </a:lnTo>
                        <a:lnTo>
                          <a:pt x="3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39" name="Line 112"/>
              <p:cNvSpPr>
                <a:spLocks noChangeShapeType="1"/>
              </p:cNvSpPr>
              <p:nvPr/>
            </p:nvSpPr>
            <p:spPr bwMode="auto">
              <a:xfrm>
                <a:off x="7743825" y="1736725"/>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Line 113"/>
              <p:cNvSpPr>
                <a:spLocks noChangeShapeType="1"/>
              </p:cNvSpPr>
              <p:nvPr/>
            </p:nvSpPr>
            <p:spPr bwMode="auto">
              <a:xfrm>
                <a:off x="7894638" y="1736725"/>
                <a:ext cx="1588" cy="34925"/>
              </a:xfrm>
              <a:prstGeom prst="line">
                <a:avLst/>
              </a:prstGeom>
              <a:noFill/>
              <a:ln w="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97" name="AutoShape 41"/>
          <p:cNvSpPr>
            <a:spLocks noChangeArrowheads="1"/>
          </p:cNvSpPr>
          <p:nvPr/>
        </p:nvSpPr>
        <p:spPr bwMode="auto">
          <a:xfrm>
            <a:off x="428625" y="1600199"/>
            <a:ext cx="2009775" cy="838201"/>
          </a:xfrm>
          <a:prstGeom prst="wedgeRoundRectCallout">
            <a:avLst>
              <a:gd name="adj1" fmla="val 68342"/>
              <a:gd name="adj2" fmla="val 43065"/>
              <a:gd name="adj3" fmla="val 16667"/>
            </a:avLst>
          </a:prstGeom>
          <a:solidFill>
            <a:schemeClr val="bg1"/>
          </a:solidFill>
          <a:ln w="12700" algn="ctr">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2124" tIns="41061" rIns="82124" bIns="41061" anchor="ctr"/>
          <a:lstStyle/>
          <a:p>
            <a:pPr eaLnBrk="0" hangingPunct="0">
              <a:spcBef>
                <a:spcPct val="50000"/>
              </a:spcBef>
            </a:pPr>
            <a:r>
              <a:rPr lang="en-US" sz="1200" dirty="0" smtClean="0">
                <a:solidFill>
                  <a:srgbClr val="546568"/>
                </a:solidFill>
              </a:rPr>
              <a:t>SNMP Master Agent Listens on Port 161 and Forwards SNMP Packets to  Appropriate Agents</a:t>
            </a:r>
            <a:endParaRPr lang="en-US" sz="1200" dirty="0">
              <a:solidFill>
                <a:srgbClr val="546568"/>
              </a:solidFill>
            </a:endParaRPr>
          </a:p>
        </p:txBody>
      </p:sp>
      <p:cxnSp>
        <p:nvCxnSpPr>
          <p:cNvPr id="302" name="Shape 301"/>
          <p:cNvCxnSpPr>
            <a:stCxn id="57" idx="1"/>
          </p:cNvCxnSpPr>
          <p:nvPr/>
        </p:nvCxnSpPr>
        <p:spPr>
          <a:xfrm rot="10800000">
            <a:off x="4191000" y="2819400"/>
            <a:ext cx="152400" cy="365760"/>
          </a:xfrm>
          <a:prstGeom prst="bentConnector2">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p:nvPr/>
        </p:nvCxnSpPr>
        <p:spPr>
          <a:xfrm rot="5400000" flipH="1" flipV="1">
            <a:off x="3619500" y="3238500"/>
            <a:ext cx="838200" cy="1588"/>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rot="5400000" flipH="1" flipV="1">
            <a:off x="3239294" y="3466306"/>
            <a:ext cx="1295400" cy="1588"/>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rot="5400000" flipH="1" flipV="1">
            <a:off x="3086894" y="3465512"/>
            <a:ext cx="1296194" cy="2382"/>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3164682" y="3236118"/>
            <a:ext cx="838200" cy="1588"/>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p:nvPr/>
        </p:nvCxnSpPr>
        <p:spPr>
          <a:xfrm rot="5400000" flipH="1" flipV="1">
            <a:off x="3239294" y="3006724"/>
            <a:ext cx="383382" cy="3970"/>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3276600" y="3200400"/>
            <a:ext cx="152400" cy="0"/>
          </a:xfrm>
          <a:prstGeom prst="line">
            <a:avLst/>
          </a:prstGeom>
          <a:ln w="19050">
            <a:solidFill>
              <a:srgbClr val="54656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3276600" y="3657600"/>
            <a:ext cx="304800" cy="0"/>
          </a:xfrm>
          <a:prstGeom prst="line">
            <a:avLst/>
          </a:prstGeom>
          <a:ln w="19050">
            <a:solidFill>
              <a:srgbClr val="54656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3276600" y="4114800"/>
            <a:ext cx="457200" cy="0"/>
          </a:xfrm>
          <a:prstGeom prst="line">
            <a:avLst/>
          </a:prstGeom>
          <a:ln w="19050">
            <a:solidFill>
              <a:srgbClr val="54656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4038600" y="3657600"/>
            <a:ext cx="304800" cy="0"/>
          </a:xfrm>
          <a:prstGeom prst="line">
            <a:avLst/>
          </a:prstGeom>
          <a:ln w="19050">
            <a:solidFill>
              <a:srgbClr val="546568"/>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3886200" y="4114800"/>
            <a:ext cx="457200" cy="0"/>
          </a:xfrm>
          <a:prstGeom prst="line">
            <a:avLst/>
          </a:prstGeom>
          <a:ln w="19050">
            <a:solidFill>
              <a:srgbClr val="546568"/>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3" name="Straight Arrow Connector 302"/>
          <p:cNvCxnSpPr/>
          <p:nvPr/>
        </p:nvCxnSpPr>
        <p:spPr>
          <a:xfrm>
            <a:off x="4876800" y="1618488"/>
            <a:ext cx="2651760" cy="1588"/>
          </a:xfrm>
          <a:prstGeom prst="straightConnector1">
            <a:avLst/>
          </a:prstGeom>
          <a:ln w="19050">
            <a:solidFill>
              <a:srgbClr val="546568"/>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p:nvPr/>
        </p:nvCxnSpPr>
        <p:spPr>
          <a:xfrm rot="10800000">
            <a:off x="4876800" y="1770888"/>
            <a:ext cx="2651760" cy="1588"/>
          </a:xfrm>
          <a:prstGeom prst="straightConnector1">
            <a:avLst/>
          </a:prstGeom>
          <a:ln w="19050">
            <a:solidFill>
              <a:srgbClr val="546568"/>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06" name="Straight Arrow Connector 305"/>
          <p:cNvCxnSpPr/>
          <p:nvPr/>
        </p:nvCxnSpPr>
        <p:spPr>
          <a:xfrm>
            <a:off x="4328159" y="4846931"/>
            <a:ext cx="3200400" cy="1588"/>
          </a:xfrm>
          <a:prstGeom prst="straightConnector1">
            <a:avLst/>
          </a:prstGeom>
          <a:ln w="19050">
            <a:solidFill>
              <a:srgbClr val="546568"/>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p:nvPr/>
        </p:nvCxnSpPr>
        <p:spPr>
          <a:xfrm rot="10800000">
            <a:off x="4328160" y="4953000"/>
            <a:ext cx="3200400" cy="1588"/>
          </a:xfrm>
          <a:prstGeom prst="straightConnector1">
            <a:avLst/>
          </a:prstGeom>
          <a:ln w="19050">
            <a:solidFill>
              <a:srgbClr val="546568"/>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p:nvPr/>
        </p:nvCxnSpPr>
        <p:spPr>
          <a:xfrm>
            <a:off x="6701986" y="5715000"/>
            <a:ext cx="822960" cy="1588"/>
          </a:xfrm>
          <a:prstGeom prst="straightConnector1">
            <a:avLst/>
          </a:prstGeom>
          <a:ln w="19050">
            <a:solidFill>
              <a:srgbClr val="546568"/>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p:nvPr/>
        </p:nvCxnSpPr>
        <p:spPr>
          <a:xfrm rot="10800000">
            <a:off x="6720840" y="5815541"/>
            <a:ext cx="822960" cy="1588"/>
          </a:xfrm>
          <a:prstGeom prst="straightConnector1">
            <a:avLst/>
          </a:prstGeom>
          <a:ln w="19050">
            <a:solidFill>
              <a:srgbClr val="546568"/>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p:nvPr/>
        </p:nvCxnSpPr>
        <p:spPr>
          <a:xfrm>
            <a:off x="1828800" y="6071658"/>
            <a:ext cx="5623560" cy="1588"/>
          </a:xfrm>
          <a:prstGeom prst="straightConnector1">
            <a:avLst/>
          </a:prstGeom>
          <a:ln w="19050">
            <a:solidFill>
              <a:srgbClr val="546568"/>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rot="10800000">
            <a:off x="1697168" y="6172200"/>
            <a:ext cx="5779008" cy="1588"/>
          </a:xfrm>
          <a:prstGeom prst="straightConnector1">
            <a:avLst/>
          </a:prstGeom>
          <a:ln w="19050">
            <a:solidFill>
              <a:srgbClr val="54656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34" name="Group 333"/>
          <p:cNvGrpSpPr/>
          <p:nvPr/>
        </p:nvGrpSpPr>
        <p:grpSpPr>
          <a:xfrm>
            <a:off x="457200" y="5334000"/>
            <a:ext cx="2743200" cy="419100"/>
            <a:chOff x="381000" y="5372100"/>
            <a:chExt cx="2743200" cy="419100"/>
          </a:xfrm>
        </p:grpSpPr>
        <p:grpSp>
          <p:nvGrpSpPr>
            <p:cNvPr id="323" name="Group 322"/>
            <p:cNvGrpSpPr/>
            <p:nvPr/>
          </p:nvGrpSpPr>
          <p:grpSpPr>
            <a:xfrm>
              <a:off x="2514600" y="5372100"/>
              <a:ext cx="609600" cy="419100"/>
              <a:chOff x="2590800" y="5867400"/>
              <a:chExt cx="457200" cy="419100"/>
            </a:xfrm>
          </p:grpSpPr>
          <p:sp>
            <p:nvSpPr>
              <p:cNvPr id="316" name="Round Same Side Corner Rectangle 315"/>
              <p:cNvSpPr/>
              <p:nvPr/>
            </p:nvSpPr>
            <p:spPr>
              <a:xfrm rot="5400000">
                <a:off x="2609850" y="5848350"/>
                <a:ext cx="419100" cy="457200"/>
              </a:xfrm>
              <a:prstGeom prst="round2SameRect">
                <a:avLst/>
              </a:prstGeom>
              <a:solidFill>
                <a:srgbClr val="546568">
                  <a:alpha val="79999"/>
                </a:srgbClr>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r" eaLnBrk="0" hangingPunct="0"/>
                <a:endParaRPr lang="en-US" sz="1400" b="1" dirty="0" smtClean="0">
                  <a:solidFill>
                    <a:srgbClr val="546568"/>
                  </a:solidFill>
                </a:endParaRPr>
              </a:p>
            </p:txBody>
          </p:sp>
          <p:sp>
            <p:nvSpPr>
              <p:cNvPr id="318" name="TextBox 317"/>
              <p:cNvSpPr txBox="1"/>
              <p:nvPr/>
            </p:nvSpPr>
            <p:spPr>
              <a:xfrm>
                <a:off x="2664732" y="5980176"/>
                <a:ext cx="294552" cy="184666"/>
              </a:xfrm>
              <a:prstGeom prst="rect">
                <a:avLst/>
              </a:prstGeom>
              <a:noFill/>
            </p:spPr>
            <p:txBody>
              <a:bodyPr wrap="none" lIns="0" tIns="0" rIns="0" bIns="0" rtlCol="0">
                <a:spAutoFit/>
              </a:bodyPr>
              <a:lstStyle/>
              <a:p>
                <a:pPr algn="ctr"/>
                <a:r>
                  <a:rPr lang="en-US" sz="1200" dirty="0" smtClean="0">
                    <a:solidFill>
                      <a:schemeClr val="bg2"/>
                    </a:solidFill>
                  </a:rPr>
                  <a:t>CIMC</a:t>
                </a:r>
                <a:endParaRPr lang="en-US" dirty="0" smtClean="0">
                  <a:solidFill>
                    <a:schemeClr val="bg2"/>
                  </a:solidFill>
                </a:endParaRPr>
              </a:p>
            </p:txBody>
          </p:sp>
        </p:grpSp>
        <p:grpSp>
          <p:nvGrpSpPr>
            <p:cNvPr id="324" name="Group 323"/>
            <p:cNvGrpSpPr/>
            <p:nvPr/>
          </p:nvGrpSpPr>
          <p:grpSpPr>
            <a:xfrm>
              <a:off x="381000" y="5372100"/>
              <a:ext cx="2133600" cy="419100"/>
              <a:chOff x="533400" y="5029200"/>
              <a:chExt cx="2133600" cy="419100"/>
            </a:xfrm>
          </p:grpSpPr>
          <p:sp>
            <p:nvSpPr>
              <p:cNvPr id="319" name="Round Same Side Corner Rectangle 318"/>
              <p:cNvSpPr/>
              <p:nvPr/>
            </p:nvSpPr>
            <p:spPr>
              <a:xfrm rot="16200000">
                <a:off x="1390650" y="4171950"/>
                <a:ext cx="419100" cy="2133600"/>
              </a:xfrm>
              <a:prstGeom prst="round2SameRect">
                <a:avLst/>
              </a:prstGeom>
              <a:solidFill>
                <a:schemeClr val="accent3">
                  <a:alpha val="79999"/>
                </a:schemeClr>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endParaRPr lang="en-US" sz="1600" b="1" dirty="0" smtClean="0">
                  <a:solidFill>
                    <a:srgbClr val="546568"/>
                  </a:solidFill>
                </a:endParaRPr>
              </a:p>
            </p:txBody>
          </p:sp>
          <p:sp>
            <p:nvSpPr>
              <p:cNvPr id="322" name="TextBox 321"/>
              <p:cNvSpPr txBox="1"/>
              <p:nvPr/>
            </p:nvSpPr>
            <p:spPr>
              <a:xfrm>
                <a:off x="560832" y="5105400"/>
                <a:ext cx="1981200" cy="246221"/>
              </a:xfrm>
              <a:prstGeom prst="rect">
                <a:avLst/>
              </a:prstGeom>
              <a:noFill/>
            </p:spPr>
            <p:txBody>
              <a:bodyPr wrap="square" lIns="0" tIns="0" rIns="0" bIns="0" rtlCol="0">
                <a:spAutoFit/>
              </a:bodyPr>
              <a:lstStyle/>
              <a:p>
                <a:pPr algn="ctr" eaLnBrk="0" hangingPunct="0"/>
                <a:r>
                  <a:rPr lang="en-US" sz="1600" dirty="0" smtClean="0">
                    <a:solidFill>
                      <a:srgbClr val="546568"/>
                    </a:solidFill>
                  </a:rPr>
                  <a:t>Cisco UCS C-Series</a:t>
                </a:r>
                <a:endParaRPr lang="en-US" sz="1600" dirty="0">
                  <a:solidFill>
                    <a:srgbClr val="546568"/>
                  </a:solidFill>
                </a:endParaRPr>
              </a:p>
            </p:txBody>
          </p:sp>
        </p:grpSp>
      </p:grpSp>
      <p:grpSp>
        <p:nvGrpSpPr>
          <p:cNvPr id="333" name="Group 332"/>
          <p:cNvGrpSpPr/>
          <p:nvPr/>
        </p:nvGrpSpPr>
        <p:grpSpPr>
          <a:xfrm>
            <a:off x="3352800" y="5486400"/>
            <a:ext cx="3352800" cy="419100"/>
            <a:chOff x="762000" y="5905500"/>
            <a:chExt cx="3352800" cy="419100"/>
          </a:xfrm>
        </p:grpSpPr>
        <p:grpSp>
          <p:nvGrpSpPr>
            <p:cNvPr id="325" name="Group 324"/>
            <p:cNvGrpSpPr/>
            <p:nvPr/>
          </p:nvGrpSpPr>
          <p:grpSpPr>
            <a:xfrm>
              <a:off x="2895600" y="5905500"/>
              <a:ext cx="1219200" cy="419100"/>
              <a:chOff x="2590800" y="5867400"/>
              <a:chExt cx="457200" cy="419100"/>
            </a:xfrm>
          </p:grpSpPr>
          <p:sp>
            <p:nvSpPr>
              <p:cNvPr id="328" name="Round Same Side Corner Rectangle 327"/>
              <p:cNvSpPr/>
              <p:nvPr/>
            </p:nvSpPr>
            <p:spPr>
              <a:xfrm rot="5400000">
                <a:off x="2609850" y="5848350"/>
                <a:ext cx="419100" cy="457200"/>
              </a:xfrm>
              <a:prstGeom prst="round2SameRect">
                <a:avLst/>
              </a:prstGeom>
              <a:solidFill>
                <a:srgbClr val="546568">
                  <a:alpha val="79999"/>
                </a:srgbClr>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r" eaLnBrk="0" hangingPunct="0"/>
                <a:endParaRPr lang="en-US" sz="1400" b="1" dirty="0" smtClean="0">
                  <a:solidFill>
                    <a:srgbClr val="546568"/>
                  </a:solidFill>
                </a:endParaRPr>
              </a:p>
            </p:txBody>
          </p:sp>
          <p:sp>
            <p:nvSpPr>
              <p:cNvPr id="329" name="TextBox 328"/>
              <p:cNvSpPr txBox="1"/>
              <p:nvPr/>
            </p:nvSpPr>
            <p:spPr>
              <a:xfrm>
                <a:off x="2647660" y="5896356"/>
                <a:ext cx="380513" cy="369332"/>
              </a:xfrm>
              <a:prstGeom prst="rect">
                <a:avLst/>
              </a:prstGeom>
              <a:noFill/>
            </p:spPr>
            <p:txBody>
              <a:bodyPr wrap="none" lIns="0" tIns="0" rIns="0" bIns="0" rtlCol="0">
                <a:spAutoFit/>
              </a:bodyPr>
              <a:lstStyle/>
              <a:p>
                <a:pPr algn="ctr" eaLnBrk="0" hangingPunct="0"/>
                <a:r>
                  <a:rPr lang="en-US" sz="1200" dirty="0" smtClean="0">
                    <a:solidFill>
                      <a:schemeClr val="bg2"/>
                    </a:solidFill>
                  </a:rPr>
                  <a:t>UCS Manager </a:t>
                </a:r>
                <a:br>
                  <a:rPr lang="en-US" sz="1200" dirty="0" smtClean="0">
                    <a:solidFill>
                      <a:schemeClr val="bg2"/>
                    </a:solidFill>
                  </a:rPr>
                </a:br>
                <a:r>
                  <a:rPr lang="en-US" sz="1200" dirty="0" smtClean="0">
                    <a:solidFill>
                      <a:schemeClr val="bg2"/>
                    </a:solidFill>
                  </a:rPr>
                  <a:t>on UCS 6100</a:t>
                </a:r>
                <a:endParaRPr lang="en-US" sz="1200" dirty="0">
                  <a:solidFill>
                    <a:schemeClr val="bg2"/>
                  </a:solidFill>
                </a:endParaRPr>
              </a:p>
            </p:txBody>
          </p:sp>
        </p:grpSp>
        <p:grpSp>
          <p:nvGrpSpPr>
            <p:cNvPr id="330" name="Group 329"/>
            <p:cNvGrpSpPr/>
            <p:nvPr/>
          </p:nvGrpSpPr>
          <p:grpSpPr>
            <a:xfrm>
              <a:off x="762000" y="5905500"/>
              <a:ext cx="2133600" cy="419100"/>
              <a:chOff x="533400" y="5029200"/>
              <a:chExt cx="2133600" cy="419100"/>
            </a:xfrm>
          </p:grpSpPr>
          <p:sp>
            <p:nvSpPr>
              <p:cNvPr id="331" name="Round Same Side Corner Rectangle 330"/>
              <p:cNvSpPr/>
              <p:nvPr/>
            </p:nvSpPr>
            <p:spPr>
              <a:xfrm rot="16200000">
                <a:off x="1390650" y="4171950"/>
                <a:ext cx="419100" cy="2133600"/>
              </a:xfrm>
              <a:prstGeom prst="round2SameRect">
                <a:avLst/>
              </a:prstGeom>
              <a:solidFill>
                <a:schemeClr val="accent3">
                  <a:alpha val="79999"/>
                </a:schemeClr>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endParaRPr lang="en-US" sz="1600" b="1" dirty="0" smtClean="0">
                  <a:solidFill>
                    <a:srgbClr val="546568"/>
                  </a:solidFill>
                </a:endParaRPr>
              </a:p>
            </p:txBody>
          </p:sp>
          <p:sp>
            <p:nvSpPr>
              <p:cNvPr id="332" name="TextBox 331"/>
              <p:cNvSpPr txBox="1"/>
              <p:nvPr/>
            </p:nvSpPr>
            <p:spPr>
              <a:xfrm>
                <a:off x="560832" y="5105400"/>
                <a:ext cx="1981200" cy="246221"/>
              </a:xfrm>
              <a:prstGeom prst="rect">
                <a:avLst/>
              </a:prstGeom>
              <a:noFill/>
            </p:spPr>
            <p:txBody>
              <a:bodyPr wrap="square" lIns="0" tIns="0" rIns="0" bIns="0" rtlCol="0">
                <a:spAutoFit/>
              </a:bodyPr>
              <a:lstStyle/>
              <a:p>
                <a:pPr algn="ctr" eaLnBrk="0" hangingPunct="0"/>
                <a:r>
                  <a:rPr lang="en-US" sz="1600" dirty="0" smtClean="0">
                    <a:solidFill>
                      <a:srgbClr val="546568"/>
                    </a:solidFill>
                  </a:rPr>
                  <a:t>Cisco UCS B-Series</a:t>
                </a:r>
                <a:endParaRPr lang="en-US" sz="1600" dirty="0">
                  <a:solidFill>
                    <a:srgbClr val="546568"/>
                  </a:solidFill>
                </a:endParaRPr>
              </a:p>
            </p:txBody>
          </p:sp>
        </p:grpSp>
      </p:grpSp>
      <p:cxnSp>
        <p:nvCxnSpPr>
          <p:cNvPr id="343" name="Straight Arrow Connector 342"/>
          <p:cNvCxnSpPr/>
          <p:nvPr/>
        </p:nvCxnSpPr>
        <p:spPr>
          <a:xfrm rot="5400000">
            <a:off x="2324894" y="5218906"/>
            <a:ext cx="228600" cy="1588"/>
          </a:xfrm>
          <a:prstGeom prst="straightConnector1">
            <a:avLst/>
          </a:prstGeom>
          <a:ln w="19050">
            <a:solidFill>
              <a:srgbClr val="546568"/>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13" name="AutoShape 10"/>
          <p:cNvSpPr>
            <a:spLocks noChangeArrowheads="1"/>
          </p:cNvSpPr>
          <p:nvPr/>
        </p:nvSpPr>
        <p:spPr bwMode="auto">
          <a:xfrm>
            <a:off x="2209747" y="4709208"/>
            <a:ext cx="2124509" cy="396192"/>
          </a:xfrm>
          <a:prstGeom prst="roundRect">
            <a:avLst/>
          </a:prstGeom>
          <a:solidFill>
            <a:srgbClr val="F68836"/>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600" dirty="0" err="1" smtClean="0">
                <a:solidFill>
                  <a:schemeClr val="bg1"/>
                </a:solidFill>
              </a:rPr>
              <a:t>Vmware</a:t>
            </a:r>
            <a:r>
              <a:rPr lang="en-US" sz="1600" dirty="0" smtClean="0">
                <a:solidFill>
                  <a:schemeClr val="bg1"/>
                </a:solidFill>
              </a:rPr>
              <a:t> </a:t>
            </a:r>
            <a:r>
              <a:rPr lang="en-US" sz="1600" dirty="0" err="1" smtClean="0">
                <a:solidFill>
                  <a:schemeClr val="bg1"/>
                </a:solidFill>
              </a:rPr>
              <a:t>ESXi</a:t>
            </a:r>
            <a:r>
              <a:rPr lang="en-US" sz="1600" dirty="0" smtClean="0">
                <a:solidFill>
                  <a:schemeClr val="bg1"/>
                </a:solidFill>
              </a:rPr>
              <a:t> 4.0</a:t>
            </a:r>
            <a:endParaRPr lang="en-US" sz="1600" dirty="0">
              <a:solidFill>
                <a:schemeClr val="bg1"/>
              </a:solidFill>
            </a:endParaRPr>
          </a:p>
        </p:txBody>
      </p:sp>
      <p:cxnSp>
        <p:nvCxnSpPr>
          <p:cNvPr id="347" name="Straight Connector 346"/>
          <p:cNvCxnSpPr/>
          <p:nvPr/>
        </p:nvCxnSpPr>
        <p:spPr>
          <a:xfrm rot="5400000">
            <a:off x="1668780" y="5917879"/>
            <a:ext cx="320040" cy="0"/>
          </a:xfrm>
          <a:prstGeom prst="line">
            <a:avLst/>
          </a:prstGeom>
          <a:ln w="19050">
            <a:solidFill>
              <a:srgbClr val="54656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rot="5400000">
            <a:off x="1496568" y="5968171"/>
            <a:ext cx="420624" cy="0"/>
          </a:xfrm>
          <a:prstGeom prst="line">
            <a:avLst/>
          </a:prstGeom>
          <a:ln w="19050">
            <a:solidFill>
              <a:srgbClr val="54656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p:nvPr/>
        </p:nvCxnSpPr>
        <p:spPr>
          <a:xfrm rot="5400000" flipH="1" flipV="1">
            <a:off x="3506391" y="2132409"/>
            <a:ext cx="457200" cy="2382"/>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p:nvPr/>
        </p:nvCxnSpPr>
        <p:spPr>
          <a:xfrm rot="5400000">
            <a:off x="3932714" y="5287486"/>
            <a:ext cx="365760" cy="1588"/>
          </a:xfrm>
          <a:prstGeom prst="straightConnector1">
            <a:avLst/>
          </a:prstGeom>
          <a:ln w="19050">
            <a:solidFill>
              <a:srgbClr val="546568"/>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4"/>
          <p:cNvSpPr>
            <a:spLocks noGrp="1" noChangeArrowheads="1"/>
          </p:cNvSpPr>
          <p:nvPr>
            <p:ph type="title"/>
          </p:nvPr>
        </p:nvSpPr>
        <p:spPr/>
        <p:txBody>
          <a:bodyPr/>
          <a:lstStyle/>
          <a:p>
            <a:r>
              <a:rPr lang="en-US" smtClean="0"/>
              <a:t>MIBs Supported</a:t>
            </a:r>
            <a:endParaRPr lang="en-US" dirty="0" smtClean="0"/>
          </a:p>
        </p:txBody>
      </p:sp>
      <p:sp>
        <p:nvSpPr>
          <p:cNvPr id="158723" name="Rectangle 5"/>
          <p:cNvSpPr>
            <a:spLocks noGrp="1" noChangeArrowheads="1"/>
          </p:cNvSpPr>
          <p:nvPr>
            <p:ph type="body" sz="quarter" idx="10"/>
          </p:nvPr>
        </p:nvSpPr>
        <p:spPr/>
        <p:txBody>
          <a:bodyPr/>
          <a:lstStyle/>
          <a:p>
            <a:r>
              <a:rPr lang="en-GB" dirty="0" smtClean="0"/>
              <a:t>Cisco-CCM-MIB, CISCO-</a:t>
            </a:r>
            <a:r>
              <a:rPr lang="en-GB" dirty="0" err="1" smtClean="0"/>
              <a:t>CDP</a:t>
            </a:r>
            <a:r>
              <a:rPr lang="en-GB" dirty="0" smtClean="0"/>
              <a:t>-MIB, </a:t>
            </a:r>
            <a:br>
              <a:rPr lang="en-GB" dirty="0" smtClean="0"/>
            </a:br>
            <a:r>
              <a:rPr lang="en-GB" dirty="0" smtClean="0"/>
              <a:t>Cisco-</a:t>
            </a:r>
            <a:r>
              <a:rPr lang="en-GB" dirty="0" err="1" smtClean="0"/>
              <a:t>syslog</a:t>
            </a:r>
            <a:r>
              <a:rPr lang="en-GB" dirty="0" smtClean="0"/>
              <a:t>-MIB</a:t>
            </a:r>
            <a:endParaRPr lang="en-US" dirty="0" smtClean="0"/>
          </a:p>
          <a:p>
            <a:r>
              <a:rPr lang="en-US" dirty="0" smtClean="0"/>
              <a:t>Standard MIBs </a:t>
            </a:r>
          </a:p>
          <a:p>
            <a:pPr lvl="1"/>
            <a:r>
              <a:rPr lang="en-US" dirty="0" smtClean="0"/>
              <a:t>MIB II, </a:t>
            </a:r>
            <a:r>
              <a:rPr lang="en-US" dirty="0" err="1" smtClean="0"/>
              <a:t>SYSAPPL</a:t>
            </a:r>
            <a:r>
              <a:rPr lang="en-US" dirty="0" smtClean="0"/>
              <a:t>-MIB, HOST RESOURCES-MIB </a:t>
            </a:r>
          </a:p>
          <a:p>
            <a:r>
              <a:rPr lang="en-US" dirty="0" smtClean="0"/>
              <a:t>Vendor MIBs (IBM/HP) </a:t>
            </a:r>
          </a:p>
          <a:p>
            <a:pPr lvl="1"/>
            <a:r>
              <a:rPr lang="en-US" dirty="0" smtClean="0"/>
              <a:t>Vendor MIBs provide hardware information specific to </a:t>
            </a:r>
            <a:br>
              <a:rPr lang="en-US" dirty="0" smtClean="0"/>
            </a:br>
            <a:r>
              <a:rPr lang="en-US" dirty="0" smtClean="0"/>
              <a:t>the platform </a:t>
            </a:r>
          </a:p>
          <a:p>
            <a:pPr lvl="1"/>
            <a:r>
              <a:rPr lang="en-US" dirty="0" smtClean="0"/>
              <a:t>For a list of hardware specific MIBs, refer to:  </a:t>
            </a:r>
            <a:r>
              <a:rPr lang="en-US" dirty="0" smtClean="0">
                <a:hlinkClick r:id="rId3"/>
              </a:rPr>
              <a:t>http://www.cisco.com/en/US/docs/voice_ip_comm/cucm/compat/cmmibcmp.xls</a:t>
            </a:r>
            <a:endParaRPr lang="en-US" dirty="0" smtClean="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title"/>
          </p:nvPr>
        </p:nvSpPr>
        <p:spPr/>
        <p:txBody>
          <a:bodyPr/>
          <a:lstStyle/>
          <a:p>
            <a:r>
              <a:rPr lang="de-DE" smtClean="0"/>
              <a:t>XML, Well-Formed Document</a:t>
            </a:r>
            <a:endParaRPr lang="en-US" smtClean="0"/>
          </a:p>
        </p:txBody>
      </p:sp>
      <p:sp>
        <p:nvSpPr>
          <p:cNvPr id="54275" name="Rectangle 6"/>
          <p:cNvSpPr>
            <a:spLocks noGrp="1" noChangeArrowheads="1"/>
          </p:cNvSpPr>
          <p:nvPr>
            <p:ph type="body" sz="quarter" idx="10"/>
          </p:nvPr>
        </p:nvSpPr>
        <p:spPr/>
        <p:txBody>
          <a:bodyPr/>
          <a:lstStyle/>
          <a:p>
            <a:r>
              <a:rPr lang="de-DE" dirty="0" smtClean="0"/>
              <a:t>Document conforms to all syntax rules</a:t>
            </a:r>
          </a:p>
          <a:p>
            <a:r>
              <a:rPr lang="de-DE" dirty="0" smtClean="0"/>
              <a:t>E.g., opening/closing tag for elements</a:t>
            </a:r>
          </a:p>
          <a:p>
            <a:r>
              <a:rPr lang="de-DE" dirty="0" smtClean="0"/>
              <a:t>Not validated against schema</a:t>
            </a:r>
          </a:p>
          <a:p>
            <a:r>
              <a:rPr lang="de-DE" dirty="0" smtClean="0"/>
              <a:t>Example:</a:t>
            </a:r>
          </a:p>
          <a:p>
            <a:pPr lvl="1"/>
            <a:r>
              <a:rPr lang="de-DE" b="1" dirty="0" smtClean="0">
                <a:solidFill>
                  <a:srgbClr val="C00000"/>
                </a:solidFill>
                <a:latin typeface="Courier New" pitchFamily="49" charset="0"/>
                <a:cs typeface="Courier New" pitchFamily="49" charset="0"/>
              </a:rPr>
              <a:t>&lt;person&gt;</a:t>
            </a:r>
            <a:br>
              <a:rPr lang="de-DE" b="1" dirty="0" smtClean="0">
                <a:solidFill>
                  <a:srgbClr val="C00000"/>
                </a:solidFill>
                <a:latin typeface="Courier New" pitchFamily="49" charset="0"/>
                <a:cs typeface="Courier New" pitchFamily="49" charset="0"/>
              </a:rPr>
            </a:br>
            <a:r>
              <a:rPr lang="de-DE" b="1" dirty="0" smtClean="0">
                <a:solidFill>
                  <a:srgbClr val="C00000"/>
                </a:solidFill>
                <a:latin typeface="Courier New" pitchFamily="49" charset="0"/>
                <a:cs typeface="Courier New" pitchFamily="49" charset="0"/>
              </a:rPr>
              <a:t>	&lt;lastname&gt;Krohn&lt;/lastname&gt;</a:t>
            </a:r>
            <a:br>
              <a:rPr lang="de-DE" b="1" dirty="0" smtClean="0">
                <a:solidFill>
                  <a:srgbClr val="C00000"/>
                </a:solidFill>
                <a:latin typeface="Courier New" pitchFamily="49" charset="0"/>
                <a:cs typeface="Courier New" pitchFamily="49" charset="0"/>
              </a:rPr>
            </a:br>
            <a:r>
              <a:rPr lang="de-DE" b="1" dirty="0" smtClean="0">
                <a:solidFill>
                  <a:srgbClr val="C00000"/>
                </a:solidFill>
                <a:latin typeface="Courier New" pitchFamily="49" charset="0"/>
                <a:cs typeface="Courier New" pitchFamily="49" charset="0"/>
              </a:rPr>
              <a:t>	&lt;givenname&gt;Johannes&lt;/givenname&gt;</a:t>
            </a:r>
            <a:br>
              <a:rPr lang="de-DE" b="1" dirty="0" smtClean="0">
                <a:solidFill>
                  <a:srgbClr val="C00000"/>
                </a:solidFill>
                <a:latin typeface="Courier New" pitchFamily="49" charset="0"/>
                <a:cs typeface="Courier New" pitchFamily="49" charset="0"/>
              </a:rPr>
            </a:br>
            <a:r>
              <a:rPr lang="de-DE" b="1" dirty="0" smtClean="0">
                <a:solidFill>
                  <a:srgbClr val="C00000"/>
                </a:solidFill>
                <a:latin typeface="Courier New" pitchFamily="49" charset="0"/>
                <a:cs typeface="Courier New" pitchFamily="49" charset="0"/>
              </a:rPr>
              <a:t>&lt;/person&gt;</a:t>
            </a:r>
            <a:endParaRPr lang="en-US" b="1" dirty="0" smtClean="0">
              <a:solidFill>
                <a:srgbClr val="C00000"/>
              </a:solidFill>
              <a:latin typeface="Courier New" pitchFamily="49" charset="0"/>
              <a:cs typeface="Courier New" pitchFamily="49" charset="0"/>
            </a:endParaRPr>
          </a:p>
        </p:txBody>
      </p:sp>
    </p:spTree>
  </p:cSld>
  <p:clrMapOvr>
    <a:masterClrMapping/>
  </p:clrMapOvr>
  <p:transition>
    <p:wipe dir="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88861" cy="838200"/>
          </a:xfrm>
        </p:spPr>
        <p:txBody>
          <a:bodyPr/>
          <a:lstStyle/>
          <a:p>
            <a:r>
              <a:rPr lang="en-US" sz="2800" dirty="0" smtClean="0"/>
              <a:t>Unified Computing System</a:t>
            </a:r>
            <a:r>
              <a:rPr lang="en-US" dirty="0" smtClean="0"/>
              <a:t/>
            </a:r>
            <a:br>
              <a:rPr lang="en-US" dirty="0" smtClean="0"/>
            </a:br>
            <a:r>
              <a:rPr lang="en-US" sz="2400" dirty="0" smtClean="0"/>
              <a:t>VMWare &amp; Hardware MIBs</a:t>
            </a:r>
            <a:endParaRPr lang="en-US" dirty="0"/>
          </a:p>
        </p:txBody>
      </p:sp>
      <p:sp>
        <p:nvSpPr>
          <p:cNvPr id="3" name="Content Placeholder 2"/>
          <p:cNvSpPr>
            <a:spLocks noGrp="1"/>
          </p:cNvSpPr>
          <p:nvPr>
            <p:ph type="body" sz="quarter" idx="10"/>
          </p:nvPr>
        </p:nvSpPr>
        <p:spPr>
          <a:xfrm>
            <a:off x="239713" y="1143000"/>
            <a:ext cx="8578850" cy="5029199"/>
          </a:xfrm>
        </p:spPr>
        <p:txBody>
          <a:bodyPr>
            <a:normAutofit fontScale="85000" lnSpcReduction="20000"/>
          </a:bodyPr>
          <a:lstStyle/>
          <a:p>
            <a:r>
              <a:rPr lang="en-US" dirty="0" smtClean="0"/>
              <a:t>VMware </a:t>
            </a:r>
            <a:r>
              <a:rPr lang="en-US" dirty="0" err="1" smtClean="0"/>
              <a:t>ESXi</a:t>
            </a:r>
            <a:r>
              <a:rPr lang="en-US" dirty="0" smtClean="0"/>
              <a:t> SNMP MIB Modules used with Cisco UCS B- and C-series can be downloaded from </a:t>
            </a:r>
            <a:r>
              <a:rPr lang="en-US" dirty="0" smtClean="0">
                <a:hlinkClick r:id="rId3"/>
              </a:rPr>
              <a:t>http://communities.vmware.com/community/developer/forums/managementapi</a:t>
            </a:r>
            <a:endParaRPr lang="en-US" dirty="0" smtClean="0"/>
          </a:p>
          <a:p>
            <a:r>
              <a:rPr lang="en-US" dirty="0" smtClean="0"/>
              <a:t>MIB Quick Reference for Cisco UCS B-series Manager can be found at </a:t>
            </a:r>
            <a:r>
              <a:rPr lang="en-US" dirty="0" smtClean="0">
                <a:hlinkClick r:id="rId4"/>
              </a:rPr>
              <a:t>http://www.cisco.com/en/US/docs/unified_computing/ucs/sw/mib/reference/UCS_MIBRef.html</a:t>
            </a:r>
            <a:r>
              <a:rPr lang="en-US" dirty="0" smtClean="0"/>
              <a:t> </a:t>
            </a:r>
          </a:p>
          <a:p>
            <a:r>
              <a:rPr lang="en-US" dirty="0" smtClean="0"/>
              <a:t>UCS C-Series Manager MIBs will be available in a future release, check here for the latest </a:t>
            </a:r>
            <a:r>
              <a:rPr lang="en-US" u="sng" dirty="0" smtClean="0">
                <a:hlinkClick r:id="rId5"/>
              </a:rPr>
              <a:t>http://www.cisco.com/en/US/docs/unified_computing/ucs/overview/guide/UCS_rack_roadmap.html</a:t>
            </a:r>
            <a:r>
              <a:rPr lang="en-US" dirty="0" smtClean="0"/>
              <a:t> </a:t>
            </a:r>
          </a:p>
          <a:p>
            <a:r>
              <a:rPr lang="en-US" dirty="0" smtClean="0"/>
              <a:t>Local alarming of certain hardware failure cases may only be available through VMWare</a:t>
            </a:r>
          </a:p>
          <a:p>
            <a:r>
              <a:rPr lang="en-US" dirty="0" smtClean="0"/>
              <a:t>With VMware installed, remote monitoring and alarming of hardware using Common Information Model (</a:t>
            </a:r>
            <a:r>
              <a:rPr lang="en-US" dirty="0" err="1" smtClean="0"/>
              <a:t>CIM</a:t>
            </a:r>
            <a:r>
              <a:rPr lang="en-US" dirty="0" smtClean="0"/>
              <a:t>) is recommended. Refer to the UCS RAID Controller </a:t>
            </a:r>
            <a:r>
              <a:rPr lang="en-US" dirty="0" err="1" smtClean="0"/>
              <a:t>SMI</a:t>
            </a:r>
            <a:r>
              <a:rPr lang="en-US" dirty="0" smtClean="0"/>
              <a:t>-S Reference Guide for detailed information on this topic. </a:t>
            </a:r>
            <a:br>
              <a:rPr lang="en-US" dirty="0" smtClean="0"/>
            </a:br>
            <a:r>
              <a:rPr lang="en-US" dirty="0" smtClean="0">
                <a:hlinkClick r:id="rId6"/>
              </a:rPr>
              <a:t>http://www.cisco.com/en/US/docs/unified_computing/ucs/sw/utilities/raid/reference/guide/ucs_raid_smis_reference.html</a:t>
            </a:r>
            <a:r>
              <a:rPr lang="en-US" dirty="0" smtClean="0"/>
              <a:t> </a:t>
            </a:r>
            <a:endParaRPr lang="en-US" dirty="0"/>
          </a:p>
        </p:txBody>
      </p:sp>
    </p:spTree>
  </p:cSld>
  <p:clrMapOvr>
    <a:masterClrMapping/>
  </p:clrMapOvr>
  <p:transition>
    <p:wipe dir="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p:cNvGrpSpPr>
            <a:grpSpLocks/>
          </p:cNvGrpSpPr>
          <p:nvPr/>
        </p:nvGrpSpPr>
        <p:grpSpPr>
          <a:xfrm>
            <a:off x="1219200" y="1828800"/>
            <a:ext cx="6492240" cy="4480560"/>
            <a:chOff x="1371600" y="2298441"/>
            <a:chExt cx="4389120" cy="3124200"/>
          </a:xfrm>
        </p:grpSpPr>
        <p:pic>
          <p:nvPicPr>
            <p:cNvPr id="118" name="Picture 117" descr="Device_CUCM_3085_default_256.png"/>
            <p:cNvPicPr>
              <a:picLocks noChangeAspect="1"/>
            </p:cNvPicPr>
            <p:nvPr/>
          </p:nvPicPr>
          <p:blipFill>
            <a:blip r:embed="rId3" cstate="print"/>
            <a:srcRect t="13889" b="16667"/>
            <a:stretch>
              <a:fillRect/>
            </a:stretch>
          </p:blipFill>
          <p:spPr>
            <a:xfrm>
              <a:off x="1371600" y="2362200"/>
              <a:ext cx="4389120" cy="3048000"/>
            </a:xfrm>
            <a:prstGeom prst="rect">
              <a:avLst/>
            </a:prstGeom>
            <a:ln>
              <a:noFill/>
            </a:ln>
          </p:spPr>
        </p:pic>
        <p:sp>
          <p:nvSpPr>
            <p:cNvPr id="119" name="Rectangle 118"/>
            <p:cNvSpPr/>
            <p:nvPr/>
          </p:nvSpPr>
          <p:spPr>
            <a:xfrm>
              <a:off x="1562100" y="2298441"/>
              <a:ext cx="4000500" cy="3124200"/>
            </a:xfrm>
            <a:prstGeom prst="rect">
              <a:avLst/>
            </a:prstGeom>
            <a:solidFill>
              <a:srgbClr val="FFFFFF">
                <a:alpha val="7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159746" name="Rectangle 26"/>
          <p:cNvSpPr>
            <a:spLocks noGrp="1" noChangeArrowheads="1"/>
          </p:cNvSpPr>
          <p:nvPr>
            <p:ph type="title"/>
          </p:nvPr>
        </p:nvSpPr>
        <p:spPr/>
        <p:txBody>
          <a:bodyPr/>
          <a:lstStyle/>
          <a:p>
            <a:pPr eaLnBrk="1" hangingPunct="1"/>
            <a:r>
              <a:rPr lang="en-US" smtClean="0"/>
              <a:t>CUCM SNMP Interfaces</a:t>
            </a:r>
          </a:p>
        </p:txBody>
      </p:sp>
      <p:sp>
        <p:nvSpPr>
          <p:cNvPr id="159748" name="Rectangle 4"/>
          <p:cNvSpPr>
            <a:spLocks noChangeArrowheads="1"/>
          </p:cNvSpPr>
          <p:nvPr/>
        </p:nvSpPr>
        <p:spPr bwMode="auto">
          <a:xfrm>
            <a:off x="1524000" y="4145293"/>
            <a:ext cx="6019800" cy="332223"/>
          </a:xfrm>
          <a:prstGeom prst="rect">
            <a:avLst/>
          </a:prstGeom>
          <a:solidFill>
            <a:schemeClr val="bg1">
              <a:alpha val="74901"/>
            </a:schemeClr>
          </a:solidFill>
          <a:ln w="9525" algn="ctr">
            <a:noFill/>
            <a:miter lim="800000"/>
            <a:headEnd/>
            <a:tailEnd/>
          </a:ln>
        </p:spPr>
        <p:txBody>
          <a:bodyPr wrap="square" lIns="82124" tIns="41061" rIns="82124" bIns="41061" anchor="ctr">
            <a:spAutoFit/>
          </a:bodyPr>
          <a:lstStyle/>
          <a:p>
            <a:pPr algn="ctr" defTabSz="814388" eaLnBrk="0" hangingPunct="0">
              <a:lnSpc>
                <a:spcPct val="90000"/>
              </a:lnSpc>
            </a:pPr>
            <a:endParaRPr lang="en-US"/>
          </a:p>
        </p:txBody>
      </p:sp>
      <p:sp>
        <p:nvSpPr>
          <p:cNvPr id="159753" name="AutoShape 11"/>
          <p:cNvSpPr>
            <a:spLocks noChangeArrowheads="1"/>
          </p:cNvSpPr>
          <p:nvPr/>
        </p:nvSpPr>
        <p:spPr bwMode="auto">
          <a:xfrm>
            <a:off x="3287713" y="4191000"/>
            <a:ext cx="2560320" cy="1447800"/>
          </a:xfrm>
          <a:prstGeom prst="roundRect">
            <a:avLst>
              <a:gd name="adj" fmla="val 10351"/>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indent="-177800" eaLnBrk="0" hangingPunct="0">
              <a:lnSpc>
                <a:spcPct val="95000"/>
              </a:lnSpc>
            </a:pPr>
            <a:r>
              <a:rPr lang="en-US" sz="1400" b="1" dirty="0">
                <a:solidFill>
                  <a:schemeClr val="bg1"/>
                </a:solidFill>
              </a:rPr>
              <a:t>Vendor H/W Agent</a:t>
            </a:r>
          </a:p>
          <a:p>
            <a:pPr indent="-177800" eaLnBrk="0" hangingPunct="0">
              <a:lnSpc>
                <a:spcPct val="95000"/>
              </a:lnSpc>
              <a:buClr>
                <a:schemeClr val="tx2"/>
              </a:buClr>
              <a:buFont typeface="Wingdings" pitchFamily="2" charset="2"/>
              <a:buChar char="§"/>
            </a:pPr>
            <a:r>
              <a:rPr lang="en-US" sz="1200" dirty="0">
                <a:solidFill>
                  <a:schemeClr val="bg1"/>
                </a:solidFill>
              </a:rPr>
              <a:t>IBM-SYSTEM-</a:t>
            </a:r>
            <a:r>
              <a:rPr lang="en-US" sz="1200" dirty="0" err="1">
                <a:solidFill>
                  <a:schemeClr val="bg1"/>
                </a:solidFill>
              </a:rPr>
              <a:t>LMSENSOR</a:t>
            </a:r>
            <a:endParaRPr lang="en-US" sz="1200" dirty="0">
              <a:solidFill>
                <a:schemeClr val="bg1"/>
              </a:solidFill>
            </a:endParaRPr>
          </a:p>
          <a:p>
            <a:pPr indent="-177800" eaLnBrk="0" hangingPunct="0">
              <a:lnSpc>
                <a:spcPct val="95000"/>
              </a:lnSpc>
              <a:buClr>
                <a:schemeClr val="tx2"/>
              </a:buClr>
              <a:buFont typeface="Wingdings" pitchFamily="2" charset="2"/>
              <a:buChar char="§"/>
            </a:pPr>
            <a:r>
              <a:rPr lang="en-US" sz="1200" dirty="0">
                <a:solidFill>
                  <a:schemeClr val="bg1"/>
                </a:solidFill>
              </a:rPr>
              <a:t>IBM-SYSTEM-POWER</a:t>
            </a:r>
          </a:p>
          <a:p>
            <a:pPr indent="-177800" eaLnBrk="0" hangingPunct="0">
              <a:lnSpc>
                <a:spcPct val="95000"/>
              </a:lnSpc>
              <a:buClr>
                <a:schemeClr val="tx2"/>
              </a:buClr>
              <a:buFont typeface="Wingdings" pitchFamily="2" charset="2"/>
              <a:buChar char="§"/>
            </a:pPr>
            <a:r>
              <a:rPr lang="en-US" sz="1200" dirty="0">
                <a:solidFill>
                  <a:schemeClr val="bg1"/>
                </a:solidFill>
              </a:rPr>
              <a:t>IBM-SYSTEM-RAID</a:t>
            </a:r>
          </a:p>
          <a:p>
            <a:pPr indent="-177800" eaLnBrk="0" hangingPunct="0">
              <a:lnSpc>
                <a:spcPct val="95000"/>
              </a:lnSpc>
              <a:buClr>
                <a:schemeClr val="tx2"/>
              </a:buClr>
              <a:buFont typeface="Wingdings" pitchFamily="2" charset="2"/>
              <a:buChar char="§"/>
            </a:pPr>
            <a:r>
              <a:rPr lang="en-US" sz="1200" dirty="0">
                <a:solidFill>
                  <a:schemeClr val="bg1"/>
                </a:solidFill>
              </a:rPr>
              <a:t>IBM-SYSTEM-xxx-MIB</a:t>
            </a:r>
          </a:p>
          <a:p>
            <a:pPr indent="-177800" eaLnBrk="0" hangingPunct="0">
              <a:lnSpc>
                <a:spcPct val="95000"/>
              </a:lnSpc>
              <a:buClr>
                <a:schemeClr val="tx2"/>
              </a:buClr>
              <a:buFont typeface="Wingdings" pitchFamily="2" charset="2"/>
              <a:buChar char="§"/>
            </a:pPr>
            <a:r>
              <a:rPr lang="en-US" sz="1200" dirty="0" err="1">
                <a:solidFill>
                  <a:schemeClr val="bg1"/>
                </a:solidFill>
              </a:rPr>
              <a:t>CPQ</a:t>
            </a:r>
            <a:r>
              <a:rPr lang="en-US" sz="1200" dirty="0">
                <a:solidFill>
                  <a:schemeClr val="bg1"/>
                </a:solidFill>
              </a:rPr>
              <a:t>-xxx-MIB (HP)</a:t>
            </a:r>
          </a:p>
          <a:p>
            <a:pPr indent="-177800" eaLnBrk="0" hangingPunct="0">
              <a:lnSpc>
                <a:spcPct val="95000"/>
              </a:lnSpc>
              <a:buClr>
                <a:schemeClr val="tx2"/>
              </a:buClr>
              <a:buFont typeface="Wingdings" pitchFamily="2" charset="2"/>
              <a:buChar char="§"/>
            </a:pPr>
            <a:r>
              <a:rPr lang="en-US" sz="1200" dirty="0" err="1">
                <a:solidFill>
                  <a:schemeClr val="bg1"/>
                </a:solidFill>
              </a:rPr>
              <a:t>CPQHEALTH</a:t>
            </a:r>
            <a:r>
              <a:rPr lang="en-US" sz="1200" dirty="0">
                <a:solidFill>
                  <a:schemeClr val="bg1"/>
                </a:solidFill>
              </a:rPr>
              <a:t> (HP</a:t>
            </a:r>
            <a:r>
              <a:rPr lang="en-US" sz="1200" dirty="0" smtClean="0">
                <a:solidFill>
                  <a:schemeClr val="bg1"/>
                </a:solidFill>
              </a:rPr>
              <a:t>)</a:t>
            </a:r>
            <a:endParaRPr lang="en-US" sz="1200" dirty="0">
              <a:solidFill>
                <a:schemeClr val="bg1"/>
              </a:solidFill>
            </a:endParaRPr>
          </a:p>
        </p:txBody>
      </p:sp>
      <p:sp>
        <p:nvSpPr>
          <p:cNvPr id="159754" name="AutoShape 12"/>
          <p:cNvSpPr>
            <a:spLocks noChangeArrowheads="1"/>
          </p:cNvSpPr>
          <p:nvPr/>
        </p:nvSpPr>
        <p:spPr bwMode="auto">
          <a:xfrm>
            <a:off x="1981200" y="3002588"/>
            <a:ext cx="2362200" cy="1063444"/>
          </a:xfrm>
          <a:prstGeom prst="roundRect">
            <a:avLst>
              <a:gd name="adj" fmla="val 12235"/>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indent="-177800" eaLnBrk="0" hangingPunct="0">
              <a:lnSpc>
                <a:spcPct val="95000"/>
              </a:lnSpc>
            </a:pPr>
            <a:r>
              <a:rPr lang="en-US" sz="1400" b="1" dirty="0" err="1" smtClean="0">
                <a:solidFill>
                  <a:schemeClr val="bg1"/>
                </a:solidFill>
              </a:rPr>
              <a:t>SysLog</a:t>
            </a:r>
            <a:r>
              <a:rPr lang="en-US" sz="1400" b="1" dirty="0" smtClean="0">
                <a:solidFill>
                  <a:schemeClr val="bg1"/>
                </a:solidFill>
              </a:rPr>
              <a:t> </a:t>
            </a:r>
            <a:r>
              <a:rPr lang="en-US" sz="1400" b="1" dirty="0">
                <a:solidFill>
                  <a:schemeClr val="bg1"/>
                </a:solidFill>
              </a:rPr>
              <a:t>Agent</a:t>
            </a:r>
          </a:p>
          <a:p>
            <a:pPr indent="-177800" eaLnBrk="0" hangingPunct="0">
              <a:lnSpc>
                <a:spcPct val="95000"/>
              </a:lnSpc>
              <a:buClr>
                <a:schemeClr val="tx2"/>
              </a:buClr>
              <a:buFont typeface="Wingdings" pitchFamily="2" charset="2"/>
              <a:buChar char="§"/>
            </a:pPr>
            <a:r>
              <a:rPr lang="en-US" sz="1200" dirty="0" err="1">
                <a:solidFill>
                  <a:schemeClr val="bg1"/>
                </a:solidFill>
              </a:rPr>
              <a:t>SYSAPPL</a:t>
            </a:r>
            <a:r>
              <a:rPr lang="en-US" sz="1200" dirty="0">
                <a:solidFill>
                  <a:schemeClr val="bg1"/>
                </a:solidFill>
              </a:rPr>
              <a:t>-MIB</a:t>
            </a:r>
          </a:p>
          <a:p>
            <a:pPr indent="-177800" eaLnBrk="0" hangingPunct="0">
              <a:lnSpc>
                <a:spcPct val="95000"/>
              </a:lnSpc>
              <a:buClr>
                <a:schemeClr val="tx2"/>
              </a:buClr>
              <a:buFont typeface="Wingdings" pitchFamily="2" charset="2"/>
              <a:buChar char="§"/>
            </a:pPr>
            <a:r>
              <a:rPr lang="en-US" sz="1200" dirty="0">
                <a:solidFill>
                  <a:schemeClr val="bg1"/>
                </a:solidFill>
              </a:rPr>
              <a:t>HOST-RESOURCES-MIB</a:t>
            </a:r>
          </a:p>
          <a:p>
            <a:pPr indent="-177800" eaLnBrk="0" hangingPunct="0">
              <a:lnSpc>
                <a:spcPct val="95000"/>
              </a:lnSpc>
              <a:buClr>
                <a:schemeClr val="tx2"/>
              </a:buClr>
              <a:buFont typeface="Wingdings" pitchFamily="2" charset="2"/>
              <a:buChar char="§"/>
            </a:pPr>
            <a:r>
              <a:rPr lang="en-US" altLang="ko-KR" sz="1200" dirty="0">
                <a:solidFill>
                  <a:schemeClr val="bg1"/>
                </a:solidFill>
              </a:rPr>
              <a:t>RFC1213-MIB</a:t>
            </a:r>
          </a:p>
          <a:p>
            <a:pPr indent="-177800" eaLnBrk="0" hangingPunct="0">
              <a:lnSpc>
                <a:spcPct val="95000"/>
              </a:lnSpc>
              <a:buClr>
                <a:schemeClr val="tx2"/>
              </a:buClr>
              <a:buFont typeface="Wingdings" pitchFamily="2" charset="2"/>
              <a:buChar char="§"/>
            </a:pPr>
            <a:r>
              <a:rPr lang="en-US" altLang="ko-KR" sz="1200" dirty="0">
                <a:solidFill>
                  <a:schemeClr val="bg1"/>
                </a:solidFill>
              </a:rPr>
              <a:t>IF-MIB  </a:t>
            </a:r>
            <a:endParaRPr lang="en-US" sz="1200" dirty="0">
              <a:solidFill>
                <a:schemeClr val="bg1"/>
              </a:solidFill>
            </a:endParaRPr>
          </a:p>
        </p:txBody>
      </p:sp>
      <p:sp>
        <p:nvSpPr>
          <p:cNvPr id="159757" name="Text Box 17"/>
          <p:cNvSpPr txBox="1">
            <a:spLocks noChangeArrowheads="1"/>
          </p:cNvSpPr>
          <p:nvPr/>
        </p:nvSpPr>
        <p:spPr bwMode="auto">
          <a:xfrm>
            <a:off x="4672013" y="1499156"/>
            <a:ext cx="1271587" cy="454407"/>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600" b="1" dirty="0"/>
              <a:t>Service </a:t>
            </a:r>
          </a:p>
          <a:p>
            <a:pPr algn="ctr" defTabSz="814388" eaLnBrk="0" hangingPunct="0">
              <a:lnSpc>
                <a:spcPct val="90000"/>
              </a:lnSpc>
            </a:pPr>
            <a:r>
              <a:rPr lang="en-US" sz="1600" b="1" dirty="0"/>
              <a:t>Application</a:t>
            </a:r>
          </a:p>
        </p:txBody>
      </p:sp>
      <p:sp>
        <p:nvSpPr>
          <p:cNvPr id="159758" name="Text Box 18"/>
          <p:cNvSpPr txBox="1">
            <a:spLocks noChangeArrowheads="1"/>
          </p:cNvSpPr>
          <p:nvPr/>
        </p:nvSpPr>
        <p:spPr bwMode="auto">
          <a:xfrm>
            <a:off x="6961131" y="3505200"/>
            <a:ext cx="1645920" cy="274320"/>
          </a:xfrm>
          <a:prstGeom prst="roundRect">
            <a:avLst/>
          </a:prstGeom>
          <a:solidFill>
            <a:srgbClr val="546568"/>
          </a:solidFill>
          <a:ln w="9525" algn="ctr">
            <a:noFill/>
            <a:miter lim="800000"/>
            <a:headEnd/>
            <a:tailEnd/>
          </a:ln>
        </p:spPr>
        <p:txBody>
          <a:bodyPr wrap="square" lIns="82124" tIns="41061" rIns="82124" bIns="41061" anchor="ctr" anchorCtr="0">
            <a:noAutofit/>
          </a:bodyPr>
          <a:lstStyle/>
          <a:p>
            <a:pPr algn="ctr" defTabSz="814388" eaLnBrk="0" hangingPunct="0">
              <a:lnSpc>
                <a:spcPct val="90000"/>
              </a:lnSpc>
            </a:pPr>
            <a:r>
              <a:rPr lang="en-US" sz="1600" dirty="0">
                <a:solidFill>
                  <a:schemeClr val="bg2"/>
                </a:solidFill>
              </a:rPr>
              <a:t>Traps/Informs</a:t>
            </a:r>
          </a:p>
        </p:txBody>
      </p:sp>
      <p:sp>
        <p:nvSpPr>
          <p:cNvPr id="159759" name="Text Box 19"/>
          <p:cNvSpPr txBox="1">
            <a:spLocks noChangeArrowheads="1"/>
          </p:cNvSpPr>
          <p:nvPr/>
        </p:nvSpPr>
        <p:spPr bwMode="auto">
          <a:xfrm>
            <a:off x="6961131" y="5029200"/>
            <a:ext cx="1645920" cy="274320"/>
          </a:xfrm>
          <a:prstGeom prst="roundRect">
            <a:avLst/>
          </a:prstGeom>
          <a:solidFill>
            <a:srgbClr val="546568"/>
          </a:solidFill>
          <a:ln w="9525" algn="ctr">
            <a:noFill/>
            <a:miter lim="800000"/>
            <a:headEnd/>
            <a:tailEnd/>
          </a:ln>
        </p:spPr>
        <p:txBody>
          <a:bodyPr wrap="square" lIns="82124" tIns="41061" rIns="82124" bIns="41061" anchor="ctr" anchorCtr="0">
            <a:noAutofit/>
          </a:bodyPr>
          <a:lstStyle/>
          <a:p>
            <a:pPr algn="ctr" defTabSz="814388" eaLnBrk="0" hangingPunct="0">
              <a:lnSpc>
                <a:spcPct val="90000"/>
              </a:lnSpc>
            </a:pPr>
            <a:r>
              <a:rPr lang="en-US" sz="1600" dirty="0">
                <a:solidFill>
                  <a:schemeClr val="bg2"/>
                </a:solidFill>
              </a:rPr>
              <a:t>Hardware Traps</a:t>
            </a:r>
          </a:p>
        </p:txBody>
      </p:sp>
      <p:sp>
        <p:nvSpPr>
          <p:cNvPr id="159760" name="AutoShape 20"/>
          <p:cNvSpPr>
            <a:spLocks noChangeArrowheads="1"/>
          </p:cNvSpPr>
          <p:nvPr/>
        </p:nvSpPr>
        <p:spPr bwMode="auto">
          <a:xfrm>
            <a:off x="371573" y="1499156"/>
            <a:ext cx="2819400" cy="1123625"/>
          </a:xfrm>
          <a:prstGeom prst="wedgeRoundRectCallout">
            <a:avLst>
              <a:gd name="adj1" fmla="val 33430"/>
              <a:gd name="adj2" fmla="val 84024"/>
              <a:gd name="adj3" fmla="val 16667"/>
            </a:avLst>
          </a:prstGeom>
          <a:solidFill>
            <a:schemeClr val="bg1"/>
          </a:solidFill>
          <a:ln w="12700" algn="ctr">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2124" tIns="41061" rIns="82124" bIns="41061" anchor="ctr"/>
          <a:lstStyle/>
          <a:p>
            <a:pPr indent="-177800" eaLnBrk="0" hangingPunct="0">
              <a:lnSpc>
                <a:spcPct val="90000"/>
              </a:lnSpc>
              <a:spcBef>
                <a:spcPts val="300"/>
              </a:spcBef>
              <a:buClr>
                <a:schemeClr val="tx2"/>
              </a:buClr>
              <a:buFont typeface="Wingdings" pitchFamily="2" charset="2"/>
              <a:buChar char="§"/>
            </a:pPr>
            <a:r>
              <a:rPr lang="en-US" altLang="ko-KR" sz="1200" dirty="0" smtClean="0">
                <a:solidFill>
                  <a:srgbClr val="546568"/>
                </a:solidFill>
              </a:rPr>
              <a:t>Interface status, IP address </a:t>
            </a:r>
          </a:p>
          <a:p>
            <a:pPr indent="-177800" eaLnBrk="0" hangingPunct="0">
              <a:lnSpc>
                <a:spcPct val="90000"/>
              </a:lnSpc>
              <a:spcBef>
                <a:spcPts val="300"/>
              </a:spcBef>
              <a:buClr>
                <a:schemeClr val="tx2"/>
              </a:buClr>
              <a:buFont typeface="Wingdings" pitchFamily="2" charset="2"/>
              <a:buChar char="§"/>
            </a:pPr>
            <a:r>
              <a:rPr lang="en-US" altLang="ko-KR" sz="1200" dirty="0" smtClean="0">
                <a:solidFill>
                  <a:srgbClr val="546568"/>
                </a:solidFill>
              </a:rPr>
              <a:t>Applications installed info</a:t>
            </a:r>
          </a:p>
          <a:p>
            <a:pPr indent="-177800" eaLnBrk="0" hangingPunct="0">
              <a:lnSpc>
                <a:spcPct val="90000"/>
              </a:lnSpc>
              <a:spcBef>
                <a:spcPts val="300"/>
              </a:spcBef>
              <a:buClr>
                <a:schemeClr val="tx2"/>
              </a:buClr>
              <a:buFont typeface="Wingdings" pitchFamily="2" charset="2"/>
              <a:buChar char="§"/>
            </a:pPr>
            <a:r>
              <a:rPr lang="en-US" altLang="ko-KR" sz="1200" dirty="0" smtClean="0">
                <a:solidFill>
                  <a:srgbClr val="546568"/>
                </a:solidFill>
              </a:rPr>
              <a:t>RAM, hard disk</a:t>
            </a:r>
          </a:p>
          <a:p>
            <a:pPr indent="-177800" eaLnBrk="0" hangingPunct="0">
              <a:lnSpc>
                <a:spcPct val="90000"/>
              </a:lnSpc>
              <a:spcBef>
                <a:spcPts val="300"/>
              </a:spcBef>
              <a:buClr>
                <a:schemeClr val="tx2"/>
              </a:buClr>
              <a:buFont typeface="Wingdings" pitchFamily="2" charset="2"/>
              <a:buChar char="§"/>
            </a:pPr>
            <a:r>
              <a:rPr lang="en-US" altLang="ko-KR" sz="1200" dirty="0" smtClean="0">
                <a:solidFill>
                  <a:srgbClr val="546568"/>
                </a:solidFill>
              </a:rPr>
              <a:t>Virtual memory usage</a:t>
            </a:r>
          </a:p>
          <a:p>
            <a:pPr indent="-177800" eaLnBrk="0" hangingPunct="0">
              <a:lnSpc>
                <a:spcPct val="90000"/>
              </a:lnSpc>
              <a:spcBef>
                <a:spcPts val="300"/>
              </a:spcBef>
              <a:buClr>
                <a:schemeClr val="tx2"/>
              </a:buClr>
              <a:buFont typeface="Wingdings" pitchFamily="2" charset="2"/>
              <a:buChar char="§"/>
            </a:pPr>
            <a:r>
              <a:rPr lang="en-US" altLang="ko-KR" sz="1200" dirty="0" smtClean="0">
                <a:solidFill>
                  <a:srgbClr val="546568"/>
                </a:solidFill>
              </a:rPr>
              <a:t>Interface management</a:t>
            </a:r>
            <a:endParaRPr lang="en-US" sz="1200" dirty="0" smtClean="0">
              <a:solidFill>
                <a:srgbClr val="546568"/>
              </a:solidFill>
            </a:endParaRPr>
          </a:p>
        </p:txBody>
      </p:sp>
      <p:sp>
        <p:nvSpPr>
          <p:cNvPr id="159761" name="AutoShape 21"/>
          <p:cNvSpPr>
            <a:spLocks noChangeArrowheads="1"/>
          </p:cNvSpPr>
          <p:nvPr/>
        </p:nvSpPr>
        <p:spPr bwMode="auto">
          <a:xfrm>
            <a:off x="371573" y="4648201"/>
            <a:ext cx="1752600" cy="914400"/>
          </a:xfrm>
          <a:prstGeom prst="wedgeRoundRectCallout">
            <a:avLst>
              <a:gd name="adj1" fmla="val 132225"/>
              <a:gd name="adj2" fmla="val -1094"/>
              <a:gd name="adj3" fmla="val 16667"/>
            </a:avLst>
          </a:prstGeom>
          <a:solidFill>
            <a:schemeClr val="bg1"/>
          </a:solidFill>
          <a:ln w="12700" algn="ctr">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2124" tIns="41061" rIns="82124" bIns="41061" anchor="ctr"/>
          <a:lstStyle/>
          <a:p>
            <a:pPr indent="-177800" eaLnBrk="0" hangingPunct="0">
              <a:lnSpc>
                <a:spcPct val="90000"/>
              </a:lnSpc>
              <a:spcBef>
                <a:spcPts val="300"/>
              </a:spcBef>
              <a:buClr>
                <a:schemeClr val="tx2"/>
              </a:buClr>
              <a:buFont typeface="Wingdings" pitchFamily="2" charset="2"/>
              <a:buChar char="§"/>
            </a:pPr>
            <a:r>
              <a:rPr lang="en-US" altLang="ko-KR" sz="1200" dirty="0" smtClean="0">
                <a:solidFill>
                  <a:srgbClr val="546568"/>
                </a:solidFill>
              </a:rPr>
              <a:t>Fan failure</a:t>
            </a:r>
          </a:p>
          <a:p>
            <a:pPr indent="-177800" eaLnBrk="0" hangingPunct="0">
              <a:lnSpc>
                <a:spcPct val="90000"/>
              </a:lnSpc>
              <a:spcBef>
                <a:spcPts val="300"/>
              </a:spcBef>
              <a:buClr>
                <a:schemeClr val="tx2"/>
              </a:buClr>
              <a:buFont typeface="Wingdings" pitchFamily="2" charset="2"/>
              <a:buChar char="§"/>
            </a:pPr>
            <a:r>
              <a:rPr lang="en-US" altLang="ko-KR" sz="1200" dirty="0" smtClean="0">
                <a:solidFill>
                  <a:srgbClr val="546568"/>
                </a:solidFill>
              </a:rPr>
              <a:t>Power supply</a:t>
            </a:r>
          </a:p>
          <a:p>
            <a:pPr indent="-177800" eaLnBrk="0" hangingPunct="0">
              <a:lnSpc>
                <a:spcPct val="90000"/>
              </a:lnSpc>
              <a:spcBef>
                <a:spcPts val="300"/>
              </a:spcBef>
              <a:buClr>
                <a:schemeClr val="tx2"/>
              </a:buClr>
              <a:buFont typeface="Wingdings" pitchFamily="2" charset="2"/>
              <a:buChar char="§"/>
            </a:pPr>
            <a:r>
              <a:rPr lang="en-US" altLang="ko-KR" sz="1200" dirty="0" smtClean="0">
                <a:solidFill>
                  <a:srgbClr val="546568"/>
                </a:solidFill>
              </a:rPr>
              <a:t>Temperature</a:t>
            </a:r>
          </a:p>
          <a:p>
            <a:pPr indent="-177800" eaLnBrk="0" hangingPunct="0">
              <a:lnSpc>
                <a:spcPct val="90000"/>
              </a:lnSpc>
              <a:spcBef>
                <a:spcPts val="300"/>
              </a:spcBef>
              <a:buClr>
                <a:schemeClr val="tx2"/>
              </a:buClr>
              <a:buFont typeface="Wingdings" pitchFamily="2" charset="2"/>
              <a:buChar char="§"/>
            </a:pPr>
            <a:r>
              <a:rPr lang="en-US" altLang="ko-KR" sz="1200" dirty="0" smtClean="0">
                <a:solidFill>
                  <a:srgbClr val="546568"/>
                </a:solidFill>
              </a:rPr>
              <a:t>CUP utilization</a:t>
            </a:r>
          </a:p>
        </p:txBody>
      </p:sp>
      <p:sp>
        <p:nvSpPr>
          <p:cNvPr id="159765" name="AutoShape 10"/>
          <p:cNvSpPr>
            <a:spLocks noChangeArrowheads="1"/>
          </p:cNvSpPr>
          <p:nvPr/>
        </p:nvSpPr>
        <p:spPr bwMode="auto">
          <a:xfrm>
            <a:off x="4791837" y="3002588"/>
            <a:ext cx="1895475" cy="1060704"/>
          </a:xfrm>
          <a:prstGeom prst="roundRect">
            <a:avLst>
              <a:gd name="adj" fmla="val 13219"/>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t" anchorCtr="0"/>
          <a:lstStyle/>
          <a:p>
            <a:pPr indent="-177800" eaLnBrk="0" hangingPunct="0">
              <a:lnSpc>
                <a:spcPct val="95000"/>
              </a:lnSpc>
              <a:buClr>
                <a:schemeClr val="tx2"/>
              </a:buClr>
              <a:buFont typeface="Wingdings" pitchFamily="2" charset="2"/>
              <a:buNone/>
              <a:tabLst>
                <a:tab pos="177800" algn="l"/>
              </a:tabLst>
            </a:pPr>
            <a:r>
              <a:rPr lang="en-US" sz="1400" b="1" dirty="0">
                <a:solidFill>
                  <a:schemeClr val="bg1"/>
                </a:solidFill>
              </a:rPr>
              <a:t>CCM Agent</a:t>
            </a:r>
          </a:p>
          <a:p>
            <a:pPr indent="-177800" eaLnBrk="0" hangingPunct="0">
              <a:lnSpc>
                <a:spcPct val="95000"/>
              </a:lnSpc>
              <a:buClr>
                <a:schemeClr val="tx2"/>
              </a:buClr>
              <a:buFont typeface="Wingdings" pitchFamily="2" charset="2"/>
              <a:buChar char="§"/>
              <a:tabLst>
                <a:tab pos="177800" algn="l"/>
              </a:tabLst>
            </a:pPr>
            <a:r>
              <a:rPr lang="en-US" sz="1200" dirty="0" smtClean="0">
                <a:solidFill>
                  <a:schemeClr val="bg1"/>
                </a:solidFill>
              </a:rPr>
              <a:t>CISCO-CCM-MIB</a:t>
            </a:r>
            <a:endParaRPr lang="en-US" sz="1200" dirty="0">
              <a:solidFill>
                <a:schemeClr val="bg1"/>
              </a:solidFill>
            </a:endParaRPr>
          </a:p>
          <a:p>
            <a:pPr indent="-177800" eaLnBrk="0" hangingPunct="0">
              <a:lnSpc>
                <a:spcPct val="95000"/>
              </a:lnSpc>
              <a:buClr>
                <a:schemeClr val="tx2"/>
              </a:buClr>
              <a:buFont typeface="Wingdings" pitchFamily="2" charset="2"/>
              <a:buChar char="§"/>
              <a:tabLst>
                <a:tab pos="177800" algn="l"/>
              </a:tabLst>
            </a:pPr>
            <a:r>
              <a:rPr lang="en-US" sz="1200" dirty="0" smtClean="0">
                <a:solidFill>
                  <a:schemeClr val="bg1"/>
                </a:solidFill>
              </a:rPr>
              <a:t>CISCO-SYSLOG-MIB</a:t>
            </a:r>
          </a:p>
        </p:txBody>
      </p:sp>
      <p:sp>
        <p:nvSpPr>
          <p:cNvPr id="159766" name="AutoShape 22"/>
          <p:cNvSpPr>
            <a:spLocks noChangeArrowheads="1"/>
          </p:cNvSpPr>
          <p:nvPr/>
        </p:nvSpPr>
        <p:spPr bwMode="auto">
          <a:xfrm>
            <a:off x="6400800" y="457200"/>
            <a:ext cx="2409825" cy="2709919"/>
          </a:xfrm>
          <a:prstGeom prst="wedgeRoundRectCallout">
            <a:avLst>
              <a:gd name="adj1" fmla="val -37585"/>
              <a:gd name="adj2" fmla="val 60235"/>
              <a:gd name="adj3" fmla="val 16667"/>
            </a:avLst>
          </a:prstGeom>
          <a:solidFill>
            <a:schemeClr val="bg1"/>
          </a:solidFill>
          <a:ln w="12700" algn="ctr">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2124" tIns="41061" rIns="82124" bIns="41061" anchor="ctr"/>
          <a:lstStyle/>
          <a:p>
            <a:pPr marL="177800" indent="-120650" eaLnBrk="0" hangingPunct="0">
              <a:lnSpc>
                <a:spcPct val="90000"/>
              </a:lnSpc>
              <a:spcBef>
                <a:spcPts val="300"/>
              </a:spcBef>
              <a:buClr>
                <a:schemeClr val="tx2"/>
              </a:buClr>
              <a:buFont typeface="Wingdings" pitchFamily="2" charset="2"/>
              <a:buChar char="§"/>
            </a:pPr>
            <a:r>
              <a:rPr lang="en-US" altLang="ko-KR" sz="1200" dirty="0" smtClean="0">
                <a:solidFill>
                  <a:srgbClr val="546568"/>
                </a:solidFill>
              </a:rPr>
              <a:t>Unified CM Failed</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smtClean="0">
                <a:solidFill>
                  <a:srgbClr val="546568"/>
                </a:solidFill>
              </a:rPr>
              <a:t>Phone failed</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smtClean="0">
                <a:solidFill>
                  <a:srgbClr val="546568"/>
                </a:solidFill>
              </a:rPr>
              <a:t>Phones status update</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smtClean="0">
                <a:solidFill>
                  <a:srgbClr val="546568"/>
                </a:solidFill>
              </a:rPr>
              <a:t>Gateway failed</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smtClean="0">
                <a:solidFill>
                  <a:srgbClr val="546568"/>
                </a:solidFill>
              </a:rPr>
              <a:t>Media resource list exhausted</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smtClean="0">
                <a:solidFill>
                  <a:srgbClr val="546568"/>
                </a:solidFill>
              </a:rPr>
              <a:t>Route list exhausted</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smtClean="0">
                <a:solidFill>
                  <a:srgbClr val="546568"/>
                </a:solidFill>
              </a:rPr>
              <a:t>Gateway Layer 2 change</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smtClean="0">
                <a:solidFill>
                  <a:srgbClr val="546568"/>
                </a:solidFill>
              </a:rPr>
              <a:t>Quality report</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smtClean="0">
                <a:solidFill>
                  <a:srgbClr val="546568"/>
                </a:solidFill>
              </a:rPr>
              <a:t>Malicious call</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err="1" smtClean="0">
                <a:solidFill>
                  <a:srgbClr val="546568"/>
                </a:solidFill>
              </a:rPr>
              <a:t>Syslog</a:t>
            </a:r>
            <a:r>
              <a:rPr lang="en-US" altLang="ko-KR" sz="1200" dirty="0" smtClean="0">
                <a:solidFill>
                  <a:srgbClr val="546568"/>
                </a:solidFill>
              </a:rPr>
              <a:t> generated</a:t>
            </a:r>
          </a:p>
          <a:p>
            <a:pPr marL="173038" indent="1588" eaLnBrk="0" hangingPunct="0">
              <a:lnSpc>
                <a:spcPct val="90000"/>
              </a:lnSpc>
              <a:spcBef>
                <a:spcPts val="600"/>
              </a:spcBef>
              <a:buClr>
                <a:schemeClr val="tx2"/>
              </a:buClr>
            </a:pPr>
            <a:r>
              <a:rPr lang="en-US" altLang="ko-KR" sz="1100" i="1" dirty="0" smtClean="0">
                <a:solidFill>
                  <a:srgbClr val="546568"/>
                </a:solidFill>
              </a:rPr>
              <a:t>Note: Configured via Serviceability Web pages</a:t>
            </a:r>
          </a:p>
        </p:txBody>
      </p:sp>
      <p:sp>
        <p:nvSpPr>
          <p:cNvPr id="28" name="AutoShape 12"/>
          <p:cNvSpPr>
            <a:spLocks noChangeArrowheads="1"/>
          </p:cNvSpPr>
          <p:nvPr/>
        </p:nvSpPr>
        <p:spPr bwMode="auto">
          <a:xfrm>
            <a:off x="3307080" y="2362200"/>
            <a:ext cx="2560320" cy="381000"/>
          </a:xfrm>
          <a:prstGeom prst="roundRect">
            <a:avLst/>
          </a:prstGeom>
          <a:solidFill>
            <a:srgbClr val="6DB344"/>
          </a:solidFill>
          <a:ln w="9525">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400" b="1" dirty="0" smtClean="0">
                <a:solidFill>
                  <a:schemeClr val="bg2"/>
                </a:solidFill>
              </a:rPr>
              <a:t>SNMP </a:t>
            </a:r>
            <a:r>
              <a:rPr lang="en-US" sz="1400" b="1" dirty="0">
                <a:solidFill>
                  <a:schemeClr val="bg2"/>
                </a:solidFill>
              </a:rPr>
              <a:t>Master Agent</a:t>
            </a:r>
          </a:p>
        </p:txBody>
      </p:sp>
      <p:grpSp>
        <p:nvGrpSpPr>
          <p:cNvPr id="113" name="Group 112"/>
          <p:cNvGrpSpPr/>
          <p:nvPr/>
        </p:nvGrpSpPr>
        <p:grpSpPr>
          <a:xfrm>
            <a:off x="3581400" y="1219200"/>
            <a:ext cx="914400" cy="914400"/>
            <a:chOff x="352425" y="3048000"/>
            <a:chExt cx="914400" cy="914400"/>
          </a:xfrm>
        </p:grpSpPr>
        <p:grpSp>
          <p:nvGrpSpPr>
            <p:cNvPr id="31" name="Group 174"/>
            <p:cNvGrpSpPr>
              <a:grpSpLocks noChangeAspect="1"/>
            </p:cNvGrpSpPr>
            <p:nvPr/>
          </p:nvGrpSpPr>
          <p:grpSpPr>
            <a:xfrm>
              <a:off x="352425" y="3048000"/>
              <a:ext cx="914400" cy="914400"/>
              <a:chOff x="7239000" y="1112520"/>
              <a:chExt cx="1280160" cy="1280160"/>
            </a:xfrm>
          </p:grpSpPr>
          <p:pic>
            <p:nvPicPr>
              <p:cNvPr id="111" name="Picture 38"/>
              <p:cNvPicPr>
                <a:picLocks noChangeArrowheads="1"/>
              </p:cNvPicPr>
              <p:nvPr/>
            </p:nvPicPr>
            <p:blipFill>
              <a:blip r:embed="rId4" cstate="print"/>
              <a:stretch>
                <a:fillRect/>
              </a:stretch>
            </p:blipFill>
            <p:spPr bwMode="auto">
              <a:xfrm>
                <a:off x="7239000" y="1112520"/>
                <a:ext cx="1280160" cy="1280160"/>
              </a:xfrm>
              <a:prstGeom prst="rect">
                <a:avLst/>
              </a:prstGeom>
              <a:noFill/>
              <a:ln w="9525">
                <a:noFill/>
                <a:miter lim="800000"/>
                <a:headEnd/>
                <a:tailEnd/>
              </a:ln>
            </p:spPr>
          </p:pic>
          <p:sp>
            <p:nvSpPr>
              <p:cNvPr id="112" name="AutoShape 3"/>
              <p:cNvSpPr>
                <a:spLocks noChangeAspect="1" noChangeArrowheads="1" noTextEdit="1"/>
              </p:cNvSpPr>
              <p:nvPr/>
            </p:nvSpPr>
            <p:spPr bwMode="auto">
              <a:xfrm>
                <a:off x="7486050" y="1386038"/>
                <a:ext cx="772425" cy="514200"/>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59769" name="Picture 16" descr="dfmadmin"/>
            <p:cNvPicPr>
              <a:picLocks noChangeAspect="1" noChangeArrowheads="1"/>
            </p:cNvPicPr>
            <p:nvPr/>
          </p:nvPicPr>
          <p:blipFill>
            <a:blip r:embed="rId5" cstate="print"/>
            <a:srcRect/>
            <a:stretch>
              <a:fillRect/>
            </a:stretch>
          </p:blipFill>
          <p:spPr bwMode="auto">
            <a:xfrm>
              <a:off x="521316" y="3240346"/>
              <a:ext cx="566296" cy="376972"/>
            </a:xfrm>
            <a:prstGeom prst="rect">
              <a:avLst/>
            </a:prstGeom>
            <a:noFill/>
            <a:ln w="9525">
              <a:noFill/>
              <a:miter lim="800000"/>
              <a:headEnd/>
              <a:tailEnd/>
            </a:ln>
          </p:spPr>
        </p:pic>
      </p:grpSp>
      <p:sp>
        <p:nvSpPr>
          <p:cNvPr id="120" name="AutoShape 10"/>
          <p:cNvSpPr>
            <a:spLocks noChangeArrowheads="1"/>
          </p:cNvSpPr>
          <p:nvPr/>
        </p:nvSpPr>
        <p:spPr bwMode="auto">
          <a:xfrm>
            <a:off x="2971800" y="5791200"/>
            <a:ext cx="3200400" cy="396192"/>
          </a:xfrm>
          <a:prstGeom prst="roundRect">
            <a:avLst/>
          </a:prstGeom>
          <a:solidFill>
            <a:srgbClr val="F68836"/>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defTabSz="814388" eaLnBrk="0" hangingPunct="0">
              <a:lnSpc>
                <a:spcPct val="90000"/>
              </a:lnSpc>
            </a:pPr>
            <a:r>
              <a:rPr lang="en-US" sz="1600" dirty="0" err="1" smtClean="0">
                <a:solidFill>
                  <a:schemeClr val="bg1"/>
                </a:solidFill>
              </a:rPr>
              <a:t>Syslog</a:t>
            </a:r>
            <a:r>
              <a:rPr lang="en-US" sz="1600" dirty="0" smtClean="0">
                <a:solidFill>
                  <a:schemeClr val="bg1"/>
                </a:solidFill>
              </a:rPr>
              <a:t> Provided by Vendors</a:t>
            </a:r>
            <a:endParaRPr lang="en-US" sz="1600" dirty="0">
              <a:solidFill>
                <a:schemeClr val="bg1"/>
              </a:solidFill>
            </a:endParaRPr>
          </a:p>
        </p:txBody>
      </p:sp>
      <p:cxnSp>
        <p:nvCxnSpPr>
          <p:cNvPr id="122" name="Straight Arrow Connector 121"/>
          <p:cNvCxnSpPr/>
          <p:nvPr/>
        </p:nvCxnSpPr>
        <p:spPr>
          <a:xfrm rot="5400000">
            <a:off x="3862546" y="3451066"/>
            <a:ext cx="141732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3445828" y="2879566"/>
            <a:ext cx="27432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a:off x="5426234" y="2879566"/>
            <a:ext cx="27432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3856514" y="2163286"/>
            <a:ext cx="36576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6"/>
          <p:cNvGrpSpPr>
            <a:grpSpLocks/>
          </p:cNvGrpSpPr>
          <p:nvPr/>
        </p:nvGrpSpPr>
        <p:grpSpPr>
          <a:xfrm>
            <a:off x="1219200" y="1828800"/>
            <a:ext cx="6492240" cy="4480560"/>
            <a:chOff x="1371600" y="2298441"/>
            <a:chExt cx="4389120" cy="3124200"/>
          </a:xfrm>
        </p:grpSpPr>
        <p:pic>
          <p:nvPicPr>
            <p:cNvPr id="118" name="Picture 117" descr="Device_CUCM_3085_default_256.png"/>
            <p:cNvPicPr>
              <a:picLocks noChangeAspect="1"/>
            </p:cNvPicPr>
            <p:nvPr/>
          </p:nvPicPr>
          <p:blipFill>
            <a:blip r:embed="rId3" cstate="print"/>
            <a:srcRect t="13889" b="16667"/>
            <a:stretch>
              <a:fillRect/>
            </a:stretch>
          </p:blipFill>
          <p:spPr>
            <a:xfrm>
              <a:off x="1371600" y="2362200"/>
              <a:ext cx="4389120" cy="3048000"/>
            </a:xfrm>
            <a:prstGeom prst="rect">
              <a:avLst/>
            </a:prstGeom>
            <a:ln>
              <a:noFill/>
            </a:ln>
          </p:spPr>
        </p:pic>
        <p:sp>
          <p:nvSpPr>
            <p:cNvPr id="119" name="Rectangle 118"/>
            <p:cNvSpPr/>
            <p:nvPr/>
          </p:nvSpPr>
          <p:spPr>
            <a:xfrm>
              <a:off x="1562100" y="2298441"/>
              <a:ext cx="4000500" cy="3124200"/>
            </a:xfrm>
            <a:prstGeom prst="rect">
              <a:avLst/>
            </a:prstGeom>
            <a:solidFill>
              <a:srgbClr val="FFFFFF">
                <a:alpha val="7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159746" name="Rectangle 26"/>
          <p:cNvSpPr>
            <a:spLocks noGrp="1" noChangeArrowheads="1"/>
          </p:cNvSpPr>
          <p:nvPr>
            <p:ph type="title"/>
          </p:nvPr>
        </p:nvSpPr>
        <p:spPr/>
        <p:txBody>
          <a:bodyPr/>
          <a:lstStyle/>
          <a:p>
            <a:r>
              <a:rPr lang="en-US" dirty="0" smtClean="0"/>
              <a:t>CUCM SNMP Interfaces </a:t>
            </a:r>
            <a:br>
              <a:rPr lang="en-US" dirty="0" smtClean="0"/>
            </a:br>
            <a:r>
              <a:rPr lang="en-US" dirty="0" smtClean="0"/>
              <a:t>with VMware</a:t>
            </a:r>
          </a:p>
        </p:txBody>
      </p:sp>
      <p:sp>
        <p:nvSpPr>
          <p:cNvPr id="159748" name="Rectangle 4"/>
          <p:cNvSpPr>
            <a:spLocks noChangeArrowheads="1"/>
          </p:cNvSpPr>
          <p:nvPr/>
        </p:nvSpPr>
        <p:spPr bwMode="auto">
          <a:xfrm>
            <a:off x="1524000" y="4145293"/>
            <a:ext cx="6019800" cy="332223"/>
          </a:xfrm>
          <a:prstGeom prst="rect">
            <a:avLst/>
          </a:prstGeom>
          <a:solidFill>
            <a:schemeClr val="bg1">
              <a:alpha val="74901"/>
            </a:schemeClr>
          </a:solidFill>
          <a:ln w="9525" algn="ctr">
            <a:noFill/>
            <a:miter lim="800000"/>
            <a:headEnd/>
            <a:tailEnd/>
          </a:ln>
        </p:spPr>
        <p:txBody>
          <a:bodyPr wrap="square" lIns="82124" tIns="41061" rIns="82124" bIns="41061" anchor="ctr">
            <a:spAutoFit/>
          </a:bodyPr>
          <a:lstStyle/>
          <a:p>
            <a:pPr algn="ctr" defTabSz="814388" eaLnBrk="0" hangingPunct="0">
              <a:lnSpc>
                <a:spcPct val="90000"/>
              </a:lnSpc>
            </a:pPr>
            <a:endParaRPr lang="en-US"/>
          </a:p>
        </p:txBody>
      </p:sp>
      <p:sp>
        <p:nvSpPr>
          <p:cNvPr id="159753" name="AutoShape 11"/>
          <p:cNvSpPr>
            <a:spLocks noChangeArrowheads="1"/>
          </p:cNvSpPr>
          <p:nvPr/>
        </p:nvSpPr>
        <p:spPr bwMode="auto">
          <a:xfrm>
            <a:off x="3287713" y="4572000"/>
            <a:ext cx="2560320" cy="1447800"/>
          </a:xfrm>
          <a:prstGeom prst="roundRect">
            <a:avLst>
              <a:gd name="adj" fmla="val 10351"/>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73025" tIns="36512" rIns="73025" bIns="36512" anchor="t" anchorCtr="0"/>
          <a:lstStyle/>
          <a:p>
            <a:pPr indent="-177800" eaLnBrk="0" hangingPunct="0">
              <a:lnSpc>
                <a:spcPct val="95000"/>
              </a:lnSpc>
            </a:pPr>
            <a:r>
              <a:rPr lang="en-US" sz="1400" b="1" dirty="0">
                <a:solidFill>
                  <a:schemeClr val="bg1"/>
                </a:solidFill>
              </a:rPr>
              <a:t>Vendor H/W Agent</a:t>
            </a:r>
          </a:p>
          <a:p>
            <a:pPr marL="114300" indent="-114300" defTabSz="814388" eaLnBrk="0" hangingPunct="0">
              <a:lnSpc>
                <a:spcPct val="95000"/>
              </a:lnSpc>
              <a:buClr>
                <a:schemeClr val="tx2"/>
              </a:buClr>
              <a:buFont typeface="Wingdings" pitchFamily="2" charset="2"/>
              <a:buChar char="§"/>
            </a:pPr>
            <a:r>
              <a:rPr lang="en-US" sz="1200" dirty="0" smtClean="0">
                <a:solidFill>
                  <a:schemeClr val="bg1"/>
                </a:solidFill>
              </a:rPr>
              <a:t>All </a:t>
            </a:r>
            <a:r>
              <a:rPr lang="en-US" sz="1200" dirty="0" err="1" smtClean="0">
                <a:solidFill>
                  <a:schemeClr val="bg1"/>
                </a:solidFill>
              </a:rPr>
              <a:t>syslog</a:t>
            </a:r>
            <a:r>
              <a:rPr lang="en-US" sz="1200" dirty="0" smtClean="0">
                <a:solidFill>
                  <a:schemeClr val="bg1"/>
                </a:solidFill>
              </a:rPr>
              <a:t>, SNMP, etc. provided by server vendors.</a:t>
            </a:r>
          </a:p>
          <a:p>
            <a:pPr marL="114300" indent="-114300" defTabSz="814388" eaLnBrk="0" hangingPunct="0">
              <a:lnSpc>
                <a:spcPct val="95000"/>
              </a:lnSpc>
              <a:buClr>
                <a:schemeClr val="tx2"/>
              </a:buClr>
              <a:buFont typeface="Wingdings" pitchFamily="2" charset="2"/>
              <a:buChar char="§"/>
            </a:pPr>
            <a:r>
              <a:rPr lang="en-US" sz="1200" dirty="0" smtClean="0">
                <a:solidFill>
                  <a:schemeClr val="bg1"/>
                </a:solidFill>
              </a:rPr>
              <a:t>For UCS B-series see http://www.cisco.com/en/US/docs/unified_computing/ucs/sw/mib/reference/UCS_MIBRef.html </a:t>
            </a:r>
            <a:endParaRPr lang="en-US" sz="1200" dirty="0">
              <a:solidFill>
                <a:schemeClr val="bg1"/>
              </a:solidFill>
            </a:endParaRPr>
          </a:p>
        </p:txBody>
      </p:sp>
      <p:sp>
        <p:nvSpPr>
          <p:cNvPr id="159754" name="AutoShape 12"/>
          <p:cNvSpPr>
            <a:spLocks noChangeArrowheads="1"/>
          </p:cNvSpPr>
          <p:nvPr/>
        </p:nvSpPr>
        <p:spPr bwMode="auto">
          <a:xfrm>
            <a:off x="1981200" y="3002588"/>
            <a:ext cx="2362200" cy="1063444"/>
          </a:xfrm>
          <a:prstGeom prst="roundRect">
            <a:avLst>
              <a:gd name="adj" fmla="val 12235"/>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indent="-177800" eaLnBrk="0" hangingPunct="0">
              <a:lnSpc>
                <a:spcPct val="95000"/>
              </a:lnSpc>
            </a:pPr>
            <a:r>
              <a:rPr lang="en-US" sz="1400" b="1" dirty="0" smtClean="0">
                <a:solidFill>
                  <a:schemeClr val="bg1"/>
                </a:solidFill>
              </a:rPr>
              <a:t>SNMP/R </a:t>
            </a:r>
            <a:r>
              <a:rPr lang="en-US" sz="1400" b="1" dirty="0">
                <a:solidFill>
                  <a:schemeClr val="bg1"/>
                </a:solidFill>
              </a:rPr>
              <a:t>Agent</a:t>
            </a:r>
          </a:p>
          <a:p>
            <a:pPr indent="-177800" eaLnBrk="0" hangingPunct="0">
              <a:lnSpc>
                <a:spcPct val="95000"/>
              </a:lnSpc>
              <a:buClr>
                <a:schemeClr val="tx2"/>
              </a:buClr>
              <a:buFont typeface="Wingdings" pitchFamily="2" charset="2"/>
              <a:buChar char="§"/>
            </a:pPr>
            <a:r>
              <a:rPr lang="en-US" sz="1200" dirty="0" smtClean="0">
                <a:solidFill>
                  <a:schemeClr val="bg1"/>
                </a:solidFill>
              </a:rPr>
              <a:t>SYSAPPL-MIB</a:t>
            </a:r>
          </a:p>
          <a:p>
            <a:pPr indent="-177800" eaLnBrk="0" hangingPunct="0">
              <a:lnSpc>
                <a:spcPct val="95000"/>
              </a:lnSpc>
              <a:buClr>
                <a:schemeClr val="tx2"/>
              </a:buClr>
              <a:buFont typeface="Wingdings" pitchFamily="2" charset="2"/>
              <a:buChar char="§"/>
            </a:pPr>
            <a:r>
              <a:rPr lang="en-US" sz="1200" dirty="0" smtClean="0">
                <a:solidFill>
                  <a:schemeClr val="bg1"/>
                </a:solidFill>
              </a:rPr>
              <a:t>HOST-RESOURCES-MIB</a:t>
            </a:r>
          </a:p>
          <a:p>
            <a:pPr indent="-177800" eaLnBrk="0" hangingPunct="0">
              <a:lnSpc>
                <a:spcPct val="95000"/>
              </a:lnSpc>
              <a:buClr>
                <a:schemeClr val="tx2"/>
              </a:buClr>
              <a:buFont typeface="Wingdings" pitchFamily="2" charset="2"/>
              <a:buChar char="§"/>
            </a:pPr>
            <a:r>
              <a:rPr lang="en-US" altLang="ko-KR" sz="1200" dirty="0" smtClean="0">
                <a:solidFill>
                  <a:schemeClr val="bg1"/>
                </a:solidFill>
              </a:rPr>
              <a:t>RFC1213-MIB</a:t>
            </a:r>
          </a:p>
          <a:p>
            <a:pPr indent="-177800" eaLnBrk="0" hangingPunct="0">
              <a:lnSpc>
                <a:spcPct val="95000"/>
              </a:lnSpc>
              <a:buClr>
                <a:schemeClr val="tx2"/>
              </a:buClr>
              <a:buFont typeface="Wingdings" pitchFamily="2" charset="2"/>
              <a:buChar char="§"/>
            </a:pPr>
            <a:r>
              <a:rPr lang="en-US" altLang="ko-KR" sz="1200" dirty="0" smtClean="0">
                <a:solidFill>
                  <a:schemeClr val="bg1"/>
                </a:solidFill>
              </a:rPr>
              <a:t>IF-MIB  </a:t>
            </a:r>
            <a:endParaRPr lang="en-US" sz="1200" dirty="0">
              <a:solidFill>
                <a:schemeClr val="bg1"/>
              </a:solidFill>
            </a:endParaRPr>
          </a:p>
        </p:txBody>
      </p:sp>
      <p:sp>
        <p:nvSpPr>
          <p:cNvPr id="159757" name="Text Box 17"/>
          <p:cNvSpPr txBox="1">
            <a:spLocks noChangeArrowheads="1"/>
          </p:cNvSpPr>
          <p:nvPr/>
        </p:nvSpPr>
        <p:spPr bwMode="auto">
          <a:xfrm>
            <a:off x="4672013" y="1499156"/>
            <a:ext cx="1271587" cy="454407"/>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600" b="1" dirty="0"/>
              <a:t>Service </a:t>
            </a:r>
          </a:p>
          <a:p>
            <a:pPr algn="ctr" defTabSz="814388" eaLnBrk="0" hangingPunct="0">
              <a:lnSpc>
                <a:spcPct val="90000"/>
              </a:lnSpc>
            </a:pPr>
            <a:r>
              <a:rPr lang="en-US" sz="1600" b="1" dirty="0"/>
              <a:t>Application</a:t>
            </a:r>
          </a:p>
        </p:txBody>
      </p:sp>
      <p:sp>
        <p:nvSpPr>
          <p:cNvPr id="159758" name="Text Box 18"/>
          <p:cNvSpPr txBox="1">
            <a:spLocks noChangeArrowheads="1"/>
          </p:cNvSpPr>
          <p:nvPr/>
        </p:nvSpPr>
        <p:spPr bwMode="auto">
          <a:xfrm>
            <a:off x="6961131" y="3505200"/>
            <a:ext cx="1645920" cy="274320"/>
          </a:xfrm>
          <a:prstGeom prst="roundRect">
            <a:avLst/>
          </a:prstGeom>
          <a:solidFill>
            <a:srgbClr val="546568"/>
          </a:solidFill>
          <a:ln w="9525" algn="ctr">
            <a:noFill/>
            <a:miter lim="800000"/>
            <a:headEnd/>
            <a:tailEnd/>
          </a:ln>
        </p:spPr>
        <p:txBody>
          <a:bodyPr wrap="square" lIns="82124" tIns="41061" rIns="82124" bIns="41061" anchor="ctr" anchorCtr="0">
            <a:noAutofit/>
          </a:bodyPr>
          <a:lstStyle/>
          <a:p>
            <a:pPr algn="ctr" defTabSz="814388" eaLnBrk="0" hangingPunct="0">
              <a:lnSpc>
                <a:spcPct val="90000"/>
              </a:lnSpc>
            </a:pPr>
            <a:r>
              <a:rPr lang="en-US" sz="1600" dirty="0">
                <a:solidFill>
                  <a:schemeClr val="bg2"/>
                </a:solidFill>
              </a:rPr>
              <a:t>Traps/Informs</a:t>
            </a:r>
          </a:p>
        </p:txBody>
      </p:sp>
      <p:sp>
        <p:nvSpPr>
          <p:cNvPr id="159759" name="Text Box 19"/>
          <p:cNvSpPr txBox="1">
            <a:spLocks noChangeArrowheads="1"/>
          </p:cNvSpPr>
          <p:nvPr/>
        </p:nvSpPr>
        <p:spPr bwMode="auto">
          <a:xfrm>
            <a:off x="6961131" y="5029200"/>
            <a:ext cx="1645920" cy="274320"/>
          </a:xfrm>
          <a:prstGeom prst="roundRect">
            <a:avLst/>
          </a:prstGeom>
          <a:solidFill>
            <a:srgbClr val="546568"/>
          </a:solidFill>
          <a:ln w="9525" algn="ctr">
            <a:noFill/>
            <a:miter lim="800000"/>
            <a:headEnd/>
            <a:tailEnd/>
          </a:ln>
        </p:spPr>
        <p:txBody>
          <a:bodyPr wrap="square" lIns="82124" tIns="41061" rIns="82124" bIns="41061" anchor="ctr" anchorCtr="0">
            <a:noAutofit/>
          </a:bodyPr>
          <a:lstStyle/>
          <a:p>
            <a:pPr algn="ctr" defTabSz="814388" eaLnBrk="0" hangingPunct="0">
              <a:lnSpc>
                <a:spcPct val="90000"/>
              </a:lnSpc>
            </a:pPr>
            <a:r>
              <a:rPr lang="en-US" sz="1600" dirty="0">
                <a:solidFill>
                  <a:schemeClr val="bg2"/>
                </a:solidFill>
              </a:rPr>
              <a:t>Hardware Traps</a:t>
            </a:r>
          </a:p>
        </p:txBody>
      </p:sp>
      <p:sp>
        <p:nvSpPr>
          <p:cNvPr id="159760" name="AutoShape 20"/>
          <p:cNvSpPr>
            <a:spLocks noChangeArrowheads="1"/>
          </p:cNvSpPr>
          <p:nvPr/>
        </p:nvSpPr>
        <p:spPr bwMode="auto">
          <a:xfrm>
            <a:off x="371573" y="1499156"/>
            <a:ext cx="2819400" cy="1123625"/>
          </a:xfrm>
          <a:prstGeom prst="wedgeRoundRectCallout">
            <a:avLst>
              <a:gd name="adj1" fmla="val 33430"/>
              <a:gd name="adj2" fmla="val 84024"/>
              <a:gd name="adj3" fmla="val 16667"/>
            </a:avLst>
          </a:prstGeom>
          <a:solidFill>
            <a:schemeClr val="bg1"/>
          </a:solidFill>
          <a:ln w="12700" algn="ctr">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2124" tIns="41061" rIns="82124" bIns="41061" anchor="ctr"/>
          <a:lstStyle/>
          <a:p>
            <a:pPr indent="-177800" eaLnBrk="0" hangingPunct="0">
              <a:lnSpc>
                <a:spcPct val="90000"/>
              </a:lnSpc>
              <a:spcBef>
                <a:spcPts val="300"/>
              </a:spcBef>
              <a:buClr>
                <a:schemeClr val="tx2"/>
              </a:buClr>
              <a:buFont typeface="Wingdings" pitchFamily="2" charset="2"/>
              <a:buChar char="§"/>
            </a:pPr>
            <a:r>
              <a:rPr lang="en-US" altLang="ko-KR" sz="1200" dirty="0" smtClean="0">
                <a:solidFill>
                  <a:srgbClr val="546568"/>
                </a:solidFill>
              </a:rPr>
              <a:t>Interface status, IP address </a:t>
            </a:r>
          </a:p>
          <a:p>
            <a:pPr indent="-177800" eaLnBrk="0" hangingPunct="0">
              <a:lnSpc>
                <a:spcPct val="90000"/>
              </a:lnSpc>
              <a:spcBef>
                <a:spcPts val="300"/>
              </a:spcBef>
              <a:buClr>
                <a:schemeClr val="tx2"/>
              </a:buClr>
              <a:buFont typeface="Wingdings" pitchFamily="2" charset="2"/>
              <a:buChar char="§"/>
            </a:pPr>
            <a:r>
              <a:rPr lang="en-US" altLang="ko-KR" sz="1200" dirty="0" smtClean="0">
                <a:solidFill>
                  <a:srgbClr val="546568"/>
                </a:solidFill>
              </a:rPr>
              <a:t>Applications installed info</a:t>
            </a:r>
          </a:p>
          <a:p>
            <a:pPr indent="-177800" eaLnBrk="0" hangingPunct="0">
              <a:lnSpc>
                <a:spcPct val="90000"/>
              </a:lnSpc>
              <a:spcBef>
                <a:spcPts val="300"/>
              </a:spcBef>
              <a:buClr>
                <a:schemeClr val="tx2"/>
              </a:buClr>
              <a:buFont typeface="Wingdings" pitchFamily="2" charset="2"/>
              <a:buChar char="§"/>
            </a:pPr>
            <a:r>
              <a:rPr lang="en-US" altLang="ko-KR" sz="1200" dirty="0" smtClean="0">
                <a:solidFill>
                  <a:srgbClr val="546568"/>
                </a:solidFill>
              </a:rPr>
              <a:t>RAM, hard disk</a:t>
            </a:r>
          </a:p>
          <a:p>
            <a:pPr indent="-177800" eaLnBrk="0" hangingPunct="0">
              <a:lnSpc>
                <a:spcPct val="90000"/>
              </a:lnSpc>
              <a:spcBef>
                <a:spcPts val="300"/>
              </a:spcBef>
              <a:buClr>
                <a:schemeClr val="tx2"/>
              </a:buClr>
              <a:buFont typeface="Wingdings" pitchFamily="2" charset="2"/>
              <a:buChar char="§"/>
            </a:pPr>
            <a:r>
              <a:rPr lang="en-US" altLang="ko-KR" sz="1200" dirty="0" smtClean="0">
                <a:solidFill>
                  <a:srgbClr val="546568"/>
                </a:solidFill>
              </a:rPr>
              <a:t>Virtual memory usage</a:t>
            </a:r>
          </a:p>
          <a:p>
            <a:pPr indent="-177800" eaLnBrk="0" hangingPunct="0">
              <a:lnSpc>
                <a:spcPct val="90000"/>
              </a:lnSpc>
              <a:spcBef>
                <a:spcPts val="300"/>
              </a:spcBef>
              <a:buClr>
                <a:schemeClr val="tx2"/>
              </a:buClr>
              <a:buFont typeface="Wingdings" pitchFamily="2" charset="2"/>
              <a:buChar char="§"/>
            </a:pPr>
            <a:r>
              <a:rPr lang="en-US" altLang="ko-KR" sz="1200" dirty="0" smtClean="0">
                <a:solidFill>
                  <a:srgbClr val="546568"/>
                </a:solidFill>
              </a:rPr>
              <a:t>Interface management</a:t>
            </a:r>
            <a:endParaRPr lang="en-US" sz="1200" dirty="0" smtClean="0">
              <a:solidFill>
                <a:srgbClr val="546568"/>
              </a:solidFill>
            </a:endParaRPr>
          </a:p>
        </p:txBody>
      </p:sp>
      <p:sp>
        <p:nvSpPr>
          <p:cNvPr id="159765" name="AutoShape 10"/>
          <p:cNvSpPr>
            <a:spLocks noChangeArrowheads="1"/>
          </p:cNvSpPr>
          <p:nvPr/>
        </p:nvSpPr>
        <p:spPr bwMode="auto">
          <a:xfrm>
            <a:off x="4791837" y="3002588"/>
            <a:ext cx="1895475" cy="1060704"/>
          </a:xfrm>
          <a:prstGeom prst="roundRect">
            <a:avLst>
              <a:gd name="adj" fmla="val 13219"/>
            </a:avLst>
          </a:prstGeom>
          <a:solidFill>
            <a:schemeClr val="accent2">
              <a:lumMod val="75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t" anchorCtr="0"/>
          <a:lstStyle/>
          <a:p>
            <a:pPr indent="-177800" eaLnBrk="0" hangingPunct="0">
              <a:lnSpc>
                <a:spcPct val="95000"/>
              </a:lnSpc>
              <a:buClr>
                <a:schemeClr val="tx2"/>
              </a:buClr>
              <a:buFont typeface="Wingdings" pitchFamily="2" charset="2"/>
              <a:buNone/>
              <a:tabLst>
                <a:tab pos="177800" algn="l"/>
              </a:tabLst>
            </a:pPr>
            <a:r>
              <a:rPr lang="en-US" sz="1400" b="1" dirty="0">
                <a:solidFill>
                  <a:schemeClr val="bg1"/>
                </a:solidFill>
              </a:rPr>
              <a:t>CCM Agent</a:t>
            </a:r>
          </a:p>
          <a:p>
            <a:pPr indent="-177800" eaLnBrk="0" hangingPunct="0">
              <a:lnSpc>
                <a:spcPct val="95000"/>
              </a:lnSpc>
              <a:buClr>
                <a:schemeClr val="tx2"/>
              </a:buClr>
              <a:buFont typeface="Wingdings" pitchFamily="2" charset="2"/>
              <a:buChar char="§"/>
              <a:tabLst>
                <a:tab pos="177800" algn="l"/>
              </a:tabLst>
            </a:pPr>
            <a:r>
              <a:rPr lang="en-US" sz="1200" dirty="0" smtClean="0">
                <a:solidFill>
                  <a:schemeClr val="bg1"/>
                </a:solidFill>
              </a:rPr>
              <a:t>CISCO-CCM-MIB</a:t>
            </a:r>
            <a:endParaRPr lang="en-US" sz="1200" dirty="0">
              <a:solidFill>
                <a:schemeClr val="bg1"/>
              </a:solidFill>
            </a:endParaRPr>
          </a:p>
          <a:p>
            <a:pPr indent="-177800" eaLnBrk="0" hangingPunct="0">
              <a:lnSpc>
                <a:spcPct val="95000"/>
              </a:lnSpc>
              <a:buClr>
                <a:schemeClr val="tx2"/>
              </a:buClr>
              <a:buFont typeface="Wingdings" pitchFamily="2" charset="2"/>
              <a:buChar char="§"/>
              <a:tabLst>
                <a:tab pos="177800" algn="l"/>
              </a:tabLst>
            </a:pPr>
            <a:r>
              <a:rPr lang="en-US" sz="1200" dirty="0" smtClean="0">
                <a:solidFill>
                  <a:schemeClr val="bg1"/>
                </a:solidFill>
              </a:rPr>
              <a:t>CISCO-SYSLOG-MIB</a:t>
            </a:r>
          </a:p>
        </p:txBody>
      </p:sp>
      <p:sp>
        <p:nvSpPr>
          <p:cNvPr id="159766" name="AutoShape 22"/>
          <p:cNvSpPr>
            <a:spLocks noChangeArrowheads="1"/>
          </p:cNvSpPr>
          <p:nvPr/>
        </p:nvSpPr>
        <p:spPr bwMode="auto">
          <a:xfrm>
            <a:off x="6400800" y="457200"/>
            <a:ext cx="2409825" cy="2709919"/>
          </a:xfrm>
          <a:prstGeom prst="wedgeRoundRectCallout">
            <a:avLst>
              <a:gd name="adj1" fmla="val -37585"/>
              <a:gd name="adj2" fmla="val 60235"/>
              <a:gd name="adj3" fmla="val 16667"/>
            </a:avLst>
          </a:prstGeom>
          <a:solidFill>
            <a:schemeClr val="bg1"/>
          </a:solidFill>
          <a:ln w="12700" algn="ctr">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2124" tIns="41061" rIns="82124" bIns="41061" anchor="ctr"/>
          <a:lstStyle/>
          <a:p>
            <a:pPr marL="177800" indent="-120650" eaLnBrk="0" hangingPunct="0">
              <a:lnSpc>
                <a:spcPct val="90000"/>
              </a:lnSpc>
              <a:spcBef>
                <a:spcPts val="300"/>
              </a:spcBef>
              <a:buClr>
                <a:schemeClr val="tx2"/>
              </a:buClr>
              <a:buFont typeface="Wingdings" pitchFamily="2" charset="2"/>
              <a:buChar char="§"/>
            </a:pPr>
            <a:r>
              <a:rPr lang="en-US" altLang="ko-KR" sz="1200" dirty="0" smtClean="0">
                <a:solidFill>
                  <a:srgbClr val="546568"/>
                </a:solidFill>
              </a:rPr>
              <a:t>Unified CM Failed</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smtClean="0">
                <a:solidFill>
                  <a:srgbClr val="546568"/>
                </a:solidFill>
              </a:rPr>
              <a:t>Phone failed</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smtClean="0">
                <a:solidFill>
                  <a:srgbClr val="546568"/>
                </a:solidFill>
              </a:rPr>
              <a:t>Phones status update</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smtClean="0">
                <a:solidFill>
                  <a:srgbClr val="546568"/>
                </a:solidFill>
              </a:rPr>
              <a:t>Gateway failed</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smtClean="0">
                <a:solidFill>
                  <a:srgbClr val="546568"/>
                </a:solidFill>
              </a:rPr>
              <a:t>Media resource list exhausted</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smtClean="0">
                <a:solidFill>
                  <a:srgbClr val="546568"/>
                </a:solidFill>
              </a:rPr>
              <a:t>Route list exhausted</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smtClean="0">
                <a:solidFill>
                  <a:srgbClr val="546568"/>
                </a:solidFill>
              </a:rPr>
              <a:t>Gateway Layer 2 change</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smtClean="0">
                <a:solidFill>
                  <a:srgbClr val="546568"/>
                </a:solidFill>
              </a:rPr>
              <a:t>Quality report</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smtClean="0">
                <a:solidFill>
                  <a:srgbClr val="546568"/>
                </a:solidFill>
              </a:rPr>
              <a:t>Malicious call</a:t>
            </a:r>
          </a:p>
          <a:p>
            <a:pPr marL="177800" indent="-120650" eaLnBrk="0" hangingPunct="0">
              <a:lnSpc>
                <a:spcPct val="90000"/>
              </a:lnSpc>
              <a:spcBef>
                <a:spcPts val="300"/>
              </a:spcBef>
              <a:buClr>
                <a:schemeClr val="tx2"/>
              </a:buClr>
              <a:buFont typeface="Wingdings" pitchFamily="2" charset="2"/>
              <a:buChar char="§"/>
              <a:tabLst>
                <a:tab pos="177800" algn="l"/>
              </a:tabLst>
            </a:pPr>
            <a:r>
              <a:rPr lang="en-US" altLang="ko-KR" sz="1200" dirty="0" err="1" smtClean="0">
                <a:solidFill>
                  <a:srgbClr val="546568"/>
                </a:solidFill>
              </a:rPr>
              <a:t>Syslog</a:t>
            </a:r>
            <a:r>
              <a:rPr lang="en-US" altLang="ko-KR" sz="1200" dirty="0" smtClean="0">
                <a:solidFill>
                  <a:srgbClr val="546568"/>
                </a:solidFill>
              </a:rPr>
              <a:t> generated</a:t>
            </a:r>
          </a:p>
          <a:p>
            <a:pPr marL="173038" indent="1588" eaLnBrk="0" hangingPunct="0">
              <a:lnSpc>
                <a:spcPct val="90000"/>
              </a:lnSpc>
              <a:spcBef>
                <a:spcPts val="600"/>
              </a:spcBef>
              <a:buClr>
                <a:schemeClr val="tx2"/>
              </a:buClr>
            </a:pPr>
            <a:r>
              <a:rPr lang="en-US" altLang="ko-KR" sz="1100" i="1" dirty="0" smtClean="0">
                <a:solidFill>
                  <a:srgbClr val="546568"/>
                </a:solidFill>
              </a:rPr>
              <a:t>Note: Configured via Serviceability Web pages</a:t>
            </a:r>
          </a:p>
        </p:txBody>
      </p:sp>
      <p:sp>
        <p:nvSpPr>
          <p:cNvPr id="28" name="AutoShape 12"/>
          <p:cNvSpPr>
            <a:spLocks noChangeArrowheads="1"/>
          </p:cNvSpPr>
          <p:nvPr/>
        </p:nvSpPr>
        <p:spPr bwMode="auto">
          <a:xfrm>
            <a:off x="3307080" y="2362200"/>
            <a:ext cx="2560320" cy="381000"/>
          </a:xfrm>
          <a:prstGeom prst="roundRect">
            <a:avLst/>
          </a:prstGeom>
          <a:solidFill>
            <a:srgbClr val="6DB344"/>
          </a:solidFill>
          <a:ln w="9525">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400" b="1" dirty="0" smtClean="0">
                <a:solidFill>
                  <a:schemeClr val="bg2"/>
                </a:solidFill>
              </a:rPr>
              <a:t>SNMP </a:t>
            </a:r>
            <a:r>
              <a:rPr lang="en-US" sz="1400" b="1" dirty="0">
                <a:solidFill>
                  <a:schemeClr val="bg2"/>
                </a:solidFill>
              </a:rPr>
              <a:t>Master Agent</a:t>
            </a:r>
          </a:p>
        </p:txBody>
      </p:sp>
      <p:grpSp>
        <p:nvGrpSpPr>
          <p:cNvPr id="3" name="Group 112"/>
          <p:cNvGrpSpPr/>
          <p:nvPr/>
        </p:nvGrpSpPr>
        <p:grpSpPr>
          <a:xfrm>
            <a:off x="3581400" y="1219200"/>
            <a:ext cx="914400" cy="914400"/>
            <a:chOff x="352425" y="3048000"/>
            <a:chExt cx="914400" cy="914400"/>
          </a:xfrm>
        </p:grpSpPr>
        <p:grpSp>
          <p:nvGrpSpPr>
            <p:cNvPr id="4" name="Group 174"/>
            <p:cNvGrpSpPr>
              <a:grpSpLocks noChangeAspect="1"/>
            </p:cNvGrpSpPr>
            <p:nvPr/>
          </p:nvGrpSpPr>
          <p:grpSpPr>
            <a:xfrm>
              <a:off x="352425" y="3048000"/>
              <a:ext cx="914400" cy="914400"/>
              <a:chOff x="7239000" y="1112520"/>
              <a:chExt cx="1280160" cy="1280160"/>
            </a:xfrm>
          </p:grpSpPr>
          <p:pic>
            <p:nvPicPr>
              <p:cNvPr id="111" name="Picture 38"/>
              <p:cNvPicPr>
                <a:picLocks noChangeArrowheads="1"/>
              </p:cNvPicPr>
              <p:nvPr/>
            </p:nvPicPr>
            <p:blipFill>
              <a:blip r:embed="rId4" cstate="print"/>
              <a:stretch>
                <a:fillRect/>
              </a:stretch>
            </p:blipFill>
            <p:spPr bwMode="auto">
              <a:xfrm>
                <a:off x="7239000" y="1112520"/>
                <a:ext cx="1280160" cy="1280160"/>
              </a:xfrm>
              <a:prstGeom prst="rect">
                <a:avLst/>
              </a:prstGeom>
              <a:noFill/>
              <a:ln w="9525">
                <a:noFill/>
                <a:miter lim="800000"/>
                <a:headEnd/>
                <a:tailEnd/>
              </a:ln>
            </p:spPr>
          </p:pic>
          <p:sp>
            <p:nvSpPr>
              <p:cNvPr id="112" name="AutoShape 3"/>
              <p:cNvSpPr>
                <a:spLocks noChangeAspect="1" noChangeArrowheads="1" noTextEdit="1"/>
              </p:cNvSpPr>
              <p:nvPr/>
            </p:nvSpPr>
            <p:spPr bwMode="auto">
              <a:xfrm>
                <a:off x="7486050" y="1386038"/>
                <a:ext cx="772425" cy="514200"/>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59769" name="Picture 16" descr="dfmadmin"/>
            <p:cNvPicPr>
              <a:picLocks noChangeAspect="1" noChangeArrowheads="1"/>
            </p:cNvPicPr>
            <p:nvPr/>
          </p:nvPicPr>
          <p:blipFill>
            <a:blip r:embed="rId5" cstate="print"/>
            <a:srcRect/>
            <a:stretch>
              <a:fillRect/>
            </a:stretch>
          </p:blipFill>
          <p:spPr bwMode="auto">
            <a:xfrm>
              <a:off x="521316" y="3240346"/>
              <a:ext cx="566296" cy="376972"/>
            </a:xfrm>
            <a:prstGeom prst="rect">
              <a:avLst/>
            </a:prstGeom>
            <a:noFill/>
            <a:ln w="9525">
              <a:noFill/>
              <a:miter lim="800000"/>
              <a:headEnd/>
              <a:tailEnd/>
            </a:ln>
          </p:spPr>
        </p:pic>
      </p:grpSp>
      <p:cxnSp>
        <p:nvCxnSpPr>
          <p:cNvPr id="122" name="Straight Arrow Connector 121"/>
          <p:cNvCxnSpPr/>
          <p:nvPr/>
        </p:nvCxnSpPr>
        <p:spPr>
          <a:xfrm rot="5400000">
            <a:off x="3656806" y="3656806"/>
            <a:ext cx="182880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3445828" y="2879566"/>
            <a:ext cx="27432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a:off x="5426234" y="2879566"/>
            <a:ext cx="27432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3856514" y="2163286"/>
            <a:ext cx="36576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4"/>
          <p:cNvSpPr>
            <a:spLocks noGrp="1" noChangeArrowheads="1"/>
          </p:cNvSpPr>
          <p:nvPr>
            <p:ph type="title"/>
          </p:nvPr>
        </p:nvSpPr>
        <p:spPr/>
        <p:txBody>
          <a:bodyPr/>
          <a:lstStyle/>
          <a:p>
            <a:pPr eaLnBrk="1" hangingPunct="1"/>
            <a:r>
              <a:rPr lang="en-US" smtClean="0"/>
              <a:t>MIB Browser</a:t>
            </a:r>
          </a:p>
        </p:txBody>
      </p:sp>
      <p:pic>
        <p:nvPicPr>
          <p:cNvPr id="160771" name="Picture 3" descr="mib-browser"/>
          <p:cNvPicPr>
            <a:picLocks noGrp="1" noChangeAspect="1" noChangeArrowheads="1"/>
          </p:cNvPicPr>
          <p:nvPr>
            <p:ph idx="4294967295"/>
          </p:nvPr>
        </p:nvPicPr>
        <p:blipFill>
          <a:blip r:embed="rId2" cstate="print"/>
          <a:srcRect/>
          <a:stretch>
            <a:fillRect/>
          </a:stretch>
        </p:blipFill>
        <p:spPr>
          <a:xfrm>
            <a:off x="1066800" y="1330197"/>
            <a:ext cx="7040880" cy="4842003"/>
          </a:xfrm>
          <a:ln w="12700">
            <a:solidFill>
              <a:srgbClr val="000000"/>
            </a:solidFill>
          </a:ln>
        </p:spPr>
      </p:pic>
    </p:spTree>
  </p:cSld>
  <p:clrMapOvr>
    <a:masterClrMapping/>
  </p:clrMapOvr>
  <p:transition>
    <p:wipe dir="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4"/>
          <p:cNvSpPr>
            <a:spLocks noGrp="1" noChangeArrowheads="1"/>
          </p:cNvSpPr>
          <p:nvPr>
            <p:ph type="title"/>
          </p:nvPr>
        </p:nvSpPr>
        <p:spPr/>
        <p:txBody>
          <a:bodyPr/>
          <a:lstStyle/>
          <a:p>
            <a:pPr eaLnBrk="1" hangingPunct="1"/>
            <a:r>
              <a:rPr lang="en-US" smtClean="0"/>
              <a:t>CISCO-CCM-MIB Overview</a:t>
            </a:r>
          </a:p>
        </p:txBody>
      </p:sp>
      <p:sp>
        <p:nvSpPr>
          <p:cNvPr id="161795" name="Rectangle 5"/>
          <p:cNvSpPr>
            <a:spLocks noGrp="1" noChangeArrowheads="1"/>
          </p:cNvSpPr>
          <p:nvPr>
            <p:ph type="body" sz="quarter" idx="10"/>
          </p:nvPr>
        </p:nvSpPr>
        <p:spPr>
          <a:xfrm>
            <a:off x="239713" y="1441345"/>
            <a:ext cx="8218487" cy="4527655"/>
          </a:xfrm>
        </p:spPr>
        <p:txBody>
          <a:bodyPr>
            <a:normAutofit/>
          </a:bodyPr>
          <a:lstStyle/>
          <a:p>
            <a:pPr eaLnBrk="1" hangingPunct="1"/>
            <a:r>
              <a:rPr lang="en-US" dirty="0" smtClean="0"/>
              <a:t>Information on devices Unified CM is </a:t>
            </a:r>
            <a:br>
              <a:rPr lang="en-US" dirty="0" smtClean="0"/>
            </a:br>
            <a:r>
              <a:rPr lang="en-US" dirty="0" smtClean="0"/>
              <a:t>communicating with </a:t>
            </a:r>
          </a:p>
          <a:p>
            <a:pPr lvl="1" indent="0" eaLnBrk="1" hangingPunct="1"/>
            <a:r>
              <a:rPr lang="en-US" dirty="0" smtClean="0"/>
              <a:t>For example: phones, gateways, H323 devices, etc.; information includes IP address, </a:t>
            </a:r>
            <a:r>
              <a:rPr lang="en-US" dirty="0" err="1" smtClean="0"/>
              <a:t>DeviceName</a:t>
            </a:r>
            <a:r>
              <a:rPr lang="en-US" dirty="0" smtClean="0"/>
              <a:t>, MAC, registration status, etc.</a:t>
            </a:r>
          </a:p>
          <a:p>
            <a:pPr eaLnBrk="1" hangingPunct="1"/>
            <a:r>
              <a:rPr lang="en-US" dirty="0" smtClean="0"/>
              <a:t>SNMP notifications (trap/inform) </a:t>
            </a:r>
          </a:p>
          <a:p>
            <a:pPr lvl="1" indent="0" eaLnBrk="1" hangingPunct="1"/>
            <a:r>
              <a:rPr lang="en-US" dirty="0" smtClean="0"/>
              <a:t>For example: </a:t>
            </a:r>
            <a:r>
              <a:rPr lang="en-US" dirty="0" err="1" smtClean="0"/>
              <a:t>ccmMaliciousCall</a:t>
            </a:r>
            <a:r>
              <a:rPr lang="en-US" dirty="0" smtClean="0"/>
              <a:t>, </a:t>
            </a:r>
            <a:r>
              <a:rPr lang="en-US" dirty="0" err="1" smtClean="0"/>
              <a:t>ccmGatewayFailed</a:t>
            </a:r>
            <a:r>
              <a:rPr lang="en-US" dirty="0" smtClean="0"/>
              <a:t>, </a:t>
            </a:r>
            <a:r>
              <a:rPr lang="en-US" dirty="0" err="1" smtClean="0"/>
              <a:t>ccmRouteListExhausted</a:t>
            </a:r>
            <a:r>
              <a:rPr lang="en-US" dirty="0" smtClean="0"/>
              <a:t>, etc.</a:t>
            </a:r>
          </a:p>
          <a:p>
            <a:pPr eaLnBrk="1" hangingPunct="1"/>
            <a:r>
              <a:rPr lang="en-US" dirty="0" smtClean="0"/>
              <a:t>Scalar objects</a:t>
            </a:r>
          </a:p>
          <a:p>
            <a:pPr lvl="1" indent="0" eaLnBrk="1" hangingPunct="1"/>
            <a:r>
              <a:rPr lang="en-US" dirty="0" err="1" smtClean="0">
                <a:solidFill>
                  <a:srgbClr val="C00000"/>
                </a:solidFill>
              </a:rPr>
              <a:t>ccmRegisteredPhones</a:t>
            </a:r>
            <a:r>
              <a:rPr lang="en-US" dirty="0" smtClean="0">
                <a:solidFill>
                  <a:schemeClr val="accent6"/>
                </a:solidFill>
              </a:rPr>
              <a:t> </a:t>
            </a:r>
            <a:r>
              <a:rPr lang="en-US" dirty="0" smtClean="0"/>
              <a:t>- returns number of phones that are registered and actively communicating with the local Unified CM  </a:t>
            </a:r>
          </a:p>
          <a:p>
            <a:pPr lvl="1" indent="0" eaLnBrk="1" hangingPunct="1"/>
            <a:r>
              <a:rPr lang="en-US" dirty="0" err="1" smtClean="0">
                <a:solidFill>
                  <a:srgbClr val="C00000"/>
                </a:solidFill>
              </a:rPr>
              <a:t>ccmRejectedPhones</a:t>
            </a:r>
            <a:r>
              <a:rPr lang="en-US" dirty="0" smtClean="0">
                <a:solidFill>
                  <a:schemeClr val="accent2"/>
                </a:solidFill>
              </a:rPr>
              <a:t> </a:t>
            </a:r>
            <a:r>
              <a:rPr lang="en-US" dirty="0" smtClean="0"/>
              <a:t>- returns number of phones whose registration requests were rejected by the local Unified CM </a:t>
            </a:r>
          </a:p>
        </p:txBody>
      </p:sp>
    </p:spTree>
  </p:cSld>
  <p:clrMapOvr>
    <a:masterClrMapping/>
  </p:clrMapOvr>
  <p:transition>
    <p:wipe dir="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Grp="1" noChangeArrowheads="1"/>
          </p:cNvSpPr>
          <p:nvPr>
            <p:ph type="title"/>
          </p:nvPr>
        </p:nvSpPr>
        <p:spPr/>
        <p:txBody>
          <a:bodyPr/>
          <a:lstStyle/>
          <a:p>
            <a:pPr eaLnBrk="1" hangingPunct="1"/>
            <a:r>
              <a:rPr lang="en-US" dirty="0" smtClean="0"/>
              <a:t>SNMP-CISCO-CCM-MIB (Phone)</a:t>
            </a:r>
          </a:p>
        </p:txBody>
      </p:sp>
      <p:sp>
        <p:nvSpPr>
          <p:cNvPr id="162819" name="Rectangle 5"/>
          <p:cNvSpPr>
            <a:spLocks noGrp="1" noChangeArrowheads="1"/>
          </p:cNvSpPr>
          <p:nvPr>
            <p:ph type="body" sz="quarter" idx="10"/>
          </p:nvPr>
        </p:nvSpPr>
        <p:spPr>
          <a:xfrm>
            <a:off x="239713" y="1441345"/>
            <a:ext cx="7608887" cy="4527655"/>
          </a:xfrm>
        </p:spPr>
        <p:txBody>
          <a:bodyPr/>
          <a:lstStyle/>
          <a:p>
            <a:pPr eaLnBrk="1" hangingPunct="1"/>
            <a:r>
              <a:rPr lang="en-US" dirty="0" err="1" smtClean="0">
                <a:solidFill>
                  <a:srgbClr val="C00000"/>
                </a:solidFill>
              </a:rPr>
              <a:t>ccmRegisteredGateways</a:t>
            </a:r>
            <a:r>
              <a:rPr lang="en-US" dirty="0" smtClean="0">
                <a:solidFill>
                  <a:srgbClr val="C00000"/>
                </a:solidFill>
              </a:rPr>
              <a:t> </a:t>
            </a:r>
            <a:r>
              <a:rPr lang="en-US" dirty="0" smtClean="0"/>
              <a:t>- number of gateways that are registered and actively communicating with the local Unified CM </a:t>
            </a:r>
          </a:p>
          <a:p>
            <a:pPr eaLnBrk="1" hangingPunct="1"/>
            <a:r>
              <a:rPr lang="en-US" dirty="0" err="1" smtClean="0">
                <a:solidFill>
                  <a:srgbClr val="C00000"/>
                </a:solidFill>
              </a:rPr>
              <a:t>ccmUnified</a:t>
            </a:r>
            <a:r>
              <a:rPr lang="en-US" dirty="0" smtClean="0">
                <a:solidFill>
                  <a:schemeClr val="tx1"/>
                </a:solidFill>
              </a:rPr>
              <a:t> </a:t>
            </a:r>
            <a:r>
              <a:rPr lang="en-US" dirty="0" err="1" smtClean="0">
                <a:solidFill>
                  <a:srgbClr val="C00000"/>
                </a:solidFill>
              </a:rPr>
              <a:t>CMStartTime</a:t>
            </a:r>
            <a:r>
              <a:rPr lang="en-US" dirty="0" smtClean="0">
                <a:solidFill>
                  <a:schemeClr val="tx1"/>
                </a:solidFill>
              </a:rPr>
              <a:t> </a:t>
            </a:r>
            <a:r>
              <a:rPr lang="en-US" dirty="0" smtClean="0"/>
              <a:t>- last time the local Unified CM service started. This is available only when the local Unified CM is running </a:t>
            </a:r>
          </a:p>
        </p:txBody>
      </p:sp>
    </p:spTree>
  </p:cSld>
  <p:clrMapOvr>
    <a:masterClrMapping/>
  </p:clrMapOvr>
  <p:transition>
    <p:wipe dir="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4"/>
          <p:cNvSpPr>
            <a:spLocks noGrp="1" noChangeArrowheads="1"/>
          </p:cNvSpPr>
          <p:nvPr>
            <p:ph type="title"/>
          </p:nvPr>
        </p:nvSpPr>
        <p:spPr/>
        <p:txBody>
          <a:bodyPr/>
          <a:lstStyle/>
          <a:p>
            <a:pPr eaLnBrk="1" hangingPunct="1"/>
            <a:r>
              <a:rPr lang="en-US" dirty="0" smtClean="0"/>
              <a:t>SNMP-CISCO-CCM-MIB (Phone)</a:t>
            </a:r>
          </a:p>
        </p:txBody>
      </p:sp>
      <p:sp>
        <p:nvSpPr>
          <p:cNvPr id="163843" name="Rectangle 5"/>
          <p:cNvSpPr>
            <a:spLocks noGrp="1" noChangeArrowheads="1"/>
          </p:cNvSpPr>
          <p:nvPr>
            <p:ph type="body" sz="quarter" idx="10"/>
          </p:nvPr>
        </p:nvSpPr>
        <p:spPr/>
        <p:txBody>
          <a:bodyPr/>
          <a:lstStyle/>
          <a:p>
            <a:pPr eaLnBrk="1" hangingPunct="1"/>
            <a:r>
              <a:rPr lang="en-US" dirty="0" smtClean="0"/>
              <a:t>Phone tables/notifications.</a:t>
            </a:r>
          </a:p>
          <a:p>
            <a:pPr lvl="1" indent="0" eaLnBrk="1" hangingPunct="1"/>
            <a:r>
              <a:rPr lang="en-US" dirty="0" err="1" smtClean="0">
                <a:solidFill>
                  <a:srgbClr val="C00000"/>
                </a:solidFill>
              </a:rPr>
              <a:t>ccmPhoneTable</a:t>
            </a:r>
            <a:r>
              <a:rPr lang="en-US" dirty="0" smtClean="0">
                <a:solidFill>
                  <a:srgbClr val="C00000"/>
                </a:solidFill>
              </a:rPr>
              <a:t> </a:t>
            </a:r>
            <a:r>
              <a:rPr lang="en-US" dirty="0" smtClean="0"/>
              <a:t>- contains complete list of phones. </a:t>
            </a:r>
          </a:p>
          <a:p>
            <a:pPr lvl="1" indent="0" eaLnBrk="1" hangingPunct="1"/>
            <a:r>
              <a:rPr lang="en-US" dirty="0" err="1" smtClean="0">
                <a:solidFill>
                  <a:srgbClr val="C00000"/>
                </a:solidFill>
              </a:rPr>
              <a:t>ccmPhoneExtnTable</a:t>
            </a:r>
            <a:r>
              <a:rPr lang="en-US" dirty="0" smtClean="0">
                <a:solidFill>
                  <a:schemeClr val="accent2"/>
                </a:solidFill>
              </a:rPr>
              <a:t> </a:t>
            </a:r>
            <a:r>
              <a:rPr lang="en-US" dirty="0" smtClean="0"/>
              <a:t>- contains extension numbers for the phones in </a:t>
            </a:r>
            <a:r>
              <a:rPr lang="en-US" dirty="0" err="1" smtClean="0"/>
              <a:t>ccmPhoneTable</a:t>
            </a:r>
            <a:endParaRPr lang="en-US" dirty="0" smtClean="0"/>
          </a:p>
          <a:p>
            <a:pPr lvl="1" indent="0" eaLnBrk="1" hangingPunct="1"/>
            <a:r>
              <a:rPr lang="en-US" dirty="0" err="1" smtClean="0">
                <a:solidFill>
                  <a:srgbClr val="C00000"/>
                </a:solidFill>
              </a:rPr>
              <a:t>ccmPhoneStatusUpdateTable</a:t>
            </a:r>
            <a:r>
              <a:rPr lang="en-US" dirty="0" smtClean="0">
                <a:solidFill>
                  <a:schemeClr val="accent2"/>
                </a:solidFill>
              </a:rPr>
              <a:t> </a:t>
            </a:r>
            <a:r>
              <a:rPr lang="en-US" dirty="0" smtClean="0"/>
              <a:t>- contains list of phones with recent status changes. (configurable based on time)</a:t>
            </a:r>
          </a:p>
          <a:p>
            <a:pPr lvl="1" indent="0" eaLnBrk="1" hangingPunct="1"/>
            <a:r>
              <a:rPr lang="en-US" dirty="0" err="1" smtClean="0">
                <a:solidFill>
                  <a:srgbClr val="C00000"/>
                </a:solidFill>
              </a:rPr>
              <a:t>ccmPhoneStatusUpdate</a:t>
            </a:r>
            <a:r>
              <a:rPr lang="en-US" dirty="0" smtClean="0">
                <a:solidFill>
                  <a:schemeClr val="accent2"/>
                </a:solidFill>
              </a:rPr>
              <a:t> </a:t>
            </a:r>
            <a:r>
              <a:rPr lang="en-US" dirty="0" smtClean="0"/>
              <a:t>- phone status updates</a:t>
            </a:r>
          </a:p>
          <a:p>
            <a:pPr eaLnBrk="1" hangingPunct="1"/>
            <a:r>
              <a:rPr lang="en-US" dirty="0" smtClean="0"/>
              <a:t>There are more phone related information in </a:t>
            </a:r>
            <a:br>
              <a:rPr lang="en-US" dirty="0" smtClean="0"/>
            </a:br>
            <a:r>
              <a:rPr lang="en-US" dirty="0" smtClean="0"/>
              <a:t>CISCO-CCM-MIB. For complete information go to </a:t>
            </a:r>
            <a:r>
              <a:rPr lang="en-US" dirty="0" smtClean="0">
                <a:hlinkClick r:id="rId2"/>
              </a:rPr>
              <a:t>http://www.cisco.com/go/mibs</a:t>
            </a:r>
            <a:endParaRPr lang="en-US" dirty="0" smtClean="0"/>
          </a:p>
        </p:txBody>
      </p:sp>
    </p:spTree>
  </p:cSld>
  <p:clrMapOvr>
    <a:masterClrMapping/>
  </p:clrMapOvr>
  <p:transition>
    <p:wipe dir="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4"/>
          <p:cNvSpPr>
            <a:spLocks noGrp="1" noChangeArrowheads="1"/>
          </p:cNvSpPr>
          <p:nvPr>
            <p:ph type="title"/>
          </p:nvPr>
        </p:nvSpPr>
        <p:spPr/>
        <p:txBody>
          <a:bodyPr/>
          <a:lstStyle/>
          <a:p>
            <a:r>
              <a:rPr lang="en-US" smtClean="0"/>
              <a:t>SNMP-CISCO-CCM-MIB (Phone)</a:t>
            </a:r>
            <a:endParaRPr lang="en-US" dirty="0" smtClean="0"/>
          </a:p>
        </p:txBody>
      </p:sp>
      <p:sp>
        <p:nvSpPr>
          <p:cNvPr id="4" name="Content Placeholder 3"/>
          <p:cNvSpPr>
            <a:spLocks noGrp="1"/>
          </p:cNvSpPr>
          <p:nvPr>
            <p:ph idx="4294967295"/>
          </p:nvPr>
        </p:nvSpPr>
        <p:spPr>
          <a:xfrm>
            <a:off x="241508" y="1365250"/>
            <a:ext cx="8902491" cy="5111750"/>
          </a:xfrm>
        </p:spPr>
        <p:txBody>
          <a:bodyPr>
            <a:noAutofit/>
          </a:bodyPr>
          <a:lstStyle/>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snmpbulkwalk -c public -v2c 10.77.31.30 1.3.6.1.4.1.9.9.156.1.2</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SNMPv2-SMI::enterprises.9.9.156.1.2.1.1.2.36 = Hex-STRING: 00 00 11 11 00 24 </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SNMPv2-SMI::enterprises.9.9.156.1.2.1.1.2.51 = Hex-STRING: 00 00 11 11 00 07 </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SNMPv2-SMI::enterprises.9.9.156.1.2.1.1.2.52 = Hex-STRING: 00 00 11 11 00 1F </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SNMPv2-SMI::enterprises.9.9.156.1.2.1.1.2.53 = Hex-STRING: 00 00 11 11 00 1D </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SNMPv2-SMI::enterprises.9.9.156.1.2.1.1.4.36 = STRING: "Auto 1035"</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SNMPv2-SMI::enterprises.9.9.156.1.2.1.1.4.51 = STRING: "Auto 1006"</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SNMPv2-SMI::enterprises.9.9.156.1.2.1.1.4.52 = STRING: "Auto 1030"</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SNMPv2-SMI::enterprises.9.9.156.1.2.1.1.4.53 = STRING: "Auto 1028"</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SNMPv2-SMI::enterprises.9.9.156.1.2.1.1.5.36 = ""</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SNMPv2-SMI::enterprises.9.9.156.1.2.1.1.5.51 = ""</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SNMPv2-SMI::enterprises.9.9.156.1.2.1.1.5.52 = ""</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SNMPv2-SMI::enterprises.9.9.156.1.2.1.1.5.53 = ""</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SNMPv2-SMI::enterprises.9.9.156.1.2.1.1.6.36 = </a:t>
            </a:r>
            <a:r>
              <a:rPr lang="en-US" sz="1200" b="1" dirty="0" err="1" smtClean="0">
                <a:solidFill>
                  <a:srgbClr val="C00000"/>
                </a:solidFill>
                <a:latin typeface="Courier New" pitchFamily="49" charset="0"/>
                <a:cs typeface="Courier New" pitchFamily="49" charset="0"/>
              </a:rPr>
              <a:t>IpAddress</a:t>
            </a:r>
            <a:r>
              <a:rPr lang="en-US" sz="1200" b="1" dirty="0" smtClean="0">
                <a:solidFill>
                  <a:srgbClr val="C00000"/>
                </a:solidFill>
                <a:latin typeface="Courier New" pitchFamily="49" charset="0"/>
                <a:cs typeface="Courier New" pitchFamily="49" charset="0"/>
              </a:rPr>
              <a:t>: 10.77.31.13</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SNMPv2-SMI::enterprises.9.9.156.1.2.1.1.6.51 = </a:t>
            </a:r>
            <a:r>
              <a:rPr lang="en-US" sz="1200" b="1" dirty="0" err="1" smtClean="0">
                <a:solidFill>
                  <a:srgbClr val="C00000"/>
                </a:solidFill>
                <a:latin typeface="Courier New" pitchFamily="49" charset="0"/>
                <a:cs typeface="Courier New" pitchFamily="49" charset="0"/>
              </a:rPr>
              <a:t>IpAddress</a:t>
            </a:r>
            <a:r>
              <a:rPr lang="en-US" sz="1200" b="1" dirty="0" smtClean="0">
                <a:solidFill>
                  <a:srgbClr val="C00000"/>
                </a:solidFill>
                <a:latin typeface="Courier New" pitchFamily="49" charset="0"/>
                <a:cs typeface="Courier New" pitchFamily="49" charset="0"/>
              </a:rPr>
              <a:t>: 10.77.31.13</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SNMPv2-SMI::enterprises.9.9.156.1.2.1.1.6.52 = </a:t>
            </a:r>
            <a:r>
              <a:rPr lang="en-US" sz="1200" b="1" dirty="0" err="1" smtClean="0">
                <a:solidFill>
                  <a:srgbClr val="C00000"/>
                </a:solidFill>
                <a:latin typeface="Courier New" pitchFamily="49" charset="0"/>
                <a:cs typeface="Courier New" pitchFamily="49" charset="0"/>
              </a:rPr>
              <a:t>IpAddress</a:t>
            </a:r>
            <a:r>
              <a:rPr lang="en-US" sz="1200" b="1" dirty="0" smtClean="0">
                <a:solidFill>
                  <a:srgbClr val="C00000"/>
                </a:solidFill>
                <a:latin typeface="Courier New" pitchFamily="49" charset="0"/>
                <a:cs typeface="Courier New" pitchFamily="49" charset="0"/>
              </a:rPr>
              <a:t>: 10.77.31.13</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SNMPv2-SMI::enterprises.9.9.156.1.2.1.1.6.53 = </a:t>
            </a:r>
            <a:r>
              <a:rPr lang="en-US" sz="1200" b="1" dirty="0" err="1" smtClean="0">
                <a:solidFill>
                  <a:srgbClr val="C00000"/>
                </a:solidFill>
                <a:latin typeface="Courier New" pitchFamily="49" charset="0"/>
                <a:cs typeface="Courier New" pitchFamily="49" charset="0"/>
              </a:rPr>
              <a:t>IpAddress</a:t>
            </a:r>
            <a:r>
              <a:rPr lang="en-US" sz="1200" b="1" dirty="0" smtClean="0">
                <a:solidFill>
                  <a:srgbClr val="C00000"/>
                </a:solidFill>
                <a:latin typeface="Courier New" pitchFamily="49" charset="0"/>
                <a:cs typeface="Courier New" pitchFamily="49" charset="0"/>
              </a:rPr>
              <a:t>: 10.77.31.13</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SNMPv2-SMI::enterprises.9.9.156.1.2.1.1.8.36 = Hex-STRING: 07 D8 03 1B 0E </a:t>
            </a:r>
            <a:r>
              <a:rPr lang="en-US" sz="1200" b="1" dirty="0" err="1" smtClean="0">
                <a:solidFill>
                  <a:srgbClr val="C00000"/>
                </a:solidFill>
                <a:latin typeface="Courier New" pitchFamily="49" charset="0"/>
                <a:cs typeface="Courier New" pitchFamily="49" charset="0"/>
              </a:rPr>
              <a:t>0E</a:t>
            </a:r>
            <a:r>
              <a:rPr lang="en-US" sz="1200" b="1" dirty="0" smtClean="0">
                <a:solidFill>
                  <a:srgbClr val="C00000"/>
                </a:solidFill>
                <a:latin typeface="Courier New" pitchFamily="49" charset="0"/>
                <a:cs typeface="Courier New" pitchFamily="49" charset="0"/>
              </a:rPr>
              <a:t> 1D 00 2B 05 1E </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SNMPv2-SMI::enterprises.9.9.156.1.2.1.1.8.51 = Hex-STRING: 07 D8 03 1B 0E </a:t>
            </a:r>
            <a:r>
              <a:rPr lang="en-US" sz="1200" b="1" dirty="0" err="1" smtClean="0">
                <a:solidFill>
                  <a:srgbClr val="C00000"/>
                </a:solidFill>
                <a:latin typeface="Courier New" pitchFamily="49" charset="0"/>
                <a:cs typeface="Courier New" pitchFamily="49" charset="0"/>
              </a:rPr>
              <a:t>0E</a:t>
            </a:r>
            <a:r>
              <a:rPr lang="en-US" sz="1200" b="1" dirty="0" smtClean="0">
                <a:solidFill>
                  <a:srgbClr val="C00000"/>
                </a:solidFill>
                <a:latin typeface="Courier New" pitchFamily="49" charset="0"/>
                <a:cs typeface="Courier New" pitchFamily="49" charset="0"/>
              </a:rPr>
              <a:t> 13 00 2B 05 1E </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SNMPv2-SMI::enterprises.9.9.156.1.2.1.1.8.52 = Hex-STRING: 07 D8 03 1B 0E </a:t>
            </a:r>
            <a:r>
              <a:rPr lang="en-US" sz="1200" b="1" dirty="0" err="1" smtClean="0">
                <a:solidFill>
                  <a:srgbClr val="C00000"/>
                </a:solidFill>
                <a:latin typeface="Courier New" pitchFamily="49" charset="0"/>
                <a:cs typeface="Courier New" pitchFamily="49" charset="0"/>
              </a:rPr>
              <a:t>0E</a:t>
            </a:r>
            <a:r>
              <a:rPr lang="en-US" sz="1200" b="1" dirty="0" smtClean="0">
                <a:solidFill>
                  <a:srgbClr val="C00000"/>
                </a:solidFill>
                <a:latin typeface="Courier New" pitchFamily="49" charset="0"/>
                <a:cs typeface="Courier New" pitchFamily="49" charset="0"/>
              </a:rPr>
              <a:t> 13 00 2B 05 1E </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SNMPv2-SMI::enterprises.9.9.156.1.2.1.1.8.53 = Hex-STRING: 07 D8 03 1B 0E </a:t>
            </a:r>
            <a:r>
              <a:rPr lang="en-US" sz="1200" b="1" dirty="0" err="1" smtClean="0">
                <a:solidFill>
                  <a:srgbClr val="C00000"/>
                </a:solidFill>
                <a:latin typeface="Courier New" pitchFamily="49" charset="0"/>
                <a:cs typeface="Courier New" pitchFamily="49" charset="0"/>
              </a:rPr>
              <a:t>0E</a:t>
            </a:r>
            <a:r>
              <a:rPr lang="en-US" sz="1200" b="1" dirty="0" smtClean="0">
                <a:solidFill>
                  <a:srgbClr val="C00000"/>
                </a:solidFill>
                <a:latin typeface="Courier New" pitchFamily="49" charset="0"/>
                <a:cs typeface="Courier New" pitchFamily="49" charset="0"/>
              </a:rPr>
              <a:t> 13 00 2B 05 1E</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SNMPv2-SMI::enterprises.9.9.156.1.2.1.1.10.36 = STRING: "P00303010102"</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SNMPv2-SMI::enterprises.9.9.156.1.2.1.1.10.51 = STRING: "P00303010102"</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SNMPv2-SMI::enterprises.9.9.156.1.2.1.1.10.52 = STRING: "P00303010102"</a:t>
            </a:r>
          </a:p>
          <a:p>
            <a:pPr>
              <a:lnSpc>
                <a:spcPct val="100000"/>
              </a:lnSpc>
              <a:spcBef>
                <a:spcPts val="0"/>
              </a:spcBef>
              <a:buNone/>
              <a:defRPr/>
            </a:pPr>
            <a:r>
              <a:rPr lang="en-US" sz="1200" b="1" dirty="0" smtClean="0">
                <a:solidFill>
                  <a:srgbClr val="C00000"/>
                </a:solidFill>
                <a:latin typeface="Courier New" pitchFamily="49" charset="0"/>
                <a:cs typeface="Courier New" pitchFamily="49" charset="0"/>
              </a:rPr>
              <a:t>SNMPv2-SMI::enterprises.9.9.156.1.2.1.1.10.53 = STRING: "P00303010102”</a:t>
            </a:r>
            <a:endParaRPr lang="en-US" sz="1200" dirty="0">
              <a:solidFill>
                <a:srgbClr val="C00000"/>
              </a:solidFill>
              <a:latin typeface="Courier New" pitchFamily="49" charset="0"/>
              <a:cs typeface="Courier New" pitchFamily="49" charset="0"/>
            </a:endParaRPr>
          </a:p>
        </p:txBody>
      </p:sp>
    </p:spTree>
  </p:cSld>
  <p:clrMapOvr>
    <a:masterClrMapping/>
  </p:clrMapOvr>
  <p:transition>
    <p:wipe dir="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4"/>
          <p:cNvSpPr>
            <a:spLocks noGrp="1" noChangeArrowheads="1"/>
          </p:cNvSpPr>
          <p:nvPr>
            <p:ph type="title"/>
          </p:nvPr>
        </p:nvSpPr>
        <p:spPr/>
        <p:txBody>
          <a:bodyPr/>
          <a:lstStyle/>
          <a:p>
            <a:pPr eaLnBrk="1" hangingPunct="1"/>
            <a:r>
              <a:rPr lang="en-US" dirty="0" smtClean="0"/>
              <a:t>SNMP-CISCO </a:t>
            </a:r>
            <a:r>
              <a:rPr lang="en-US" dirty="0" err="1" smtClean="0"/>
              <a:t>SYSLOG</a:t>
            </a:r>
            <a:r>
              <a:rPr lang="en-US" dirty="0" smtClean="0"/>
              <a:t> MIB</a:t>
            </a:r>
          </a:p>
        </p:txBody>
      </p:sp>
      <p:sp>
        <p:nvSpPr>
          <p:cNvPr id="165891" name="Rectangle 5"/>
          <p:cNvSpPr>
            <a:spLocks noGrp="1" noChangeArrowheads="1"/>
          </p:cNvSpPr>
          <p:nvPr>
            <p:ph type="body" sz="quarter" idx="10"/>
          </p:nvPr>
        </p:nvSpPr>
        <p:spPr/>
        <p:txBody>
          <a:bodyPr/>
          <a:lstStyle/>
          <a:p>
            <a:pPr eaLnBrk="1" hangingPunct="1"/>
            <a:r>
              <a:rPr lang="en-US" smtClean="0"/>
              <a:t>Any syslog message can be sent out as trap </a:t>
            </a:r>
          </a:p>
          <a:p>
            <a:pPr eaLnBrk="1" hangingPunct="1"/>
            <a:r>
              <a:rPr lang="en-US" smtClean="0"/>
              <a:t>Includes ability to monitor events generated by </a:t>
            </a:r>
            <a:br>
              <a:rPr lang="en-US" smtClean="0"/>
            </a:br>
            <a:r>
              <a:rPr lang="en-US" smtClean="0"/>
              <a:t>multiple hardware vendors (IBM, HP, Dell)</a:t>
            </a:r>
          </a:p>
          <a:p>
            <a:pPr eaLnBrk="1" hangingPunct="1"/>
            <a:r>
              <a:rPr lang="en-US" smtClean="0"/>
              <a:t>Remote configuration across distributed </a:t>
            </a:r>
            <a:br>
              <a:rPr lang="en-US" smtClean="0"/>
            </a:br>
            <a:r>
              <a:rPr lang="en-US" smtClean="0"/>
              <a:t>SNMP topologies</a:t>
            </a:r>
          </a:p>
          <a:p>
            <a:pPr eaLnBrk="1" hangingPunct="1"/>
            <a:r>
              <a:rPr lang="en-US" smtClean="0"/>
              <a:t>Ability to generate traps based on severity and </a:t>
            </a:r>
            <a:br>
              <a:rPr lang="en-US" smtClean="0"/>
            </a:br>
            <a:r>
              <a:rPr lang="en-US" smtClean="0"/>
              <a:t>string matches </a:t>
            </a:r>
          </a:p>
          <a:p>
            <a:pPr eaLnBrk="1" hangingPunct="1"/>
            <a:r>
              <a:rPr lang="en-US" smtClean="0"/>
              <a:t>Configured via snmp set </a:t>
            </a:r>
          </a:p>
          <a:p>
            <a:pPr lvl="1" indent="0" eaLnBrk="1" hangingPunct="1"/>
            <a:r>
              <a:rPr lang="en-US" smtClean="0"/>
              <a:t>E.g., severity of syslog message to trigger trap </a:t>
            </a:r>
          </a:p>
        </p:txBody>
      </p:sp>
    </p:spTree>
  </p:cSld>
  <p:clrMapOvr>
    <a:masterClrMapping/>
  </p:clrMapOvr>
  <p:transition>
    <p:wipe dir="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hape 49"/>
          <p:cNvCxnSpPr/>
          <p:nvPr/>
        </p:nvCxnSpPr>
        <p:spPr>
          <a:xfrm>
            <a:off x="3727227" y="3904932"/>
            <a:ext cx="616173" cy="615950"/>
          </a:xfrm>
          <a:prstGeom prst="bentConnector2">
            <a:avLst/>
          </a:prstGeom>
          <a:ln w="19050">
            <a:solidFill>
              <a:srgbClr val="546568"/>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66915" name="AutoShape 2"/>
          <p:cNvSpPr>
            <a:spLocks noChangeArrowheads="1"/>
          </p:cNvSpPr>
          <p:nvPr/>
        </p:nvSpPr>
        <p:spPr bwMode="auto">
          <a:xfrm>
            <a:off x="4623356" y="3212719"/>
            <a:ext cx="1097280" cy="1158875"/>
          </a:xfrm>
          <a:prstGeom prst="roundRect">
            <a:avLst>
              <a:gd name="adj" fmla="val 11059"/>
            </a:avLst>
          </a:prstGeom>
          <a:solidFill>
            <a:srgbClr val="F68836"/>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defTabSz="814388" eaLnBrk="0" hangingPunct="0">
              <a:lnSpc>
                <a:spcPct val="90000"/>
              </a:lnSpc>
            </a:pPr>
            <a:r>
              <a:rPr lang="en-US" sz="1600" dirty="0">
                <a:solidFill>
                  <a:schemeClr val="bg1"/>
                </a:solidFill>
              </a:rPr>
              <a:t>Cisco </a:t>
            </a:r>
          </a:p>
          <a:p>
            <a:pPr algn="ctr" defTabSz="814388" eaLnBrk="0" hangingPunct="0">
              <a:lnSpc>
                <a:spcPct val="90000"/>
              </a:lnSpc>
            </a:pPr>
            <a:r>
              <a:rPr lang="en-US" sz="1600" dirty="0" err="1">
                <a:solidFill>
                  <a:schemeClr val="bg1"/>
                </a:solidFill>
              </a:rPr>
              <a:t>Syslog</a:t>
            </a:r>
            <a:r>
              <a:rPr lang="en-US" sz="1600" dirty="0">
                <a:solidFill>
                  <a:schemeClr val="bg1"/>
                </a:solidFill>
              </a:rPr>
              <a:t> </a:t>
            </a:r>
            <a:r>
              <a:rPr lang="en-US" sz="1600" dirty="0" smtClean="0">
                <a:solidFill>
                  <a:schemeClr val="bg1"/>
                </a:solidFill>
              </a:rPr>
              <a:t/>
            </a:r>
            <a:br>
              <a:rPr lang="en-US" sz="1600" dirty="0" smtClean="0">
                <a:solidFill>
                  <a:schemeClr val="bg1"/>
                </a:solidFill>
              </a:rPr>
            </a:br>
            <a:r>
              <a:rPr lang="en-US" sz="1600" dirty="0" smtClean="0">
                <a:solidFill>
                  <a:schemeClr val="bg1"/>
                </a:solidFill>
              </a:rPr>
              <a:t>MIB</a:t>
            </a:r>
            <a:endParaRPr lang="en-US" sz="1600" dirty="0">
              <a:solidFill>
                <a:schemeClr val="bg1"/>
              </a:solidFill>
            </a:endParaRPr>
          </a:p>
          <a:p>
            <a:pPr algn="ctr" defTabSz="814388" eaLnBrk="0" hangingPunct="0">
              <a:lnSpc>
                <a:spcPct val="90000"/>
              </a:lnSpc>
            </a:pPr>
            <a:r>
              <a:rPr lang="en-US" sz="1600" dirty="0">
                <a:solidFill>
                  <a:schemeClr val="bg1"/>
                </a:solidFill>
              </a:rPr>
              <a:t> </a:t>
            </a:r>
            <a:r>
              <a:rPr lang="en-US" sz="1600" dirty="0" err="1">
                <a:solidFill>
                  <a:schemeClr val="bg1"/>
                </a:solidFill>
              </a:rPr>
              <a:t>SubAgent</a:t>
            </a:r>
            <a:endParaRPr lang="en-US" sz="1600" dirty="0">
              <a:solidFill>
                <a:schemeClr val="bg1"/>
              </a:solidFill>
            </a:endParaRPr>
          </a:p>
        </p:txBody>
      </p:sp>
      <p:sp>
        <p:nvSpPr>
          <p:cNvPr id="166916" name="AutoShape 3"/>
          <p:cNvSpPr>
            <a:spLocks noChangeArrowheads="1"/>
          </p:cNvSpPr>
          <p:nvPr/>
        </p:nvSpPr>
        <p:spPr bwMode="auto">
          <a:xfrm>
            <a:off x="6248400" y="3223831"/>
            <a:ext cx="1097280" cy="1136650"/>
          </a:xfrm>
          <a:prstGeom prst="roundRect">
            <a:avLst>
              <a:gd name="adj" fmla="val 7833"/>
            </a:avLst>
          </a:prstGeom>
          <a:solidFill>
            <a:srgbClr val="6DB344"/>
          </a:solidFill>
          <a:ln w="9525">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lnSpc>
                <a:spcPct val="90000"/>
              </a:lnSpc>
            </a:pPr>
            <a:r>
              <a:rPr lang="en-US" sz="1600" dirty="0" smtClean="0">
                <a:solidFill>
                  <a:schemeClr val="bg2"/>
                </a:solidFill>
              </a:rPr>
              <a:t>SNMP/R</a:t>
            </a:r>
          </a:p>
          <a:p>
            <a:pPr algn="ctr" eaLnBrk="0" hangingPunct="0">
              <a:lnSpc>
                <a:spcPct val="90000"/>
              </a:lnSpc>
            </a:pPr>
            <a:r>
              <a:rPr lang="en-US" sz="1600" dirty="0" smtClean="0">
                <a:solidFill>
                  <a:schemeClr val="bg2"/>
                </a:solidFill>
              </a:rPr>
              <a:t> Master</a:t>
            </a:r>
          </a:p>
          <a:p>
            <a:pPr algn="ctr" eaLnBrk="0" hangingPunct="0">
              <a:lnSpc>
                <a:spcPct val="90000"/>
              </a:lnSpc>
            </a:pPr>
            <a:r>
              <a:rPr lang="en-US" sz="1600" dirty="0" smtClean="0">
                <a:solidFill>
                  <a:schemeClr val="bg2"/>
                </a:solidFill>
              </a:rPr>
              <a:t> Agent</a:t>
            </a:r>
          </a:p>
        </p:txBody>
      </p:sp>
      <p:sp>
        <p:nvSpPr>
          <p:cNvPr id="166918" name="AutoShape 13"/>
          <p:cNvSpPr>
            <a:spLocks noChangeArrowheads="1"/>
          </p:cNvSpPr>
          <p:nvPr/>
        </p:nvSpPr>
        <p:spPr bwMode="auto">
          <a:xfrm>
            <a:off x="2800191" y="3214306"/>
            <a:ext cx="1097280" cy="1155700"/>
          </a:xfrm>
          <a:prstGeom prst="roundRect">
            <a:avLst>
              <a:gd name="adj" fmla="val 10834"/>
            </a:avLst>
          </a:prstGeom>
          <a:solidFill>
            <a:schemeClr val="accent3">
              <a:lumMod val="50000"/>
            </a:schemeClr>
          </a:solidFill>
          <a:ln w="9525">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600" dirty="0">
                <a:solidFill>
                  <a:schemeClr val="bg2"/>
                </a:solidFill>
              </a:rPr>
              <a:t>Local</a:t>
            </a:r>
          </a:p>
          <a:p>
            <a:pPr algn="ctr" eaLnBrk="0" hangingPunct="0"/>
            <a:r>
              <a:rPr lang="en-US" sz="1600" dirty="0" err="1">
                <a:solidFill>
                  <a:schemeClr val="bg2"/>
                </a:solidFill>
              </a:rPr>
              <a:t>Syslog</a:t>
            </a:r>
            <a:endParaRPr lang="en-US" sz="1600" dirty="0">
              <a:solidFill>
                <a:schemeClr val="bg2"/>
              </a:solidFill>
            </a:endParaRPr>
          </a:p>
          <a:p>
            <a:pPr algn="ctr" eaLnBrk="0" hangingPunct="0"/>
            <a:r>
              <a:rPr lang="en-US" sz="1600" dirty="0">
                <a:solidFill>
                  <a:schemeClr val="bg2"/>
                </a:solidFill>
              </a:rPr>
              <a:t>Daemon</a:t>
            </a:r>
          </a:p>
        </p:txBody>
      </p:sp>
      <p:sp>
        <p:nvSpPr>
          <p:cNvPr id="166921" name="AutoShape 17"/>
          <p:cNvSpPr>
            <a:spLocks noChangeArrowheads="1"/>
          </p:cNvSpPr>
          <p:nvPr/>
        </p:nvSpPr>
        <p:spPr bwMode="auto">
          <a:xfrm>
            <a:off x="2590800" y="1645920"/>
            <a:ext cx="1516063" cy="1022350"/>
          </a:xfrm>
          <a:prstGeom prst="roundRect">
            <a:avLst>
              <a:gd name="adj" fmla="val 16667"/>
            </a:avLst>
          </a:prstGeom>
          <a:solidFill>
            <a:schemeClr val="accent2">
              <a:lumMod val="75000"/>
            </a:schemeClr>
          </a:solidFill>
          <a:ln w="12700">
            <a:solidFill>
              <a:schemeClr val="bg2">
                <a:lumMod val="50000"/>
              </a:schemeClr>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600" dirty="0">
                <a:solidFill>
                  <a:schemeClr val="bg1"/>
                </a:solidFill>
              </a:rPr>
              <a:t>System/Kernel </a:t>
            </a:r>
          </a:p>
          <a:p>
            <a:pPr algn="ctr" eaLnBrk="0" hangingPunct="0"/>
            <a:r>
              <a:rPr lang="en-US" sz="1600" dirty="0">
                <a:solidFill>
                  <a:schemeClr val="bg1"/>
                </a:solidFill>
              </a:rPr>
              <a:t>Generates </a:t>
            </a:r>
          </a:p>
          <a:p>
            <a:pPr algn="ctr" eaLnBrk="0" hangingPunct="0"/>
            <a:r>
              <a:rPr lang="en-US" sz="1600" dirty="0" err="1">
                <a:solidFill>
                  <a:schemeClr val="bg1"/>
                </a:solidFill>
              </a:rPr>
              <a:t>Syslogs</a:t>
            </a:r>
            <a:endParaRPr lang="en-US" sz="1600" dirty="0">
              <a:solidFill>
                <a:schemeClr val="bg1"/>
              </a:solidFill>
            </a:endParaRPr>
          </a:p>
        </p:txBody>
      </p:sp>
      <p:sp>
        <p:nvSpPr>
          <p:cNvPr id="166924" name="AutoShape 21"/>
          <p:cNvSpPr>
            <a:spLocks noChangeArrowheads="1"/>
          </p:cNvSpPr>
          <p:nvPr/>
        </p:nvSpPr>
        <p:spPr bwMode="auto">
          <a:xfrm>
            <a:off x="4003675" y="4520882"/>
            <a:ext cx="949325" cy="523875"/>
          </a:xfrm>
          <a:prstGeom prst="flowChartMultidocument">
            <a:avLst/>
          </a:prstGeom>
          <a:solidFill>
            <a:schemeClr val="bg2">
              <a:lumMod val="85000"/>
              <a:alpha val="79999"/>
            </a:schemeClr>
          </a:solidFill>
          <a:ln w="9525">
            <a:solidFill>
              <a:schemeClr val="bg2">
                <a:lumMod val="50000"/>
              </a:schemeClr>
            </a:solidFill>
            <a:miter lim="800000"/>
            <a:headEnd/>
            <a:tailEnd/>
          </a:ln>
        </p:spPr>
        <p:txBody>
          <a:bodyPr wrap="none" anchor="ctr"/>
          <a:lstStyle/>
          <a:p>
            <a:pPr algn="ctr"/>
            <a:r>
              <a:rPr lang="en-US" sz="1400">
                <a:solidFill>
                  <a:srgbClr val="546568"/>
                </a:solidFill>
                <a:cs typeface="Times New Roman" pitchFamily="18" charset="0"/>
              </a:rPr>
              <a:t>Syslogs</a:t>
            </a:r>
          </a:p>
        </p:txBody>
      </p:sp>
      <p:sp>
        <p:nvSpPr>
          <p:cNvPr id="166927" name="Rectangle 24"/>
          <p:cNvSpPr>
            <a:spLocks noChangeArrowheads="1"/>
          </p:cNvSpPr>
          <p:nvPr/>
        </p:nvSpPr>
        <p:spPr bwMode="auto">
          <a:xfrm>
            <a:off x="7312152" y="3523932"/>
            <a:ext cx="921727" cy="243014"/>
          </a:xfrm>
          <a:prstGeom prst="rect">
            <a:avLst/>
          </a:prstGeom>
          <a:noFill/>
          <a:ln w="9525">
            <a:noFill/>
            <a:miter lim="800000"/>
            <a:headEnd type="none" w="sm" len="sm"/>
            <a:tailEnd type="none" w="sm" len="sm"/>
          </a:ln>
        </p:spPr>
        <p:txBody>
          <a:bodyPr wrap="none" lIns="73025" tIns="36512" rIns="73025" bIns="36512">
            <a:spAutoFit/>
          </a:bodyPr>
          <a:lstStyle/>
          <a:p>
            <a:pPr algn="ctr" eaLnBrk="0" hangingPunct="0"/>
            <a:r>
              <a:rPr lang="en-US" sz="1050" b="1" dirty="0">
                <a:solidFill>
                  <a:srgbClr val="546568"/>
                </a:solidFill>
              </a:rPr>
              <a:t>Notification</a:t>
            </a:r>
          </a:p>
        </p:txBody>
      </p:sp>
      <p:sp>
        <p:nvSpPr>
          <p:cNvPr id="166938" name="AutoShape 26"/>
          <p:cNvSpPr>
            <a:spLocks noChangeArrowheads="1"/>
          </p:cNvSpPr>
          <p:nvPr/>
        </p:nvSpPr>
        <p:spPr bwMode="auto">
          <a:xfrm>
            <a:off x="8229600" y="1645920"/>
            <a:ext cx="576263" cy="4297680"/>
          </a:xfrm>
          <a:prstGeom prst="roundRect">
            <a:avLst>
              <a:gd name="adj" fmla="val 16667"/>
            </a:avLst>
          </a:prstGeom>
          <a:solidFill>
            <a:srgbClr val="FFE429">
              <a:alpha val="79999"/>
            </a:srgbClr>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73025" tIns="36512" rIns="73025" bIns="36512" anchor="ctr"/>
          <a:lstStyle/>
          <a:p>
            <a:pPr algn="ctr" eaLnBrk="0" hangingPunct="0"/>
            <a:r>
              <a:rPr lang="en-US" sz="1400" b="1" dirty="0" smtClean="0">
                <a:solidFill>
                  <a:srgbClr val="546568"/>
                </a:solidFill>
              </a:rPr>
              <a:t>S</a:t>
            </a:r>
          </a:p>
          <a:p>
            <a:pPr algn="ctr" eaLnBrk="0" hangingPunct="0"/>
            <a:r>
              <a:rPr lang="en-US" sz="1400" b="1" dirty="0" smtClean="0">
                <a:solidFill>
                  <a:srgbClr val="546568"/>
                </a:solidFill>
              </a:rPr>
              <a:t>E</a:t>
            </a:r>
          </a:p>
          <a:p>
            <a:pPr algn="ctr" eaLnBrk="0" hangingPunct="0"/>
            <a:r>
              <a:rPr lang="en-US" sz="1400" b="1" dirty="0" smtClean="0">
                <a:solidFill>
                  <a:srgbClr val="546568"/>
                </a:solidFill>
              </a:rPr>
              <a:t>R</a:t>
            </a:r>
          </a:p>
          <a:p>
            <a:pPr algn="ctr" eaLnBrk="0" hangingPunct="0"/>
            <a:r>
              <a:rPr lang="en-US" sz="1400" b="1" dirty="0" smtClean="0">
                <a:solidFill>
                  <a:srgbClr val="546568"/>
                </a:solidFill>
              </a:rPr>
              <a:t>V</a:t>
            </a:r>
          </a:p>
          <a:p>
            <a:pPr algn="ctr" eaLnBrk="0" hangingPunct="0"/>
            <a:r>
              <a:rPr lang="en-US" sz="1400" b="1" dirty="0" smtClean="0">
                <a:solidFill>
                  <a:srgbClr val="546568"/>
                </a:solidFill>
              </a:rPr>
              <a:t>I</a:t>
            </a:r>
          </a:p>
          <a:p>
            <a:pPr algn="ctr" eaLnBrk="0" hangingPunct="0"/>
            <a:r>
              <a:rPr lang="en-US" sz="1400" b="1" dirty="0" smtClean="0">
                <a:solidFill>
                  <a:srgbClr val="546568"/>
                </a:solidFill>
              </a:rPr>
              <a:t>C</a:t>
            </a:r>
          </a:p>
          <a:p>
            <a:pPr algn="ctr" eaLnBrk="0" hangingPunct="0"/>
            <a:r>
              <a:rPr lang="en-US" sz="1400" b="1" dirty="0" smtClean="0">
                <a:solidFill>
                  <a:srgbClr val="546568"/>
                </a:solidFill>
              </a:rPr>
              <a:t>E  </a:t>
            </a:r>
            <a:br>
              <a:rPr lang="en-US" sz="1400" b="1" dirty="0" smtClean="0">
                <a:solidFill>
                  <a:srgbClr val="546568"/>
                </a:solidFill>
              </a:rPr>
            </a:br>
            <a:r>
              <a:rPr lang="en-US" sz="1400" b="1" dirty="0" smtClean="0">
                <a:solidFill>
                  <a:srgbClr val="546568"/>
                </a:solidFill>
              </a:rPr>
              <a:t/>
            </a:r>
            <a:br>
              <a:rPr lang="en-US" sz="1400" b="1" dirty="0" smtClean="0">
                <a:solidFill>
                  <a:srgbClr val="546568"/>
                </a:solidFill>
              </a:rPr>
            </a:br>
            <a:r>
              <a:rPr lang="en-US" sz="1400" b="1" dirty="0" smtClean="0">
                <a:solidFill>
                  <a:srgbClr val="546568"/>
                </a:solidFill>
              </a:rPr>
              <a:t>A</a:t>
            </a:r>
          </a:p>
          <a:p>
            <a:pPr algn="ctr" eaLnBrk="0" hangingPunct="0"/>
            <a:r>
              <a:rPr lang="en-US" sz="1400" b="1" dirty="0" smtClean="0">
                <a:solidFill>
                  <a:srgbClr val="546568"/>
                </a:solidFill>
              </a:rPr>
              <a:t>P</a:t>
            </a:r>
          </a:p>
          <a:p>
            <a:pPr algn="ctr" eaLnBrk="0" hangingPunct="0"/>
            <a:r>
              <a:rPr lang="en-US" sz="1400" b="1" dirty="0" smtClean="0">
                <a:solidFill>
                  <a:srgbClr val="546568"/>
                </a:solidFill>
              </a:rPr>
              <a:t>P</a:t>
            </a:r>
          </a:p>
          <a:p>
            <a:pPr algn="ctr" eaLnBrk="0" hangingPunct="0"/>
            <a:r>
              <a:rPr lang="en-US" sz="1400" b="1" dirty="0" smtClean="0">
                <a:solidFill>
                  <a:srgbClr val="546568"/>
                </a:solidFill>
              </a:rPr>
              <a:t>L</a:t>
            </a:r>
          </a:p>
          <a:p>
            <a:pPr algn="ctr" eaLnBrk="0" hangingPunct="0"/>
            <a:r>
              <a:rPr lang="en-US" sz="1400" b="1" dirty="0" smtClean="0">
                <a:solidFill>
                  <a:srgbClr val="546568"/>
                </a:solidFill>
              </a:rPr>
              <a:t>I</a:t>
            </a:r>
          </a:p>
          <a:p>
            <a:pPr algn="ctr" eaLnBrk="0" hangingPunct="0"/>
            <a:r>
              <a:rPr lang="en-US" sz="1400" b="1" dirty="0" smtClean="0">
                <a:solidFill>
                  <a:srgbClr val="546568"/>
                </a:solidFill>
              </a:rPr>
              <a:t>C</a:t>
            </a:r>
          </a:p>
          <a:p>
            <a:pPr algn="ctr" eaLnBrk="0" hangingPunct="0"/>
            <a:r>
              <a:rPr lang="en-US" sz="1400" b="1" dirty="0" smtClean="0">
                <a:solidFill>
                  <a:srgbClr val="546568"/>
                </a:solidFill>
              </a:rPr>
              <a:t>A</a:t>
            </a:r>
          </a:p>
          <a:p>
            <a:pPr algn="ctr" eaLnBrk="0" hangingPunct="0"/>
            <a:r>
              <a:rPr lang="en-US" sz="1400" b="1" dirty="0" smtClean="0">
                <a:solidFill>
                  <a:srgbClr val="546568"/>
                </a:solidFill>
              </a:rPr>
              <a:t>T</a:t>
            </a:r>
          </a:p>
          <a:p>
            <a:pPr algn="ctr" eaLnBrk="0" hangingPunct="0"/>
            <a:r>
              <a:rPr lang="en-US" sz="1400" b="1" dirty="0" smtClean="0">
                <a:solidFill>
                  <a:srgbClr val="546568"/>
                </a:solidFill>
              </a:rPr>
              <a:t>I</a:t>
            </a:r>
          </a:p>
          <a:p>
            <a:pPr algn="ctr" eaLnBrk="0" hangingPunct="0"/>
            <a:r>
              <a:rPr lang="en-US" sz="1400" b="1" dirty="0" smtClean="0">
                <a:solidFill>
                  <a:srgbClr val="546568"/>
                </a:solidFill>
              </a:rPr>
              <a:t>O</a:t>
            </a:r>
          </a:p>
          <a:p>
            <a:pPr algn="ctr" eaLnBrk="0" hangingPunct="0"/>
            <a:r>
              <a:rPr lang="en-US" sz="1400" b="1" dirty="0" smtClean="0">
                <a:solidFill>
                  <a:srgbClr val="546568"/>
                </a:solidFill>
              </a:rPr>
              <a:t>N</a:t>
            </a:r>
            <a:endParaRPr lang="en-US" sz="1400" b="1" dirty="0">
              <a:solidFill>
                <a:srgbClr val="546568"/>
              </a:solidFill>
            </a:endParaRPr>
          </a:p>
        </p:txBody>
      </p:sp>
      <p:sp>
        <p:nvSpPr>
          <p:cNvPr id="166929" name="Rectangle 30"/>
          <p:cNvSpPr>
            <a:spLocks noGrp="1" noChangeArrowheads="1"/>
          </p:cNvSpPr>
          <p:nvPr>
            <p:ph type="title"/>
          </p:nvPr>
        </p:nvSpPr>
        <p:spPr/>
        <p:txBody>
          <a:bodyPr/>
          <a:lstStyle/>
          <a:p>
            <a:pPr eaLnBrk="1" hangingPunct="1"/>
            <a:r>
              <a:rPr lang="en-US" sz="3200" dirty="0" smtClean="0"/>
              <a:t>CISCO-SYSLOG-MIB Subagent Architecture</a:t>
            </a:r>
          </a:p>
        </p:txBody>
      </p:sp>
      <p:sp>
        <p:nvSpPr>
          <p:cNvPr id="166936" name="AutoShape 6"/>
          <p:cNvSpPr>
            <a:spLocks noChangeArrowheads="1"/>
          </p:cNvSpPr>
          <p:nvPr/>
        </p:nvSpPr>
        <p:spPr bwMode="auto">
          <a:xfrm>
            <a:off x="1558925" y="1645920"/>
            <a:ext cx="574675" cy="4297680"/>
          </a:xfrm>
          <a:prstGeom prst="roundRect">
            <a:avLst>
              <a:gd name="adj" fmla="val 16667"/>
            </a:avLst>
          </a:prstGeom>
          <a:solidFill>
            <a:schemeClr val="bg1">
              <a:lumMod val="65000"/>
            </a:schemeClr>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defTabSz="814388" eaLnBrk="0" hangingPunct="0">
              <a:lnSpc>
                <a:spcPct val="90000"/>
              </a:lnSpc>
            </a:pPr>
            <a:r>
              <a:rPr lang="en-US" sz="1600" b="1" dirty="0" smtClean="0">
                <a:solidFill>
                  <a:schemeClr val="bg1"/>
                </a:solidFill>
              </a:rPr>
              <a:t>A</a:t>
            </a:r>
          </a:p>
          <a:p>
            <a:pPr algn="ctr" defTabSz="814388" eaLnBrk="0" hangingPunct="0">
              <a:lnSpc>
                <a:spcPct val="90000"/>
              </a:lnSpc>
            </a:pPr>
            <a:r>
              <a:rPr lang="en-US" sz="1600" b="1" dirty="0" smtClean="0">
                <a:solidFill>
                  <a:schemeClr val="bg1"/>
                </a:solidFill>
              </a:rPr>
              <a:t>L</a:t>
            </a:r>
          </a:p>
          <a:p>
            <a:pPr algn="ctr" defTabSz="814388" eaLnBrk="0" hangingPunct="0">
              <a:lnSpc>
                <a:spcPct val="90000"/>
              </a:lnSpc>
            </a:pPr>
            <a:r>
              <a:rPr lang="en-US" sz="1600" b="1" dirty="0" smtClean="0">
                <a:solidFill>
                  <a:schemeClr val="bg1"/>
                </a:solidFill>
              </a:rPr>
              <a:t>A</a:t>
            </a:r>
          </a:p>
          <a:p>
            <a:pPr algn="ctr" defTabSz="814388" eaLnBrk="0" hangingPunct="0">
              <a:lnSpc>
                <a:spcPct val="90000"/>
              </a:lnSpc>
            </a:pPr>
            <a:r>
              <a:rPr lang="en-US" sz="1600" b="1" dirty="0" smtClean="0">
                <a:solidFill>
                  <a:schemeClr val="bg1"/>
                </a:solidFill>
              </a:rPr>
              <a:t>R</a:t>
            </a:r>
          </a:p>
          <a:p>
            <a:pPr algn="ctr" defTabSz="814388" eaLnBrk="0" hangingPunct="0">
              <a:lnSpc>
                <a:spcPct val="90000"/>
              </a:lnSpc>
            </a:pPr>
            <a:r>
              <a:rPr lang="en-US" sz="1600" b="1" dirty="0" smtClean="0">
                <a:solidFill>
                  <a:schemeClr val="bg1"/>
                </a:solidFill>
              </a:rPr>
              <a:t>M</a:t>
            </a:r>
          </a:p>
          <a:p>
            <a:pPr algn="ctr" defTabSz="814388" eaLnBrk="0" hangingPunct="0">
              <a:lnSpc>
                <a:spcPct val="90000"/>
              </a:lnSpc>
            </a:pPr>
            <a:endParaRPr lang="en-US" sz="1600" b="1" dirty="0" smtClean="0">
              <a:solidFill>
                <a:schemeClr val="bg1"/>
              </a:solidFill>
            </a:endParaRPr>
          </a:p>
          <a:p>
            <a:pPr algn="ctr" defTabSz="814388" eaLnBrk="0" hangingPunct="0">
              <a:lnSpc>
                <a:spcPct val="90000"/>
              </a:lnSpc>
            </a:pPr>
            <a:r>
              <a:rPr lang="en-US" sz="1600" b="1" dirty="0" smtClean="0">
                <a:solidFill>
                  <a:schemeClr val="bg1"/>
                </a:solidFill>
              </a:rPr>
              <a:t>I</a:t>
            </a:r>
          </a:p>
          <a:p>
            <a:pPr algn="ctr" defTabSz="814388" eaLnBrk="0" hangingPunct="0">
              <a:lnSpc>
                <a:spcPct val="90000"/>
              </a:lnSpc>
            </a:pPr>
            <a:r>
              <a:rPr lang="en-US" sz="1600" b="1" dirty="0" smtClean="0">
                <a:solidFill>
                  <a:schemeClr val="bg1"/>
                </a:solidFill>
              </a:rPr>
              <a:t>N</a:t>
            </a:r>
          </a:p>
          <a:p>
            <a:pPr algn="ctr" defTabSz="814388" eaLnBrk="0" hangingPunct="0">
              <a:lnSpc>
                <a:spcPct val="90000"/>
              </a:lnSpc>
            </a:pPr>
            <a:r>
              <a:rPr lang="en-US" sz="1600" b="1" dirty="0" smtClean="0">
                <a:solidFill>
                  <a:schemeClr val="bg1"/>
                </a:solidFill>
              </a:rPr>
              <a:t>T</a:t>
            </a:r>
          </a:p>
          <a:p>
            <a:pPr algn="ctr" defTabSz="814388" eaLnBrk="0" hangingPunct="0">
              <a:lnSpc>
                <a:spcPct val="90000"/>
              </a:lnSpc>
            </a:pPr>
            <a:r>
              <a:rPr lang="en-US" sz="1600" b="1" dirty="0" smtClean="0">
                <a:solidFill>
                  <a:schemeClr val="bg1"/>
                </a:solidFill>
              </a:rPr>
              <a:t>E</a:t>
            </a:r>
          </a:p>
          <a:p>
            <a:pPr algn="ctr" defTabSz="814388" eaLnBrk="0" hangingPunct="0">
              <a:lnSpc>
                <a:spcPct val="90000"/>
              </a:lnSpc>
            </a:pPr>
            <a:r>
              <a:rPr lang="en-US" sz="1600" b="1" dirty="0" smtClean="0">
                <a:solidFill>
                  <a:schemeClr val="bg1"/>
                </a:solidFill>
              </a:rPr>
              <a:t>R</a:t>
            </a:r>
          </a:p>
          <a:p>
            <a:pPr algn="ctr" defTabSz="814388" eaLnBrk="0" hangingPunct="0">
              <a:lnSpc>
                <a:spcPct val="90000"/>
              </a:lnSpc>
            </a:pPr>
            <a:r>
              <a:rPr lang="en-US" sz="1600" b="1" dirty="0" smtClean="0">
                <a:solidFill>
                  <a:schemeClr val="bg1"/>
                </a:solidFill>
              </a:rPr>
              <a:t>F</a:t>
            </a:r>
          </a:p>
          <a:p>
            <a:pPr algn="ctr" defTabSz="814388" eaLnBrk="0" hangingPunct="0">
              <a:lnSpc>
                <a:spcPct val="90000"/>
              </a:lnSpc>
            </a:pPr>
            <a:r>
              <a:rPr lang="en-US" sz="1600" b="1" dirty="0" smtClean="0">
                <a:solidFill>
                  <a:schemeClr val="bg1"/>
                </a:solidFill>
              </a:rPr>
              <a:t>A</a:t>
            </a:r>
          </a:p>
          <a:p>
            <a:pPr algn="ctr" defTabSz="814388" eaLnBrk="0" hangingPunct="0">
              <a:lnSpc>
                <a:spcPct val="90000"/>
              </a:lnSpc>
            </a:pPr>
            <a:r>
              <a:rPr lang="en-US" sz="1600" b="1" dirty="0" smtClean="0">
                <a:solidFill>
                  <a:schemeClr val="bg1"/>
                </a:solidFill>
              </a:rPr>
              <a:t>C</a:t>
            </a:r>
          </a:p>
          <a:p>
            <a:pPr algn="ctr" defTabSz="814388" eaLnBrk="0" hangingPunct="0">
              <a:lnSpc>
                <a:spcPct val="90000"/>
              </a:lnSpc>
            </a:pPr>
            <a:r>
              <a:rPr lang="en-US" sz="1600" b="1" dirty="0" smtClean="0">
                <a:solidFill>
                  <a:schemeClr val="bg1"/>
                </a:solidFill>
              </a:rPr>
              <a:t>E</a:t>
            </a:r>
            <a:endParaRPr lang="en-US" sz="1600" b="1" dirty="0">
              <a:solidFill>
                <a:schemeClr val="bg1"/>
              </a:solidFill>
            </a:endParaRPr>
          </a:p>
        </p:txBody>
      </p:sp>
      <p:sp>
        <p:nvSpPr>
          <p:cNvPr id="166932" name="AutoShape 9"/>
          <p:cNvSpPr>
            <a:spLocks noChangeArrowheads="1"/>
          </p:cNvSpPr>
          <p:nvPr/>
        </p:nvSpPr>
        <p:spPr bwMode="auto">
          <a:xfrm>
            <a:off x="408283" y="2974657"/>
            <a:ext cx="548640" cy="365760"/>
          </a:xfrm>
          <a:prstGeom prst="roundRect">
            <a:avLst>
              <a:gd name="adj" fmla="val 16667"/>
            </a:avLst>
          </a:prstGeom>
          <a:solidFill>
            <a:srgbClr val="546568"/>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defTabSz="814388" eaLnBrk="0" hangingPunct="0">
              <a:lnSpc>
                <a:spcPct val="90000"/>
              </a:lnSpc>
            </a:pPr>
            <a:r>
              <a:rPr lang="en-US" sz="1600" dirty="0">
                <a:solidFill>
                  <a:schemeClr val="bg1"/>
                </a:solidFill>
              </a:rPr>
              <a:t>CCM</a:t>
            </a:r>
          </a:p>
        </p:txBody>
      </p:sp>
      <p:sp>
        <p:nvSpPr>
          <p:cNvPr id="166933" name="AutoShape 10"/>
          <p:cNvSpPr>
            <a:spLocks noChangeArrowheads="1"/>
          </p:cNvSpPr>
          <p:nvPr/>
        </p:nvSpPr>
        <p:spPr bwMode="auto">
          <a:xfrm>
            <a:off x="408283" y="3612832"/>
            <a:ext cx="548640" cy="365760"/>
          </a:xfrm>
          <a:prstGeom prst="roundRect">
            <a:avLst>
              <a:gd name="adj" fmla="val 16667"/>
            </a:avLst>
          </a:prstGeom>
          <a:solidFill>
            <a:srgbClr val="546568"/>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defTabSz="814388" eaLnBrk="0" hangingPunct="0">
              <a:lnSpc>
                <a:spcPct val="90000"/>
              </a:lnSpc>
            </a:pPr>
            <a:r>
              <a:rPr lang="en-US" sz="1600" dirty="0">
                <a:solidFill>
                  <a:schemeClr val="bg1"/>
                </a:solidFill>
              </a:rPr>
              <a:t>CTI</a:t>
            </a:r>
          </a:p>
        </p:txBody>
      </p:sp>
      <p:sp>
        <p:nvSpPr>
          <p:cNvPr id="166934" name="AutoShape 11"/>
          <p:cNvSpPr>
            <a:spLocks noChangeArrowheads="1"/>
          </p:cNvSpPr>
          <p:nvPr/>
        </p:nvSpPr>
        <p:spPr bwMode="auto">
          <a:xfrm>
            <a:off x="408283" y="4219257"/>
            <a:ext cx="548640" cy="365760"/>
          </a:xfrm>
          <a:prstGeom prst="roundRect">
            <a:avLst>
              <a:gd name="adj" fmla="val 16667"/>
            </a:avLst>
          </a:prstGeom>
          <a:solidFill>
            <a:srgbClr val="546568"/>
          </a:solidFill>
          <a:ln w="12700">
            <a:solidFill>
              <a:srgbClr val="546568"/>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defTabSz="814388" eaLnBrk="0" hangingPunct="0">
              <a:lnSpc>
                <a:spcPct val="90000"/>
              </a:lnSpc>
            </a:pPr>
            <a:r>
              <a:rPr lang="en-US" sz="1600" dirty="0">
                <a:solidFill>
                  <a:schemeClr val="bg1"/>
                </a:solidFill>
              </a:rPr>
              <a:t>CEF</a:t>
            </a:r>
          </a:p>
        </p:txBody>
      </p:sp>
      <p:cxnSp>
        <p:nvCxnSpPr>
          <p:cNvPr id="37" name="Straight Arrow Connector 36"/>
          <p:cNvCxnSpPr/>
          <p:nvPr/>
        </p:nvCxnSpPr>
        <p:spPr>
          <a:xfrm>
            <a:off x="1152144" y="3791362"/>
            <a:ext cx="402336" cy="1588"/>
          </a:xfrm>
          <a:prstGeom prst="straightConnector1">
            <a:avLst/>
          </a:prstGeom>
          <a:ln w="19050">
            <a:solidFill>
              <a:srgbClr val="546568"/>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66921" idx="2"/>
          </p:cNvCxnSpPr>
          <p:nvPr/>
        </p:nvCxnSpPr>
        <p:spPr>
          <a:xfrm rot="5400000">
            <a:off x="3095864" y="2920444"/>
            <a:ext cx="505142" cy="795"/>
          </a:xfrm>
          <a:prstGeom prst="straightConnector1">
            <a:avLst/>
          </a:prstGeom>
          <a:ln w="19050">
            <a:solidFill>
              <a:srgbClr val="546568"/>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133600" y="3791362"/>
            <a:ext cx="640080" cy="1588"/>
          </a:xfrm>
          <a:prstGeom prst="straightConnector1">
            <a:avLst/>
          </a:prstGeom>
          <a:ln w="19050">
            <a:solidFill>
              <a:srgbClr val="546568"/>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3028791" y="4681378"/>
            <a:ext cx="640080" cy="1588"/>
          </a:xfrm>
          <a:prstGeom prst="straightConnector1">
            <a:avLst/>
          </a:prstGeom>
          <a:ln w="19050">
            <a:solidFill>
              <a:srgbClr val="546568"/>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66922" name="AutoShape 19"/>
          <p:cNvSpPr>
            <a:spLocks noChangeArrowheads="1"/>
          </p:cNvSpPr>
          <p:nvPr/>
        </p:nvSpPr>
        <p:spPr bwMode="auto">
          <a:xfrm>
            <a:off x="2800191" y="4706937"/>
            <a:ext cx="1097280" cy="1236663"/>
          </a:xfrm>
          <a:prstGeom prst="roundRect">
            <a:avLst>
              <a:gd name="adj" fmla="val 13334"/>
            </a:avLst>
          </a:prstGeom>
          <a:solidFill>
            <a:schemeClr val="accent2">
              <a:lumMod val="75000"/>
            </a:schemeClr>
          </a:solidFill>
          <a:ln w="12700">
            <a:solidFill>
              <a:schemeClr val="bg2">
                <a:lumMod val="50000"/>
              </a:schemeClr>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r>
              <a:rPr lang="en-US" sz="1600" dirty="0">
                <a:solidFill>
                  <a:schemeClr val="bg1"/>
                </a:solidFill>
              </a:rPr>
              <a:t>Any</a:t>
            </a:r>
          </a:p>
          <a:p>
            <a:pPr algn="ctr" eaLnBrk="0" hangingPunct="0"/>
            <a:r>
              <a:rPr lang="en-US" sz="1600" dirty="0">
                <a:solidFill>
                  <a:schemeClr val="bg1"/>
                </a:solidFill>
              </a:rPr>
              <a:t> Application</a:t>
            </a:r>
          </a:p>
          <a:p>
            <a:pPr algn="ctr" eaLnBrk="0" hangingPunct="0"/>
            <a:r>
              <a:rPr lang="en-US" sz="1600" dirty="0">
                <a:solidFill>
                  <a:schemeClr val="bg1"/>
                </a:solidFill>
              </a:rPr>
              <a:t> Generating </a:t>
            </a:r>
          </a:p>
          <a:p>
            <a:pPr algn="ctr" eaLnBrk="0" hangingPunct="0"/>
            <a:r>
              <a:rPr lang="en-US" sz="1600" dirty="0" err="1">
                <a:solidFill>
                  <a:schemeClr val="bg1"/>
                </a:solidFill>
              </a:rPr>
              <a:t>Syslog</a:t>
            </a:r>
            <a:endParaRPr lang="en-US" sz="1600" dirty="0">
              <a:solidFill>
                <a:schemeClr val="bg1"/>
              </a:solidFill>
            </a:endParaRPr>
          </a:p>
        </p:txBody>
      </p:sp>
      <p:cxnSp>
        <p:nvCxnSpPr>
          <p:cNvPr id="43" name="Straight Arrow Connector 42"/>
          <p:cNvCxnSpPr/>
          <p:nvPr/>
        </p:nvCxnSpPr>
        <p:spPr>
          <a:xfrm>
            <a:off x="3886200" y="3791362"/>
            <a:ext cx="731520" cy="1588"/>
          </a:xfrm>
          <a:prstGeom prst="straightConnector1">
            <a:avLst/>
          </a:prstGeom>
          <a:ln w="19050">
            <a:solidFill>
              <a:srgbClr val="546568"/>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715000" y="3791362"/>
            <a:ext cx="53340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351776" y="3791362"/>
            <a:ext cx="859536" cy="1588"/>
          </a:xfrm>
          <a:prstGeom prst="straightConnector1">
            <a:avLst/>
          </a:prstGeom>
          <a:ln w="19050">
            <a:solidFill>
              <a:srgbClr val="546568"/>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3" name="Rectangle 24"/>
          <p:cNvSpPr>
            <a:spLocks noChangeArrowheads="1"/>
          </p:cNvSpPr>
          <p:nvPr/>
        </p:nvSpPr>
        <p:spPr bwMode="auto">
          <a:xfrm>
            <a:off x="228600" y="2533332"/>
            <a:ext cx="884859" cy="289181"/>
          </a:xfrm>
          <a:prstGeom prst="rect">
            <a:avLst/>
          </a:prstGeom>
          <a:noFill/>
          <a:ln w="9525">
            <a:noFill/>
            <a:miter lim="800000"/>
            <a:headEnd type="none" w="sm" len="sm"/>
            <a:tailEnd type="none" w="sm" len="sm"/>
          </a:ln>
        </p:spPr>
        <p:txBody>
          <a:bodyPr wrap="none" lIns="73025" tIns="36512" rIns="73025" bIns="36512">
            <a:spAutoFit/>
          </a:bodyPr>
          <a:lstStyle/>
          <a:p>
            <a:pPr algn="ctr" eaLnBrk="0" hangingPunct="0"/>
            <a:r>
              <a:rPr lang="en-US" sz="1400" b="1" dirty="0" smtClean="0">
                <a:solidFill>
                  <a:srgbClr val="546568"/>
                </a:solidFill>
              </a:rPr>
              <a:t>Services</a:t>
            </a:r>
            <a:endParaRPr lang="en-US" sz="1400" b="1" dirty="0">
              <a:solidFill>
                <a:srgbClr val="546568"/>
              </a:solidFill>
            </a:endParaRPr>
          </a:p>
        </p:txBody>
      </p:sp>
      <p:sp>
        <p:nvSpPr>
          <p:cNvPr id="56" name="Right Bracket 55"/>
          <p:cNvSpPr/>
          <p:nvPr/>
        </p:nvSpPr>
        <p:spPr>
          <a:xfrm>
            <a:off x="987553" y="2923032"/>
            <a:ext cx="152400" cy="1752600"/>
          </a:xfrm>
          <a:prstGeom prst="rightBracket">
            <a:avLst/>
          </a:prstGeom>
          <a:ln w="19050">
            <a:solidFill>
              <a:srgbClr val="546568"/>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r>
              <a:rPr lang="de-DE" smtClean="0"/>
              <a:t>XML, Special Characters</a:t>
            </a:r>
            <a:endParaRPr lang="en-US" smtClean="0"/>
          </a:p>
        </p:txBody>
      </p:sp>
      <p:sp>
        <p:nvSpPr>
          <p:cNvPr id="51205" name="Rectangle 5"/>
          <p:cNvSpPr>
            <a:spLocks noGrp="1" noChangeArrowheads="1"/>
          </p:cNvSpPr>
          <p:nvPr>
            <p:ph type="body" sz="quarter" idx="10"/>
          </p:nvPr>
        </p:nvSpPr>
        <p:spPr/>
        <p:txBody>
          <a:bodyPr/>
          <a:lstStyle/>
          <a:p>
            <a:r>
              <a:rPr lang="de-DE" smtClean="0"/>
              <a:t>Some characters can´t be used in XML</a:t>
            </a:r>
          </a:p>
          <a:p>
            <a:r>
              <a:rPr lang="de-DE" smtClean="0"/>
              <a:t>Solution: escape or numerical representation</a:t>
            </a:r>
          </a:p>
          <a:p>
            <a:r>
              <a:rPr lang="de-DE" smtClean="0"/>
              <a:t>Escape:</a:t>
            </a:r>
          </a:p>
          <a:p>
            <a:pPr lvl="1"/>
            <a:r>
              <a:rPr lang="de-DE" smtClean="0"/>
              <a:t>&amp;amp;	&amp; ampersand</a:t>
            </a:r>
          </a:p>
          <a:p>
            <a:pPr lvl="1"/>
            <a:r>
              <a:rPr lang="de-DE" smtClean="0"/>
              <a:t>&amp;lt;		&lt; less than</a:t>
            </a:r>
          </a:p>
          <a:p>
            <a:pPr lvl="1"/>
            <a:r>
              <a:rPr lang="de-DE" smtClean="0"/>
              <a:t>&amp;gt;		&gt; greater than</a:t>
            </a:r>
          </a:p>
          <a:p>
            <a:pPr lvl="1"/>
            <a:r>
              <a:rPr lang="de-DE" smtClean="0"/>
              <a:t>&amp;apos;	 ’ apostrophe</a:t>
            </a:r>
          </a:p>
          <a:p>
            <a:pPr lvl="1"/>
            <a:r>
              <a:rPr lang="de-DE" smtClean="0"/>
              <a:t>&amp;quot;	 ” quotation mark</a:t>
            </a:r>
          </a:p>
          <a:p>
            <a:pPr lvl="1"/>
            <a:r>
              <a:rPr lang="de-DE" smtClean="0"/>
              <a:t>example: 	&lt;company&gt;AT&amp;amp;T&lt;company&gt;</a:t>
            </a:r>
          </a:p>
          <a:p>
            <a:r>
              <a:rPr lang="de-DE" smtClean="0"/>
              <a:t>Numerical representation of Unicode codepoint</a:t>
            </a:r>
          </a:p>
          <a:p>
            <a:pPr lvl="1"/>
            <a:r>
              <a:rPr lang="de-DE" smtClean="0"/>
              <a:t>Example: ™</a:t>
            </a:r>
            <a:r>
              <a:rPr lang="en-US" smtClean="0"/>
              <a:t>= </a:t>
            </a:r>
            <a:r>
              <a:rPr lang="de-DE" smtClean="0"/>
              <a:t>&amp;#x2122 </a:t>
            </a:r>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0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0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0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0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title"/>
          </p:nvPr>
        </p:nvSpPr>
        <p:spPr/>
        <p:txBody>
          <a:bodyPr/>
          <a:lstStyle/>
          <a:p>
            <a:r>
              <a:rPr lang="en-US" smtClean="0"/>
              <a:t>SNMP-CISCO SYSLOG MIB</a:t>
            </a:r>
            <a:endParaRPr lang="en-US" dirty="0" smtClean="0"/>
          </a:p>
        </p:txBody>
      </p:sp>
      <p:sp>
        <p:nvSpPr>
          <p:cNvPr id="167939" name="Rectangle 3"/>
          <p:cNvSpPr>
            <a:spLocks noChangeArrowheads="1"/>
          </p:cNvSpPr>
          <p:nvPr/>
        </p:nvSpPr>
        <p:spPr bwMode="auto">
          <a:xfrm>
            <a:off x="258417" y="1905000"/>
            <a:ext cx="8534400" cy="3571875"/>
          </a:xfrm>
          <a:prstGeom prst="rect">
            <a:avLst/>
          </a:prstGeom>
          <a:solidFill>
            <a:schemeClr val="bg1"/>
          </a:solidFill>
          <a:ln w="9525" algn="ctr">
            <a:noFill/>
            <a:miter lim="800000"/>
            <a:headEnd/>
            <a:tailEnd/>
          </a:ln>
        </p:spPr>
        <p:txBody>
          <a:bodyPr lIns="82124" tIns="41061" rIns="82124" bIns="41061"/>
          <a:lstStyle/>
          <a:p>
            <a:pPr marL="236538" indent="-236538" defTabSz="814388">
              <a:lnSpc>
                <a:spcPct val="95000"/>
              </a:lnSpc>
              <a:spcBef>
                <a:spcPct val="50000"/>
              </a:spcBef>
              <a:buClr>
                <a:schemeClr val="tx2"/>
              </a:buClr>
              <a:buSzPct val="100000"/>
              <a:buFont typeface="Wingdings" pitchFamily="2" charset="2"/>
              <a:buNone/>
            </a:pPr>
            <a:r>
              <a:rPr lang="en-US" dirty="0">
                <a:solidFill>
                  <a:srgbClr val="546568"/>
                </a:solidFill>
                <a:latin typeface="Courier New" pitchFamily="49" charset="0"/>
                <a:cs typeface="Courier New" pitchFamily="49" charset="0"/>
              </a:rPr>
              <a:t>snmpbulkwalk -c public -v2c 10.77.31.30 1.3.6.1.4.1.9.9.41</a:t>
            </a:r>
          </a:p>
          <a:p>
            <a:pPr marL="236538" indent="-236538" defTabSz="814388">
              <a:lnSpc>
                <a:spcPct val="95000"/>
              </a:lnSpc>
              <a:spcBef>
                <a:spcPct val="50000"/>
              </a:spcBef>
              <a:buClr>
                <a:schemeClr val="tx2"/>
              </a:buClr>
              <a:buSzPct val="100000"/>
              <a:buFont typeface="Wingdings" pitchFamily="2" charset="2"/>
              <a:buNone/>
            </a:pPr>
            <a:endParaRPr lang="en-US" dirty="0">
              <a:latin typeface="Courier New" pitchFamily="49" charset="0"/>
              <a:cs typeface="Courier New" pitchFamily="49" charset="0"/>
            </a:endParaRPr>
          </a:p>
          <a:p>
            <a:pPr marL="236538" indent="-236538" defTabSz="814388">
              <a:lnSpc>
                <a:spcPct val="95000"/>
              </a:lnSpc>
              <a:spcBef>
                <a:spcPct val="50000"/>
              </a:spcBef>
              <a:buClr>
                <a:schemeClr val="tx2"/>
              </a:buClr>
              <a:buSzPct val="100000"/>
              <a:buFont typeface="Wingdings" pitchFamily="2" charset="2"/>
              <a:buNone/>
            </a:pPr>
            <a:r>
              <a:rPr lang="en-US" b="1" dirty="0">
                <a:solidFill>
                  <a:srgbClr val="C00000"/>
                </a:solidFill>
                <a:latin typeface="Courier New" pitchFamily="49" charset="0"/>
                <a:cs typeface="Courier New" pitchFamily="49" charset="0"/>
              </a:rPr>
              <a:t>SNMPv2-SMI::enterprises.9.9.41.1.1.1.0 = Counter32: 10042</a:t>
            </a:r>
          </a:p>
          <a:p>
            <a:pPr marL="236538" indent="-236538" defTabSz="814388">
              <a:lnSpc>
                <a:spcPct val="95000"/>
              </a:lnSpc>
              <a:spcBef>
                <a:spcPct val="50000"/>
              </a:spcBef>
              <a:buClr>
                <a:schemeClr val="tx2"/>
              </a:buClr>
              <a:buSzPct val="100000"/>
              <a:buFont typeface="Wingdings" pitchFamily="2" charset="2"/>
              <a:buNone/>
            </a:pPr>
            <a:r>
              <a:rPr lang="en-US" b="1" dirty="0">
                <a:solidFill>
                  <a:srgbClr val="C00000"/>
                </a:solidFill>
                <a:latin typeface="Courier New" pitchFamily="49" charset="0"/>
                <a:cs typeface="Courier New" pitchFamily="49" charset="0"/>
              </a:rPr>
              <a:t>SNMPv2-SMI::enterprises.9.9.41.1.1.2.0 = INTEGER: 1</a:t>
            </a:r>
          </a:p>
          <a:p>
            <a:pPr marL="236538" indent="-236538" defTabSz="814388">
              <a:lnSpc>
                <a:spcPct val="95000"/>
              </a:lnSpc>
              <a:spcBef>
                <a:spcPct val="50000"/>
              </a:spcBef>
              <a:buClr>
                <a:schemeClr val="tx2"/>
              </a:buClr>
              <a:buSzPct val="100000"/>
              <a:buFont typeface="Wingdings" pitchFamily="2" charset="2"/>
              <a:buNone/>
            </a:pPr>
            <a:r>
              <a:rPr lang="en-US" b="1" dirty="0">
                <a:solidFill>
                  <a:srgbClr val="C00000"/>
                </a:solidFill>
                <a:latin typeface="Courier New" pitchFamily="49" charset="0"/>
                <a:cs typeface="Courier New" pitchFamily="49" charset="0"/>
              </a:rPr>
              <a:t>SNMPv2-SMI::enterprises.9.9.41.1.1.3.0 = INTEGER: 5</a:t>
            </a:r>
          </a:p>
          <a:p>
            <a:pPr marL="236538" indent="-236538" defTabSz="814388">
              <a:lnSpc>
                <a:spcPct val="95000"/>
              </a:lnSpc>
              <a:spcBef>
                <a:spcPct val="50000"/>
              </a:spcBef>
              <a:buClr>
                <a:schemeClr val="tx2"/>
              </a:buClr>
              <a:buSzPct val="100000"/>
              <a:buFont typeface="Wingdings" pitchFamily="2" charset="2"/>
              <a:buNone/>
            </a:pPr>
            <a:r>
              <a:rPr lang="en-US" b="1" dirty="0">
                <a:solidFill>
                  <a:srgbClr val="C00000"/>
                </a:solidFill>
                <a:latin typeface="Courier New" pitchFamily="49" charset="0"/>
                <a:cs typeface="Courier New" pitchFamily="49" charset="0"/>
              </a:rPr>
              <a:t>SNMPv2-SMI::enterprises.9.9.41.1.1.4.0 = Counter32: 12086</a:t>
            </a:r>
          </a:p>
          <a:p>
            <a:pPr marL="236538" indent="-236538" defTabSz="814388">
              <a:lnSpc>
                <a:spcPct val="95000"/>
              </a:lnSpc>
              <a:spcBef>
                <a:spcPct val="50000"/>
              </a:spcBef>
              <a:buClr>
                <a:schemeClr val="tx2"/>
              </a:buClr>
              <a:buSzPct val="100000"/>
              <a:buFont typeface="Wingdings" pitchFamily="2" charset="2"/>
              <a:buNone/>
            </a:pPr>
            <a:r>
              <a:rPr lang="en-US" b="1" dirty="0">
                <a:solidFill>
                  <a:srgbClr val="C00000"/>
                </a:solidFill>
                <a:latin typeface="Courier New" pitchFamily="49" charset="0"/>
                <a:cs typeface="Courier New" pitchFamily="49" charset="0"/>
              </a:rPr>
              <a:t>SNMPv2-SMI::enterprises.9.9.41.1.1.5.0 = Counter32: 0</a:t>
            </a:r>
          </a:p>
        </p:txBody>
      </p:sp>
    </p:spTree>
  </p:cSld>
  <p:clrMapOvr>
    <a:masterClrMapping/>
  </p:clrMapOvr>
  <p:transition>
    <p:wipe dir="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Grp="1" noChangeArrowheads="1"/>
          </p:cNvSpPr>
          <p:nvPr>
            <p:ph type="title"/>
          </p:nvPr>
        </p:nvSpPr>
        <p:spPr/>
        <p:txBody>
          <a:bodyPr/>
          <a:lstStyle/>
          <a:p>
            <a:pPr eaLnBrk="1" hangingPunct="1"/>
            <a:r>
              <a:rPr lang="en-US" dirty="0" smtClean="0"/>
              <a:t>SNMP-CISCO </a:t>
            </a:r>
            <a:r>
              <a:rPr lang="en-US" dirty="0" err="1" smtClean="0"/>
              <a:t>CDP</a:t>
            </a:r>
            <a:r>
              <a:rPr lang="en-US" dirty="0" smtClean="0"/>
              <a:t> MIB</a:t>
            </a:r>
          </a:p>
        </p:txBody>
      </p:sp>
      <p:sp>
        <p:nvSpPr>
          <p:cNvPr id="168963" name="Rectangle 5"/>
          <p:cNvSpPr>
            <a:spLocks noGrp="1" noChangeArrowheads="1"/>
          </p:cNvSpPr>
          <p:nvPr>
            <p:ph type="body" sz="quarter" idx="10"/>
          </p:nvPr>
        </p:nvSpPr>
        <p:spPr/>
        <p:txBody>
          <a:bodyPr/>
          <a:lstStyle/>
          <a:p>
            <a:pPr eaLnBrk="1" hangingPunct="1"/>
            <a:r>
              <a:rPr lang="en-US" dirty="0" smtClean="0"/>
              <a:t>Advertises Unified CM to other Cisco devices and shows interfaces. Helps obtain protocol address of neighboring devices </a:t>
            </a:r>
          </a:p>
          <a:p>
            <a:pPr eaLnBrk="1" hangingPunct="1"/>
            <a:r>
              <a:rPr lang="en-US" dirty="0" err="1" smtClean="0"/>
              <a:t>CDP</a:t>
            </a:r>
            <a:r>
              <a:rPr lang="en-US" dirty="0" smtClean="0"/>
              <a:t> subagent integrates with the </a:t>
            </a:r>
            <a:r>
              <a:rPr lang="en-US" dirty="0" err="1" smtClean="0"/>
              <a:t>CDP</a:t>
            </a:r>
            <a:r>
              <a:rPr lang="en-US" dirty="0" smtClean="0"/>
              <a:t> daemon through the </a:t>
            </a:r>
            <a:r>
              <a:rPr lang="en-US" dirty="0" err="1" smtClean="0"/>
              <a:t>CDP</a:t>
            </a:r>
            <a:r>
              <a:rPr lang="en-US" dirty="0" smtClean="0"/>
              <a:t> Interface library </a:t>
            </a:r>
          </a:p>
          <a:p>
            <a:pPr eaLnBrk="1" hangingPunct="1"/>
            <a:r>
              <a:rPr lang="en-US" dirty="0" smtClean="0"/>
              <a:t>The tables implemented are:</a:t>
            </a:r>
          </a:p>
          <a:p>
            <a:pPr lvl="1" indent="0" eaLnBrk="1" hangingPunct="1"/>
            <a:r>
              <a:rPr lang="en-US" dirty="0" err="1" smtClean="0">
                <a:solidFill>
                  <a:srgbClr val="C00000"/>
                </a:solidFill>
              </a:rPr>
              <a:t>cdpInterfaceTable</a:t>
            </a:r>
            <a:r>
              <a:rPr lang="en-US" dirty="0" smtClean="0">
                <a:solidFill>
                  <a:srgbClr val="C00000"/>
                </a:solidFill>
              </a:rPr>
              <a:t> </a:t>
            </a:r>
            <a:r>
              <a:rPr lang="en-US" dirty="0" smtClean="0"/>
              <a:t>- table containing the status of </a:t>
            </a:r>
            <a:r>
              <a:rPr lang="en-US" dirty="0" err="1" smtClean="0"/>
              <a:t>CDP</a:t>
            </a:r>
            <a:r>
              <a:rPr lang="en-US" dirty="0" smtClean="0"/>
              <a:t> on the device’s interfaces </a:t>
            </a:r>
          </a:p>
          <a:p>
            <a:pPr lvl="1" indent="0" eaLnBrk="1" hangingPunct="1"/>
            <a:r>
              <a:rPr lang="en-US" dirty="0" err="1" smtClean="0">
                <a:solidFill>
                  <a:srgbClr val="C00000"/>
                </a:solidFill>
              </a:rPr>
              <a:t>cdpGlobal</a:t>
            </a:r>
            <a:r>
              <a:rPr lang="en-US" dirty="0" smtClean="0">
                <a:solidFill>
                  <a:srgbClr val="C00000"/>
                </a:solidFill>
              </a:rPr>
              <a:t> </a:t>
            </a:r>
            <a:r>
              <a:rPr lang="en-US" dirty="0" smtClean="0"/>
              <a:t>- table containing information that is advertised to its neighbors </a:t>
            </a:r>
          </a:p>
        </p:txBody>
      </p:sp>
    </p:spTree>
  </p:cSld>
  <p:clrMapOvr>
    <a:masterClrMapping/>
  </p:clrMapOvr>
  <p:transition>
    <p:wipe dir="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4"/>
          <p:cNvSpPr>
            <a:spLocks noGrp="1" noChangeArrowheads="1"/>
          </p:cNvSpPr>
          <p:nvPr>
            <p:ph type="title"/>
          </p:nvPr>
        </p:nvSpPr>
        <p:spPr/>
        <p:txBody>
          <a:bodyPr/>
          <a:lstStyle/>
          <a:p>
            <a:pPr eaLnBrk="1" hangingPunct="1"/>
            <a:r>
              <a:rPr lang="en-US" dirty="0" smtClean="0"/>
              <a:t>SNMP-CISCO </a:t>
            </a:r>
            <a:r>
              <a:rPr lang="en-US" dirty="0" err="1" smtClean="0"/>
              <a:t>CDP</a:t>
            </a:r>
            <a:r>
              <a:rPr lang="en-US" dirty="0" smtClean="0"/>
              <a:t> MIB</a:t>
            </a:r>
          </a:p>
        </p:txBody>
      </p:sp>
      <p:sp>
        <p:nvSpPr>
          <p:cNvPr id="169987" name="Rectangle 3"/>
          <p:cNvSpPr>
            <a:spLocks noGrp="1" noChangeArrowheads="1"/>
          </p:cNvSpPr>
          <p:nvPr>
            <p:ph type="body" idx="4294967295"/>
          </p:nvPr>
        </p:nvSpPr>
        <p:spPr>
          <a:xfrm>
            <a:off x="245166" y="1600200"/>
            <a:ext cx="8793162" cy="4495800"/>
          </a:xfrm>
        </p:spPr>
        <p:txBody>
          <a:bodyPr>
            <a:normAutofit fontScale="92500" lnSpcReduction="10000"/>
          </a:bodyPr>
          <a:lstStyle/>
          <a:p>
            <a:pPr eaLnBrk="1" hangingPunct="1">
              <a:lnSpc>
                <a:spcPct val="75000"/>
              </a:lnSpc>
              <a:buFont typeface="Wingdings" pitchFamily="2" charset="2"/>
              <a:buNone/>
            </a:pPr>
            <a:r>
              <a:rPr lang="en-US" sz="2000" b="1" dirty="0" smtClean="0">
                <a:latin typeface="+mn-lt"/>
                <a:cs typeface="Courier New" pitchFamily="49" charset="0"/>
              </a:rPr>
              <a:t>snmpbulkwalk -c public -v2c 10.77.31.30 1.3.6.1.4.1.9.9.23</a:t>
            </a:r>
          </a:p>
          <a:p>
            <a:pPr eaLnBrk="1" hangingPunct="1">
              <a:lnSpc>
                <a:spcPct val="75000"/>
              </a:lnSpc>
              <a:buFont typeface="Wingdings" pitchFamily="2" charset="2"/>
              <a:buNone/>
            </a:pPr>
            <a:endParaRPr lang="en-US" sz="1600" b="1" dirty="0" smtClean="0">
              <a:latin typeface="Courier New" pitchFamily="49" charset="0"/>
              <a:cs typeface="Courier New" pitchFamily="49" charset="0"/>
            </a:endParaRPr>
          </a:p>
          <a:p>
            <a:pPr eaLnBrk="1" hangingPunct="1">
              <a:lnSpc>
                <a:spcPct val="75000"/>
              </a:lnSpc>
              <a:buFont typeface="Wingdings" pitchFamily="2" charset="2"/>
              <a:buNone/>
            </a:pPr>
            <a:r>
              <a:rPr lang="en-US" sz="1600" b="1" dirty="0" smtClean="0">
                <a:solidFill>
                  <a:srgbClr val="C00000"/>
                </a:solidFill>
                <a:latin typeface="Courier New" pitchFamily="49" charset="0"/>
                <a:cs typeface="Courier New" pitchFamily="49" charset="0"/>
              </a:rPr>
              <a:t>SNMPv2-SMI::enterprises.9.9.23.1.1.1.1.2.4 = INTEGER: 1</a:t>
            </a:r>
          </a:p>
          <a:p>
            <a:pPr eaLnBrk="1" hangingPunct="1">
              <a:lnSpc>
                <a:spcPct val="75000"/>
              </a:lnSpc>
              <a:buFont typeface="Wingdings" pitchFamily="2" charset="2"/>
              <a:buNone/>
            </a:pPr>
            <a:r>
              <a:rPr lang="en-US" sz="1600" b="1" dirty="0" smtClean="0">
                <a:solidFill>
                  <a:srgbClr val="C00000"/>
                </a:solidFill>
                <a:latin typeface="Courier New" pitchFamily="49" charset="0"/>
                <a:cs typeface="Courier New" pitchFamily="49" charset="0"/>
              </a:rPr>
              <a:t>SNMPv2-SMI::enterprises.9.9.23.1.1.1.1.3.4 = INTEGER: 60</a:t>
            </a:r>
          </a:p>
          <a:p>
            <a:pPr eaLnBrk="1" hangingPunct="1">
              <a:lnSpc>
                <a:spcPct val="75000"/>
              </a:lnSpc>
              <a:buFont typeface="Wingdings" pitchFamily="2" charset="2"/>
              <a:buNone/>
            </a:pPr>
            <a:r>
              <a:rPr lang="en-US" sz="1600" b="1" dirty="0" smtClean="0">
                <a:solidFill>
                  <a:srgbClr val="C00000"/>
                </a:solidFill>
                <a:latin typeface="Courier New" pitchFamily="49" charset="0"/>
                <a:cs typeface="Courier New" pitchFamily="49" charset="0"/>
              </a:rPr>
              <a:t>SNMPv2-SMI::enterprises.9.9.23.1.1.1.1.4.4 = INTEGER: 0</a:t>
            </a:r>
          </a:p>
          <a:p>
            <a:pPr eaLnBrk="1" hangingPunct="1">
              <a:lnSpc>
                <a:spcPct val="75000"/>
              </a:lnSpc>
              <a:buFont typeface="Wingdings" pitchFamily="2" charset="2"/>
              <a:buNone/>
            </a:pPr>
            <a:r>
              <a:rPr lang="en-US" sz="1600" b="1" dirty="0" smtClean="0">
                <a:solidFill>
                  <a:srgbClr val="C00000"/>
                </a:solidFill>
                <a:latin typeface="Courier New" pitchFamily="49" charset="0"/>
                <a:cs typeface="Courier New" pitchFamily="49" charset="0"/>
              </a:rPr>
              <a:t>SNMPv2-SMI::enterprises.9.9.23.1.1.1.1.5.4 = INTEGER: 0</a:t>
            </a:r>
          </a:p>
          <a:p>
            <a:pPr eaLnBrk="1" hangingPunct="1">
              <a:lnSpc>
                <a:spcPct val="75000"/>
              </a:lnSpc>
              <a:buFont typeface="Wingdings" pitchFamily="2" charset="2"/>
              <a:buNone/>
            </a:pPr>
            <a:r>
              <a:rPr lang="en-US" sz="1600" b="1" dirty="0" smtClean="0">
                <a:solidFill>
                  <a:srgbClr val="C00000"/>
                </a:solidFill>
                <a:latin typeface="Courier New" pitchFamily="49" charset="0"/>
                <a:cs typeface="Courier New" pitchFamily="49" charset="0"/>
              </a:rPr>
              <a:t>SNMPv2-SMI::enterprises.9.9.23.1.3.1.0 = INTEGER: 1</a:t>
            </a:r>
          </a:p>
          <a:p>
            <a:pPr eaLnBrk="1" hangingPunct="1">
              <a:lnSpc>
                <a:spcPct val="75000"/>
              </a:lnSpc>
              <a:buFont typeface="Wingdings" pitchFamily="2" charset="2"/>
              <a:buNone/>
            </a:pPr>
            <a:r>
              <a:rPr lang="en-US" sz="1600" b="1" dirty="0" smtClean="0">
                <a:solidFill>
                  <a:srgbClr val="C00000"/>
                </a:solidFill>
                <a:latin typeface="Courier New" pitchFamily="49" charset="0"/>
                <a:cs typeface="Courier New" pitchFamily="49" charset="0"/>
              </a:rPr>
              <a:t>SNMPv2-SMI::enterprises.9.9.23.1.3.2.0 = INTEGER: 60</a:t>
            </a:r>
          </a:p>
          <a:p>
            <a:pPr eaLnBrk="1" hangingPunct="1">
              <a:lnSpc>
                <a:spcPct val="75000"/>
              </a:lnSpc>
              <a:buFont typeface="Wingdings" pitchFamily="2" charset="2"/>
              <a:buNone/>
            </a:pPr>
            <a:r>
              <a:rPr lang="en-US" sz="1600" b="1" dirty="0" smtClean="0">
                <a:solidFill>
                  <a:srgbClr val="C00000"/>
                </a:solidFill>
                <a:latin typeface="Courier New" pitchFamily="49" charset="0"/>
                <a:cs typeface="Courier New" pitchFamily="49" charset="0"/>
              </a:rPr>
              <a:t>SNMPv2-SMI::enterprises.9.9.23.1.3.3.0 = INTEGER: 180</a:t>
            </a:r>
          </a:p>
          <a:p>
            <a:pPr eaLnBrk="1" hangingPunct="1">
              <a:lnSpc>
                <a:spcPct val="75000"/>
              </a:lnSpc>
              <a:buFont typeface="Wingdings" pitchFamily="2" charset="2"/>
              <a:buNone/>
            </a:pPr>
            <a:r>
              <a:rPr lang="en-US" sz="1600" b="1" dirty="0" smtClean="0">
                <a:solidFill>
                  <a:srgbClr val="C00000"/>
                </a:solidFill>
                <a:latin typeface="Courier New" pitchFamily="49" charset="0"/>
                <a:cs typeface="Courier New" pitchFamily="49" charset="0"/>
              </a:rPr>
              <a:t>SNMPv2-SMI::enterprises.9.9.23.1.3.4.0 = STRING: "CISCART30.localdomain"</a:t>
            </a:r>
          </a:p>
          <a:p>
            <a:pPr eaLnBrk="1" hangingPunct="1">
              <a:lnSpc>
                <a:spcPct val="75000"/>
              </a:lnSpc>
              <a:buFont typeface="Wingdings" pitchFamily="2" charset="2"/>
              <a:buNone/>
            </a:pPr>
            <a:r>
              <a:rPr lang="en-US" sz="1600" b="1" dirty="0" smtClean="0">
                <a:solidFill>
                  <a:srgbClr val="C00000"/>
                </a:solidFill>
                <a:latin typeface="Courier New" pitchFamily="49" charset="0"/>
                <a:cs typeface="Courier New" pitchFamily="49" charset="0"/>
              </a:rPr>
              <a:t>SNMPv2-SMI::enterprises.9.9.23.1.3.5.0 = </a:t>
            </a:r>
            <a:r>
              <a:rPr lang="en-US" sz="1600" b="1" dirty="0" err="1" smtClean="0">
                <a:solidFill>
                  <a:srgbClr val="C00000"/>
                </a:solidFill>
                <a:latin typeface="Courier New" pitchFamily="49" charset="0"/>
                <a:cs typeface="Courier New" pitchFamily="49" charset="0"/>
              </a:rPr>
              <a:t>Timeticks</a:t>
            </a:r>
            <a:r>
              <a:rPr lang="en-US" sz="1600" b="1" dirty="0" smtClean="0">
                <a:solidFill>
                  <a:srgbClr val="C00000"/>
                </a:solidFill>
                <a:latin typeface="Courier New" pitchFamily="49" charset="0"/>
                <a:cs typeface="Courier New" pitchFamily="49" charset="0"/>
              </a:rPr>
              <a:t>: (0) 0:00:00.00</a:t>
            </a:r>
          </a:p>
          <a:p>
            <a:pPr eaLnBrk="1" hangingPunct="1">
              <a:lnSpc>
                <a:spcPct val="75000"/>
              </a:lnSpc>
              <a:buFont typeface="Wingdings" pitchFamily="2" charset="2"/>
              <a:buNone/>
            </a:pPr>
            <a:r>
              <a:rPr lang="en-US" sz="1600" b="1" dirty="0" smtClean="0">
                <a:solidFill>
                  <a:srgbClr val="C00000"/>
                </a:solidFill>
                <a:latin typeface="Courier New" pitchFamily="49" charset="0"/>
                <a:cs typeface="Courier New" pitchFamily="49" charset="0"/>
              </a:rPr>
              <a:t>SNMPv2-SMI::enterprises.9.9.23.1.3.6.0 = STRING: "2"</a:t>
            </a:r>
          </a:p>
          <a:p>
            <a:pPr eaLnBrk="1" hangingPunct="1">
              <a:lnSpc>
                <a:spcPct val="75000"/>
              </a:lnSpc>
              <a:buFont typeface="Wingdings" pitchFamily="2" charset="2"/>
              <a:buNone/>
            </a:pPr>
            <a:r>
              <a:rPr lang="en-US" sz="1600" b="1" dirty="0" smtClean="0">
                <a:solidFill>
                  <a:srgbClr val="C00000"/>
                </a:solidFill>
                <a:latin typeface="Courier New" pitchFamily="49" charset="0"/>
                <a:cs typeface="Courier New" pitchFamily="49" charset="0"/>
              </a:rPr>
              <a:t>SNMPv2-SMI::enterprises.9.9.23.1.3.7.0 = INTEGER: 3</a:t>
            </a:r>
          </a:p>
        </p:txBody>
      </p:sp>
    </p:spTree>
  </p:cSld>
  <p:clrMapOvr>
    <a:masterClrMapping/>
  </p:clrMapOvr>
  <p:transition>
    <p:wipe dir="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4"/>
          <p:cNvSpPr>
            <a:spLocks noGrp="1" noChangeArrowheads="1"/>
          </p:cNvSpPr>
          <p:nvPr>
            <p:ph type="title"/>
          </p:nvPr>
        </p:nvSpPr>
        <p:spPr/>
        <p:txBody>
          <a:bodyPr/>
          <a:lstStyle/>
          <a:p>
            <a:pPr eaLnBrk="1" hangingPunct="1"/>
            <a:r>
              <a:rPr lang="en-US" dirty="0" smtClean="0"/>
              <a:t>SNMP-</a:t>
            </a:r>
            <a:r>
              <a:rPr lang="en-US" dirty="0" err="1" smtClean="0"/>
              <a:t>SYSAPP</a:t>
            </a:r>
            <a:r>
              <a:rPr lang="en-US" dirty="0" smtClean="0"/>
              <a:t> MIB</a:t>
            </a:r>
          </a:p>
        </p:txBody>
      </p:sp>
      <p:sp>
        <p:nvSpPr>
          <p:cNvPr id="171011" name="Rectangle 5"/>
          <p:cNvSpPr>
            <a:spLocks noGrp="1" noChangeArrowheads="1"/>
          </p:cNvSpPr>
          <p:nvPr>
            <p:ph type="body" sz="quarter" idx="10"/>
          </p:nvPr>
        </p:nvSpPr>
        <p:spPr/>
        <p:txBody>
          <a:bodyPr/>
          <a:lstStyle/>
          <a:p>
            <a:pPr eaLnBrk="1" hangingPunct="1"/>
            <a:r>
              <a:rPr lang="en-US" dirty="0" smtClean="0"/>
              <a:t>Provides information about the applications installed and running on Unified CM </a:t>
            </a:r>
          </a:p>
          <a:p>
            <a:pPr eaLnBrk="1" hangingPunct="1"/>
            <a:r>
              <a:rPr lang="en-US" dirty="0" smtClean="0"/>
              <a:t>The tables implemented are :</a:t>
            </a:r>
          </a:p>
          <a:p>
            <a:pPr lvl="1" indent="0" eaLnBrk="1" hangingPunct="1"/>
            <a:r>
              <a:rPr lang="en-US" dirty="0" err="1" smtClean="0">
                <a:solidFill>
                  <a:srgbClr val="C00000"/>
                </a:solidFill>
              </a:rPr>
              <a:t>sysApplInstallPkgTable</a:t>
            </a:r>
            <a:r>
              <a:rPr lang="en-US" dirty="0" smtClean="0">
                <a:solidFill>
                  <a:srgbClr val="C00000"/>
                </a:solidFill>
              </a:rPr>
              <a:t> </a:t>
            </a:r>
            <a:r>
              <a:rPr lang="en-US" dirty="0" smtClean="0"/>
              <a:t>- table listing the software application packages installed on a host computer</a:t>
            </a:r>
          </a:p>
          <a:p>
            <a:pPr lvl="1" indent="0" eaLnBrk="1" hangingPunct="1"/>
            <a:r>
              <a:rPr lang="en-US" dirty="0" err="1" smtClean="0">
                <a:solidFill>
                  <a:srgbClr val="C00000"/>
                </a:solidFill>
              </a:rPr>
              <a:t>sysApplInstallElmtTable</a:t>
            </a:r>
            <a:r>
              <a:rPr lang="en-US" dirty="0" smtClean="0">
                <a:solidFill>
                  <a:schemeClr val="accent2"/>
                </a:solidFill>
              </a:rPr>
              <a:t> </a:t>
            </a:r>
            <a:r>
              <a:rPr lang="en-US" dirty="0" smtClean="0"/>
              <a:t>- details the individual application package elements (files and executables) which comprise the applications defined in the </a:t>
            </a:r>
            <a:r>
              <a:rPr lang="en-US" dirty="0" err="1" smtClean="0"/>
              <a:t>sysApplInstallPkg</a:t>
            </a:r>
            <a:r>
              <a:rPr lang="en-US" dirty="0" smtClean="0"/>
              <a:t> table</a:t>
            </a:r>
          </a:p>
          <a:p>
            <a:pPr lvl="1" indent="0" eaLnBrk="1" hangingPunct="1"/>
            <a:r>
              <a:rPr lang="en-US" dirty="0" err="1" smtClean="0">
                <a:solidFill>
                  <a:srgbClr val="C00000"/>
                </a:solidFill>
              </a:rPr>
              <a:t>sysApplRunTable</a:t>
            </a:r>
            <a:r>
              <a:rPr lang="en-US" dirty="0" smtClean="0">
                <a:solidFill>
                  <a:schemeClr val="accent2"/>
                </a:solidFill>
              </a:rPr>
              <a:t> </a:t>
            </a:r>
            <a:r>
              <a:rPr lang="en-US" dirty="0" smtClean="0"/>
              <a:t>- table describes the applications which </a:t>
            </a:r>
            <a:br>
              <a:rPr lang="en-US" dirty="0" smtClean="0"/>
            </a:br>
            <a:r>
              <a:rPr lang="en-US" dirty="0" smtClean="0"/>
              <a:t>are executing on the host</a:t>
            </a:r>
          </a:p>
          <a:p>
            <a:pPr lvl="1" indent="0" eaLnBrk="1" hangingPunct="1"/>
            <a:r>
              <a:rPr lang="en-US" dirty="0" err="1" smtClean="0">
                <a:solidFill>
                  <a:srgbClr val="C00000"/>
                </a:solidFill>
              </a:rPr>
              <a:t>sysApplPastRunTable</a:t>
            </a:r>
            <a:r>
              <a:rPr lang="en-US" dirty="0" smtClean="0">
                <a:solidFill>
                  <a:schemeClr val="accent2"/>
                </a:solidFill>
              </a:rPr>
              <a:t> </a:t>
            </a:r>
            <a:r>
              <a:rPr lang="en-US" dirty="0" smtClean="0"/>
              <a:t>- history of the applications that have previously run on the host computer </a:t>
            </a:r>
          </a:p>
        </p:txBody>
      </p:sp>
    </p:spTree>
  </p:cSld>
  <p:clrMapOvr>
    <a:masterClrMapping/>
  </p:clrMapOvr>
  <p:transition>
    <p:wipe dir="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4"/>
          <p:cNvSpPr>
            <a:spLocks noGrp="1" noChangeArrowheads="1"/>
          </p:cNvSpPr>
          <p:nvPr>
            <p:ph type="title"/>
          </p:nvPr>
        </p:nvSpPr>
        <p:spPr/>
        <p:txBody>
          <a:bodyPr/>
          <a:lstStyle/>
          <a:p>
            <a:pPr eaLnBrk="1" hangingPunct="1"/>
            <a:r>
              <a:rPr lang="en-US" dirty="0" smtClean="0"/>
              <a:t>SNMP-CISCO </a:t>
            </a:r>
            <a:r>
              <a:rPr lang="en-US" dirty="0" err="1" smtClean="0"/>
              <a:t>SYSAPP</a:t>
            </a:r>
            <a:r>
              <a:rPr lang="en-US" dirty="0" smtClean="0"/>
              <a:t> MIB</a:t>
            </a:r>
          </a:p>
        </p:txBody>
      </p:sp>
      <p:sp>
        <p:nvSpPr>
          <p:cNvPr id="172035" name="Rectangle 3"/>
          <p:cNvSpPr>
            <a:spLocks noGrp="1" noChangeArrowheads="1"/>
          </p:cNvSpPr>
          <p:nvPr>
            <p:ph type="body" sz="quarter" idx="10"/>
          </p:nvPr>
        </p:nvSpPr>
        <p:spPr/>
        <p:txBody>
          <a:bodyPr>
            <a:normAutofit fontScale="92500" lnSpcReduction="10000"/>
          </a:bodyPr>
          <a:lstStyle/>
          <a:p>
            <a:pPr eaLnBrk="1" hangingPunct="1">
              <a:lnSpc>
                <a:spcPct val="75000"/>
              </a:lnSpc>
              <a:buFont typeface="Wingdings" pitchFamily="2" charset="2"/>
              <a:buNone/>
            </a:pPr>
            <a:r>
              <a:rPr lang="en-US" sz="2000" b="1" dirty="0" smtClean="0"/>
              <a:t>snmpbulkwalk -c public -v2c 10.77.31.30 1.3.6.1.2.1.54.1</a:t>
            </a:r>
          </a:p>
          <a:p>
            <a:pPr eaLnBrk="1" hangingPunct="1">
              <a:lnSpc>
                <a:spcPct val="75000"/>
              </a:lnSpc>
              <a:buFont typeface="Wingdings" pitchFamily="2" charset="2"/>
              <a:buNone/>
            </a:pPr>
            <a:endParaRPr lang="en-US" sz="2000" b="1" dirty="0" smtClean="0">
              <a:solidFill>
                <a:schemeClr val="folHlink"/>
              </a:solidFill>
            </a:endParaRPr>
          </a:p>
          <a:p>
            <a:pPr eaLnBrk="1" hangingPunct="1">
              <a:lnSpc>
                <a:spcPct val="75000"/>
              </a:lnSpc>
              <a:buFont typeface="Wingdings" pitchFamily="2" charset="2"/>
              <a:buNone/>
            </a:pPr>
            <a:r>
              <a:rPr lang="en-US" sz="1700" b="1" dirty="0" smtClean="0">
                <a:solidFill>
                  <a:srgbClr val="C00000"/>
                </a:solidFill>
                <a:latin typeface="Courier New" pitchFamily="49" charset="0"/>
                <a:cs typeface="Courier New" pitchFamily="49" charset="0"/>
              </a:rPr>
              <a:t>SNMPv2-SMI::mib-2.54.1.1.1.1.2.1 = STRING: "Cisco Systems, Inc.“</a:t>
            </a:r>
          </a:p>
          <a:p>
            <a:pPr eaLnBrk="1" hangingPunct="1">
              <a:lnSpc>
                <a:spcPct val="75000"/>
              </a:lnSpc>
              <a:buFont typeface="Wingdings" pitchFamily="2" charset="2"/>
              <a:buNone/>
            </a:pPr>
            <a:r>
              <a:rPr lang="en-US" sz="1700" b="1" dirty="0" smtClean="0">
                <a:solidFill>
                  <a:srgbClr val="C00000"/>
                </a:solidFill>
                <a:latin typeface="Courier New" pitchFamily="49" charset="0"/>
                <a:cs typeface="Courier New" pitchFamily="49" charset="0"/>
              </a:rPr>
              <a:t>SNMPv2-SMI::mib-2.54.1.1.1.1.3.1 = STRING: "Cisco Unified CM“</a:t>
            </a:r>
          </a:p>
          <a:p>
            <a:pPr eaLnBrk="1" hangingPunct="1">
              <a:lnSpc>
                <a:spcPct val="75000"/>
              </a:lnSpc>
              <a:buFont typeface="Wingdings" pitchFamily="2" charset="2"/>
              <a:buNone/>
            </a:pPr>
            <a:r>
              <a:rPr lang="en-US" sz="1700" b="1" dirty="0" smtClean="0">
                <a:solidFill>
                  <a:srgbClr val="C00000"/>
                </a:solidFill>
                <a:latin typeface="Courier New" pitchFamily="49" charset="0"/>
                <a:cs typeface="Courier New" pitchFamily="49" charset="0"/>
              </a:rPr>
              <a:t>SNMPv2-SMI::mib-2.54.1.1.1.1.4.1 = STRING: "5.1.2.3000-2“</a:t>
            </a:r>
          </a:p>
          <a:p>
            <a:pPr eaLnBrk="1" hangingPunct="1">
              <a:lnSpc>
                <a:spcPct val="75000"/>
              </a:lnSpc>
              <a:buFont typeface="Wingdings" pitchFamily="2" charset="2"/>
              <a:buNone/>
            </a:pPr>
            <a:r>
              <a:rPr lang="en-US" sz="1700" b="1" dirty="0" smtClean="0">
                <a:solidFill>
                  <a:srgbClr val="C00000"/>
                </a:solidFill>
                <a:latin typeface="Courier New" pitchFamily="49" charset="0"/>
                <a:cs typeface="Courier New" pitchFamily="49" charset="0"/>
              </a:rPr>
              <a:t>SNMPv2-SMI::mib-2.54.1.1.1.1.5.1 = STRING: "n/a“</a:t>
            </a:r>
          </a:p>
          <a:p>
            <a:pPr eaLnBrk="1" hangingPunct="1">
              <a:lnSpc>
                <a:spcPct val="75000"/>
              </a:lnSpc>
              <a:buFont typeface="Wingdings" pitchFamily="2" charset="2"/>
              <a:buNone/>
            </a:pPr>
            <a:r>
              <a:rPr lang="it-IT" sz="1700" b="1" dirty="0" smtClean="0">
                <a:solidFill>
                  <a:srgbClr val="C00000"/>
                </a:solidFill>
                <a:latin typeface="Courier New" pitchFamily="49" charset="0"/>
                <a:cs typeface="Courier New" pitchFamily="49" charset="0"/>
              </a:rPr>
              <a:t>SNMPv2-SMI::mib-2.54.1.1.1.1.6.1 = Hex-STRING: 07 D8 02 1D 06 0D 1C 00 2B 05 1E</a:t>
            </a:r>
          </a:p>
          <a:p>
            <a:pPr eaLnBrk="1" hangingPunct="1">
              <a:lnSpc>
                <a:spcPct val="75000"/>
              </a:lnSpc>
              <a:buFont typeface="Wingdings" pitchFamily="2" charset="2"/>
              <a:buNone/>
            </a:pPr>
            <a:r>
              <a:rPr lang="en-US" sz="1700" b="1" dirty="0" smtClean="0">
                <a:solidFill>
                  <a:srgbClr val="C00000"/>
                </a:solidFill>
                <a:latin typeface="Courier New" pitchFamily="49" charset="0"/>
                <a:cs typeface="Courier New" pitchFamily="49" charset="0"/>
              </a:rPr>
              <a:t>SNMPv2-SMI::mib-2.54.1.1.1.1.7.1 = STRING: "/</a:t>
            </a:r>
            <a:r>
              <a:rPr lang="en-US" sz="1700" b="1" dirty="0" err="1" smtClean="0">
                <a:solidFill>
                  <a:srgbClr val="C00000"/>
                </a:solidFill>
                <a:latin typeface="Courier New" pitchFamily="49" charset="0"/>
                <a:cs typeface="Courier New" pitchFamily="49" charset="0"/>
              </a:rPr>
              <a:t>ccmadmin</a:t>
            </a:r>
            <a:r>
              <a:rPr lang="en-US" sz="1700" b="1" dirty="0" smtClean="0">
                <a:solidFill>
                  <a:srgbClr val="C00000"/>
                </a:solidFill>
                <a:latin typeface="Courier New" pitchFamily="49" charset="0"/>
                <a:cs typeface="Courier New" pitchFamily="49" charset="0"/>
              </a:rPr>
              <a:t>/</a:t>
            </a:r>
            <a:r>
              <a:rPr lang="en-US" sz="1700" b="1" dirty="0" err="1" smtClean="0">
                <a:solidFill>
                  <a:srgbClr val="C00000"/>
                </a:solidFill>
                <a:latin typeface="Courier New" pitchFamily="49" charset="0"/>
                <a:cs typeface="Courier New" pitchFamily="49" charset="0"/>
              </a:rPr>
              <a:t>showHome.do</a:t>
            </a:r>
            <a:r>
              <a:rPr lang="en-US" sz="1700" b="1" dirty="0" smtClean="0">
                <a:solidFill>
                  <a:srgbClr val="C00000"/>
                </a:solidFill>
                <a:latin typeface="Courier New" pitchFamily="49" charset="0"/>
                <a:cs typeface="Courier New" pitchFamily="49" charset="0"/>
              </a:rPr>
              <a:t>“</a:t>
            </a:r>
          </a:p>
          <a:p>
            <a:pPr eaLnBrk="1" hangingPunct="1">
              <a:lnSpc>
                <a:spcPct val="75000"/>
              </a:lnSpc>
              <a:buFont typeface="Wingdings" pitchFamily="2" charset="2"/>
              <a:buNone/>
            </a:pPr>
            <a:r>
              <a:rPr lang="en-US" sz="1700" b="1" dirty="0" smtClean="0">
                <a:solidFill>
                  <a:srgbClr val="C00000"/>
                </a:solidFill>
                <a:latin typeface="Courier New" pitchFamily="49" charset="0"/>
                <a:cs typeface="Courier New" pitchFamily="49" charset="0"/>
              </a:rPr>
              <a:t>SNMPv2-SMI::mib-2.54.1.1.2.1.2.1.1 = STRING: "</a:t>
            </a:r>
            <a:r>
              <a:rPr lang="en-US" sz="1700" b="1" dirty="0" err="1" smtClean="0">
                <a:solidFill>
                  <a:srgbClr val="C00000"/>
                </a:solidFill>
                <a:latin typeface="Courier New" pitchFamily="49" charset="0"/>
                <a:cs typeface="Courier New" pitchFamily="49" charset="0"/>
              </a:rPr>
              <a:t>ccm</a:t>
            </a:r>
            <a:r>
              <a:rPr lang="en-US" sz="1700" b="1" dirty="0" smtClean="0">
                <a:solidFill>
                  <a:srgbClr val="C00000"/>
                </a:solidFill>
                <a:latin typeface="Courier New" pitchFamily="49" charset="0"/>
                <a:cs typeface="Courier New" pitchFamily="49" charset="0"/>
              </a:rPr>
              <a:t>“</a:t>
            </a:r>
          </a:p>
          <a:p>
            <a:pPr eaLnBrk="1" hangingPunct="1">
              <a:lnSpc>
                <a:spcPct val="75000"/>
              </a:lnSpc>
              <a:buFont typeface="Wingdings" pitchFamily="2" charset="2"/>
              <a:buNone/>
            </a:pPr>
            <a:r>
              <a:rPr lang="en-US" sz="1700" b="1" dirty="0" smtClean="0">
                <a:solidFill>
                  <a:srgbClr val="C00000"/>
                </a:solidFill>
                <a:latin typeface="Courier New" pitchFamily="49" charset="0"/>
                <a:cs typeface="Courier New" pitchFamily="49" charset="0"/>
              </a:rPr>
              <a:t>SNMPv2-SMI::mib-2.54.1.1.2.1.3.1.1 = INTEGER: 5</a:t>
            </a:r>
          </a:p>
          <a:p>
            <a:pPr eaLnBrk="1" hangingPunct="1">
              <a:lnSpc>
                <a:spcPct val="75000"/>
              </a:lnSpc>
              <a:buFont typeface="Wingdings" pitchFamily="2" charset="2"/>
              <a:buNone/>
            </a:pPr>
            <a:r>
              <a:rPr lang="en-US" sz="1700" b="1" dirty="0" smtClean="0">
                <a:solidFill>
                  <a:srgbClr val="C00000"/>
                </a:solidFill>
                <a:latin typeface="Courier New" pitchFamily="49" charset="0"/>
                <a:cs typeface="Courier New" pitchFamily="49" charset="0"/>
              </a:rPr>
              <a:t>SNMPv2-SMI::mib-2.54.1.1.2.1.4.1.1 = Hex-STRING: 07 D8 02 1D 06 0D 1C 00</a:t>
            </a:r>
          </a:p>
          <a:p>
            <a:pPr eaLnBrk="1" hangingPunct="1">
              <a:lnSpc>
                <a:spcPct val="75000"/>
              </a:lnSpc>
              <a:buFont typeface="Wingdings" pitchFamily="2" charset="2"/>
              <a:buNone/>
            </a:pPr>
            <a:r>
              <a:rPr lang="en-US" sz="1700" b="1" dirty="0" smtClean="0">
                <a:solidFill>
                  <a:srgbClr val="C00000"/>
                </a:solidFill>
                <a:latin typeface="Courier New" pitchFamily="49" charset="0"/>
                <a:cs typeface="Courier New" pitchFamily="49" charset="0"/>
              </a:rPr>
              <a:t>SNMPv2-SMI::mib-2.54.1.1.2.1.5.1.1 = STRING: "/</a:t>
            </a:r>
            <a:r>
              <a:rPr lang="en-US" sz="1700" b="1" dirty="0" err="1" smtClean="0">
                <a:solidFill>
                  <a:srgbClr val="C00000"/>
                </a:solidFill>
                <a:latin typeface="Courier New" pitchFamily="49" charset="0"/>
                <a:cs typeface="Courier New" pitchFamily="49" charset="0"/>
              </a:rPr>
              <a:t>usr</a:t>
            </a:r>
            <a:r>
              <a:rPr lang="en-US" sz="1700" b="1" dirty="0" smtClean="0">
                <a:solidFill>
                  <a:srgbClr val="C00000"/>
                </a:solidFill>
                <a:latin typeface="Courier New" pitchFamily="49" charset="0"/>
                <a:cs typeface="Courier New" pitchFamily="49" charset="0"/>
              </a:rPr>
              <a:t>/local/cm/bin"</a:t>
            </a:r>
          </a:p>
          <a:p>
            <a:pPr eaLnBrk="1" hangingPunct="1">
              <a:lnSpc>
                <a:spcPct val="75000"/>
              </a:lnSpc>
              <a:buFont typeface="Wingdings" pitchFamily="2" charset="2"/>
              <a:buNone/>
            </a:pPr>
            <a:endParaRPr lang="en-US" sz="1700" b="1" dirty="0" smtClean="0">
              <a:solidFill>
                <a:srgbClr val="C00000"/>
              </a:solidFill>
              <a:latin typeface="Courier New" pitchFamily="49" charset="0"/>
              <a:cs typeface="Courier New" pitchFamily="49" charset="0"/>
            </a:endParaRPr>
          </a:p>
        </p:txBody>
      </p:sp>
    </p:spTree>
  </p:cSld>
  <p:clrMapOvr>
    <a:masterClrMapping/>
  </p:clrMapOvr>
  <p:transition>
    <p:wipe dir="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4"/>
          <p:cNvSpPr>
            <a:spLocks noGrp="1" noChangeArrowheads="1"/>
          </p:cNvSpPr>
          <p:nvPr>
            <p:ph type="title"/>
          </p:nvPr>
        </p:nvSpPr>
        <p:spPr/>
        <p:txBody>
          <a:bodyPr/>
          <a:lstStyle/>
          <a:p>
            <a:r>
              <a:rPr lang="en-US" smtClean="0"/>
              <a:t>SNMP Notifications</a:t>
            </a:r>
          </a:p>
        </p:txBody>
      </p:sp>
      <p:sp>
        <p:nvSpPr>
          <p:cNvPr id="173059" name="Rectangle 5"/>
          <p:cNvSpPr>
            <a:spLocks noGrp="1" noChangeArrowheads="1"/>
          </p:cNvSpPr>
          <p:nvPr>
            <p:ph type="body" sz="quarter" idx="10"/>
          </p:nvPr>
        </p:nvSpPr>
        <p:spPr/>
        <p:txBody>
          <a:bodyPr/>
          <a:lstStyle/>
          <a:p>
            <a:r>
              <a:rPr lang="en-US" smtClean="0"/>
              <a:t>Support trap (v1/v2c/v3)</a:t>
            </a:r>
          </a:p>
          <a:p>
            <a:r>
              <a:rPr lang="en-US" smtClean="0"/>
              <a:t>Added support for Inform (v2c/v3)</a:t>
            </a:r>
          </a:p>
          <a:p>
            <a:r>
              <a:rPr lang="en-US" smtClean="0"/>
              <a:t>Supports multiple trap/inform destinations </a:t>
            </a:r>
          </a:p>
          <a:p>
            <a:r>
              <a:rPr lang="en-US" smtClean="0"/>
              <a:t>No default community string configured. Needs to </a:t>
            </a:r>
            <a:br>
              <a:rPr lang="en-US" smtClean="0"/>
            </a:br>
            <a:r>
              <a:rPr lang="en-US" smtClean="0"/>
              <a:t>be configured from the Unified CM serviceability </a:t>
            </a:r>
            <a:br>
              <a:rPr lang="en-US" smtClean="0"/>
            </a:br>
            <a:r>
              <a:rPr lang="en-US" smtClean="0"/>
              <a:t>web interface</a:t>
            </a:r>
          </a:p>
        </p:txBody>
      </p:sp>
    </p:spTree>
  </p:cSld>
  <p:clrMapOvr>
    <a:masterClrMapping/>
  </p:clrMapOvr>
  <p:transition>
    <p:wipe dir="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title"/>
          </p:nvPr>
        </p:nvSpPr>
        <p:spPr/>
        <p:txBody>
          <a:bodyPr/>
          <a:lstStyle/>
          <a:p>
            <a:pPr eaLnBrk="1" hangingPunct="1"/>
            <a:r>
              <a:rPr lang="en-US" dirty="0" smtClean="0"/>
              <a:t>SNMP-Configuration</a:t>
            </a:r>
          </a:p>
        </p:txBody>
      </p:sp>
      <p:pic>
        <p:nvPicPr>
          <p:cNvPr id="4" name="Picture 3" descr="snmp1.JPG"/>
          <p:cNvPicPr>
            <a:picLocks noChangeAspect="1"/>
          </p:cNvPicPr>
          <p:nvPr/>
        </p:nvPicPr>
        <p:blipFill>
          <a:blip r:embed="rId2" cstate="print"/>
          <a:stretch>
            <a:fillRect/>
          </a:stretch>
        </p:blipFill>
        <p:spPr>
          <a:xfrm>
            <a:off x="1066800" y="1411224"/>
            <a:ext cx="6949440" cy="4776756"/>
          </a:xfrm>
          <a:prstGeom prst="rect">
            <a:avLst/>
          </a:prstGeom>
          <a:noFill/>
          <a:ln w="12700">
            <a:solidFill>
              <a:schemeClr val="bg1">
                <a:lumMod val="75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5"/>
          <p:cNvSpPr>
            <a:spLocks noGrp="1" noChangeArrowheads="1"/>
          </p:cNvSpPr>
          <p:nvPr>
            <p:ph type="title"/>
          </p:nvPr>
        </p:nvSpPr>
        <p:spPr/>
        <p:txBody>
          <a:bodyPr/>
          <a:lstStyle/>
          <a:p>
            <a:pPr eaLnBrk="1" hangingPunct="1"/>
            <a:r>
              <a:rPr lang="en-US" dirty="0" smtClean="0"/>
              <a:t>SNMP-Starting Master Agent</a:t>
            </a:r>
            <a:br>
              <a:rPr lang="en-US" dirty="0" smtClean="0"/>
            </a:br>
            <a:endParaRPr lang="en-US" dirty="0" smtClean="0"/>
          </a:p>
        </p:txBody>
      </p:sp>
      <p:pic>
        <p:nvPicPr>
          <p:cNvPr id="5" name="Picture 4" descr="snmp3.JPG"/>
          <p:cNvPicPr>
            <a:picLocks noChangeAspect="1"/>
          </p:cNvPicPr>
          <p:nvPr/>
        </p:nvPicPr>
        <p:blipFill>
          <a:blip r:embed="rId2" cstate="print"/>
          <a:stretch>
            <a:fillRect/>
          </a:stretch>
        </p:blipFill>
        <p:spPr>
          <a:xfrm>
            <a:off x="350520" y="914400"/>
            <a:ext cx="8483829" cy="4406062"/>
          </a:xfrm>
          <a:prstGeom prst="rect">
            <a:avLst/>
          </a:prstGeom>
        </p:spPr>
      </p:pic>
      <p:pic>
        <p:nvPicPr>
          <p:cNvPr id="6" name="Picture 5" descr="snmp2.JPG"/>
          <p:cNvPicPr>
            <a:picLocks noChangeAspect="1"/>
          </p:cNvPicPr>
          <p:nvPr/>
        </p:nvPicPr>
        <p:blipFill>
          <a:blip r:embed="rId3" cstate="print"/>
          <a:stretch>
            <a:fillRect/>
          </a:stretch>
        </p:blipFill>
        <p:spPr>
          <a:xfrm>
            <a:off x="350520" y="3646023"/>
            <a:ext cx="8467344" cy="2591185"/>
          </a:xfrm>
          <a:prstGeom prst="rect">
            <a:avLst/>
          </a:prstGeom>
        </p:spPr>
      </p:pic>
      <p:sp>
        <p:nvSpPr>
          <p:cNvPr id="8" name="AutoShape 51"/>
          <p:cNvSpPr>
            <a:spLocks noChangeArrowheads="1"/>
          </p:cNvSpPr>
          <p:nvPr/>
        </p:nvSpPr>
        <p:spPr bwMode="auto">
          <a:xfrm>
            <a:off x="4724400" y="2618232"/>
            <a:ext cx="2514600" cy="990600"/>
          </a:xfrm>
          <a:prstGeom prst="wedgeRoundRectCallout">
            <a:avLst>
              <a:gd name="adj1" fmla="val -107018"/>
              <a:gd name="adj2" fmla="val -30709"/>
              <a:gd name="adj3" fmla="val 16667"/>
            </a:avLst>
          </a:prstGeom>
          <a:solidFill>
            <a:srgbClr val="FFEB89"/>
          </a:solidFill>
          <a:ln w="12700" algn="ctr">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2124" tIns="41061" rIns="82124" bIns="41061" anchor="ctr"/>
          <a:lstStyle/>
          <a:p>
            <a:pPr eaLnBrk="0" hangingPunct="0">
              <a:lnSpc>
                <a:spcPct val="90000"/>
              </a:lnSpc>
            </a:pPr>
            <a:r>
              <a:rPr lang="en-US" sz="1400" dirty="0" smtClean="0">
                <a:solidFill>
                  <a:srgbClr val="C00000"/>
                </a:solidFill>
              </a:rPr>
              <a:t>SNMP Services can be started/stopped from Control Center page and also programmatically via SOAP.</a:t>
            </a:r>
            <a:endParaRPr lang="en-US" sz="1400"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4"/>
          <p:cNvSpPr>
            <a:spLocks noGrp="1" noChangeArrowheads="1"/>
          </p:cNvSpPr>
          <p:nvPr>
            <p:ph type="title"/>
          </p:nvPr>
        </p:nvSpPr>
        <p:spPr/>
        <p:txBody>
          <a:bodyPr/>
          <a:lstStyle/>
          <a:p>
            <a:pPr eaLnBrk="1" hangingPunct="1"/>
            <a:r>
              <a:rPr lang="en-US" smtClean="0"/>
              <a:t>SNMP Configuration</a:t>
            </a:r>
          </a:p>
        </p:txBody>
      </p:sp>
      <p:sp>
        <p:nvSpPr>
          <p:cNvPr id="176131" name="Rectangle 5"/>
          <p:cNvSpPr>
            <a:spLocks noGrp="1" noChangeArrowheads="1"/>
          </p:cNvSpPr>
          <p:nvPr>
            <p:ph type="body" sz="quarter" idx="10"/>
          </p:nvPr>
        </p:nvSpPr>
        <p:spPr/>
        <p:txBody>
          <a:bodyPr/>
          <a:lstStyle/>
          <a:p>
            <a:pPr eaLnBrk="1" hangingPunct="1"/>
            <a:r>
              <a:rPr lang="en-US" smtClean="0"/>
              <a:t>The ccmAgt (Cisco Unified CM SNMP service) </a:t>
            </a:r>
            <a:br>
              <a:rPr lang="en-US" smtClean="0"/>
            </a:br>
            <a:r>
              <a:rPr lang="en-US" smtClean="0"/>
              <a:t>by default is not activated </a:t>
            </a:r>
          </a:p>
          <a:p>
            <a:pPr eaLnBrk="1" hangingPunct="1"/>
            <a:r>
              <a:rPr lang="en-US" smtClean="0"/>
              <a:t>All other agents are by default are running on a </a:t>
            </a:r>
            <a:br>
              <a:rPr lang="en-US" smtClean="0"/>
            </a:br>
            <a:r>
              <a:rPr lang="en-US" smtClean="0"/>
              <a:t>Unified CM box</a:t>
            </a:r>
          </a:p>
          <a:p>
            <a:pPr eaLnBrk="1" hangingPunct="1"/>
            <a:r>
              <a:rPr lang="en-US" smtClean="0"/>
              <a:t>Trace levels for Cisco Unified CM SNMP service </a:t>
            </a:r>
            <a:br>
              <a:rPr lang="en-US" smtClean="0"/>
            </a:br>
            <a:r>
              <a:rPr lang="en-US" smtClean="0"/>
              <a:t>can be configured from the Unified CM serviceability web interface</a:t>
            </a:r>
          </a:p>
          <a:p>
            <a:pPr eaLnBrk="1" hangingPunct="1"/>
            <a:r>
              <a:rPr lang="en-US" smtClean="0"/>
              <a:t>For syslog, cdp agent, the configuration can be changed from CLI </a:t>
            </a:r>
          </a:p>
          <a:p>
            <a:pPr lvl="1" indent="0" eaLnBrk="1" hangingPunct="1"/>
            <a:r>
              <a:rPr lang="en-US" smtClean="0"/>
              <a:t>E.g., set trace detailed cdpmib</a:t>
            </a:r>
          </a:p>
        </p:txBody>
      </p:sp>
    </p:spTree>
  </p:cSld>
  <p:clrMapOvr>
    <a:masterClrMapping/>
  </p:clrMapOvr>
  <p:transition>
    <p:wipe dir="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4"/>
          <p:cNvSpPr>
            <a:spLocks noGrp="1" noChangeArrowheads="1"/>
          </p:cNvSpPr>
          <p:nvPr>
            <p:ph type="title"/>
          </p:nvPr>
        </p:nvSpPr>
        <p:spPr/>
        <p:txBody>
          <a:bodyPr/>
          <a:lstStyle/>
          <a:p>
            <a:pPr eaLnBrk="1" hangingPunct="1"/>
            <a:r>
              <a:rPr lang="en-US" smtClean="0"/>
              <a:t>Troubleshooting Tips</a:t>
            </a:r>
          </a:p>
        </p:txBody>
      </p:sp>
      <p:sp>
        <p:nvSpPr>
          <p:cNvPr id="177155" name="Rectangle 5"/>
          <p:cNvSpPr>
            <a:spLocks noGrp="1" noChangeArrowheads="1"/>
          </p:cNvSpPr>
          <p:nvPr>
            <p:ph type="body" sz="quarter" idx="10"/>
          </p:nvPr>
        </p:nvSpPr>
        <p:spPr/>
        <p:txBody>
          <a:bodyPr>
            <a:normAutofit/>
          </a:bodyPr>
          <a:lstStyle/>
          <a:p>
            <a:pPr eaLnBrk="1" hangingPunct="1"/>
            <a:r>
              <a:rPr lang="en-US" sz="2200" dirty="0" smtClean="0"/>
              <a:t>Verify the community string and </a:t>
            </a:r>
            <a:r>
              <a:rPr lang="en-US" sz="2200" dirty="0" err="1" smtClean="0"/>
              <a:t>snmp</a:t>
            </a:r>
            <a:r>
              <a:rPr lang="en-US" sz="2200" dirty="0" smtClean="0"/>
              <a:t> User credentials.  </a:t>
            </a:r>
            <a:br>
              <a:rPr lang="en-US" sz="2200" dirty="0" smtClean="0"/>
            </a:br>
            <a:r>
              <a:rPr lang="en-US" sz="2200" dirty="0" smtClean="0"/>
              <a:t>By default, no community string or User is configured on </a:t>
            </a:r>
            <a:br>
              <a:rPr lang="en-US" sz="2200" dirty="0" smtClean="0"/>
            </a:br>
            <a:r>
              <a:rPr lang="en-US" sz="2200" dirty="0" smtClean="0"/>
              <a:t>the system </a:t>
            </a:r>
          </a:p>
          <a:p>
            <a:pPr eaLnBrk="1" hangingPunct="1"/>
            <a:r>
              <a:rPr lang="en-US" sz="2200" dirty="0" smtClean="0"/>
              <a:t>Use the available scalar variables (1.3.6.1.4.1.9.9.156.1.5) to determine the table size before accessing the table </a:t>
            </a:r>
          </a:p>
          <a:p>
            <a:pPr eaLnBrk="1" hangingPunct="1"/>
            <a:r>
              <a:rPr lang="en-US" sz="2200" dirty="0" smtClean="0"/>
              <a:t>Reduce the number of variables queried in a single request  </a:t>
            </a:r>
          </a:p>
          <a:p>
            <a:pPr eaLnBrk="1" hangingPunct="1"/>
            <a:r>
              <a:rPr lang="en-US" sz="2200" dirty="0" smtClean="0"/>
              <a:t>Increase the response timeout </a:t>
            </a:r>
          </a:p>
          <a:p>
            <a:pPr eaLnBrk="1" hangingPunct="1"/>
            <a:r>
              <a:rPr lang="en-US" sz="2200" dirty="0" smtClean="0"/>
              <a:t>Reduce the number of retries</a:t>
            </a:r>
          </a:p>
          <a:p>
            <a:pPr eaLnBrk="1" hangingPunct="1"/>
            <a:r>
              <a:rPr lang="en-US" sz="2200" dirty="0" smtClean="0"/>
              <a:t>Use </a:t>
            </a:r>
            <a:r>
              <a:rPr lang="en-US" sz="2200" dirty="0" err="1" smtClean="0"/>
              <a:t>getbulk</a:t>
            </a:r>
            <a:r>
              <a:rPr lang="en-US" sz="2200" dirty="0" smtClean="0"/>
              <a:t> API when it is known that the table is not empty, and also know the number of records </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title"/>
          </p:nvPr>
        </p:nvSpPr>
        <p:spPr/>
        <p:txBody>
          <a:bodyPr/>
          <a:lstStyle/>
          <a:p>
            <a:r>
              <a:rPr lang="de-DE" smtClean="0"/>
              <a:t>XML, Semantics</a:t>
            </a:r>
            <a:endParaRPr lang="en-US" smtClean="0"/>
          </a:p>
        </p:txBody>
      </p:sp>
      <p:sp>
        <p:nvSpPr>
          <p:cNvPr id="56323" name="Rectangle 6"/>
          <p:cNvSpPr>
            <a:spLocks noGrp="1" noChangeArrowheads="1"/>
          </p:cNvSpPr>
          <p:nvPr>
            <p:ph type="body" sz="quarter" idx="10"/>
          </p:nvPr>
        </p:nvSpPr>
        <p:spPr/>
        <p:txBody>
          <a:bodyPr/>
          <a:lstStyle/>
          <a:p>
            <a:r>
              <a:rPr lang="de-DE" dirty="0" smtClean="0"/>
              <a:t>Names, hierarchy, meaning of elements and attributes defined by schema</a:t>
            </a:r>
          </a:p>
          <a:p>
            <a:r>
              <a:rPr lang="de-DE" dirty="0" smtClean="0"/>
              <a:t>XML schema defined by W3C</a:t>
            </a:r>
          </a:p>
          <a:p>
            <a:r>
              <a:rPr lang="de-DE" dirty="0" smtClean="0"/>
              <a:t>Primer: </a:t>
            </a:r>
            <a:r>
              <a:rPr lang="de-DE" dirty="0" smtClean="0">
                <a:hlinkClick r:id="rId2"/>
              </a:rPr>
              <a:t>http://www.w3.org/TR/xmlschema-0/</a:t>
            </a:r>
            <a:endParaRPr lang="de-DE" dirty="0" smtClean="0"/>
          </a:p>
          <a:p>
            <a:r>
              <a:rPr lang="de-DE" dirty="0" smtClean="0"/>
              <a:t>Example:</a:t>
            </a:r>
          </a:p>
          <a:p>
            <a:pPr lvl="1"/>
            <a:r>
              <a:rPr lang="en-US" b="1" dirty="0" smtClean="0">
                <a:solidFill>
                  <a:srgbClr val="C00000"/>
                </a:solidFill>
                <a:latin typeface="Courier New" pitchFamily="49" charset="0"/>
                <a:cs typeface="Courier New" pitchFamily="49" charset="0"/>
              </a:rPr>
              <a:t>&lt;</a:t>
            </a:r>
            <a:r>
              <a:rPr lang="en-US" b="1" dirty="0" err="1" smtClean="0">
                <a:solidFill>
                  <a:srgbClr val="C00000"/>
                </a:solidFill>
                <a:latin typeface="Courier New" pitchFamily="49" charset="0"/>
                <a:cs typeface="Courier New" pitchFamily="49" charset="0"/>
              </a:rPr>
              <a:t>xsd:element</a:t>
            </a:r>
            <a:r>
              <a:rPr lang="en-US" b="1" dirty="0" smtClean="0">
                <a:solidFill>
                  <a:srgbClr val="C00000"/>
                </a:solidFill>
                <a:latin typeface="Courier New" pitchFamily="49" charset="0"/>
                <a:cs typeface="Courier New" pitchFamily="49" charset="0"/>
              </a:rPr>
              <a:t> name="person" type="</a:t>
            </a:r>
            <a:r>
              <a:rPr lang="en-US" b="1" dirty="0" err="1" smtClean="0">
                <a:solidFill>
                  <a:srgbClr val="C00000"/>
                </a:solidFill>
                <a:latin typeface="Courier New" pitchFamily="49" charset="0"/>
                <a:cs typeface="Courier New" pitchFamily="49" charset="0"/>
              </a:rPr>
              <a:t>PersonType</a:t>
            </a:r>
            <a:r>
              <a:rPr lang="en-US" b="1" dirty="0" smtClean="0">
                <a:solidFill>
                  <a:srgbClr val="C00000"/>
                </a:solidFill>
                <a:latin typeface="Courier New" pitchFamily="49" charset="0"/>
                <a:cs typeface="Courier New" pitchFamily="49" charset="0"/>
              </a:rPr>
              <a:t>"/&gt;</a:t>
            </a:r>
            <a:br>
              <a:rPr lang="en-US" b="1" dirty="0" smtClean="0">
                <a:solidFill>
                  <a:srgbClr val="C00000"/>
                </a:solidFill>
                <a:latin typeface="Courier New" pitchFamily="49" charset="0"/>
                <a:cs typeface="Courier New" pitchFamily="49" charset="0"/>
              </a:rPr>
            </a:br>
            <a:r>
              <a:rPr lang="en-US" b="1" dirty="0" smtClean="0">
                <a:solidFill>
                  <a:srgbClr val="C00000"/>
                </a:solidFill>
                <a:latin typeface="Courier New" pitchFamily="49" charset="0"/>
                <a:cs typeface="Courier New" pitchFamily="49" charset="0"/>
              </a:rPr>
              <a:t>&lt;</a:t>
            </a:r>
            <a:r>
              <a:rPr lang="en-US" b="1" dirty="0" err="1" smtClean="0">
                <a:solidFill>
                  <a:srgbClr val="C00000"/>
                </a:solidFill>
                <a:latin typeface="Courier New" pitchFamily="49" charset="0"/>
                <a:cs typeface="Courier New" pitchFamily="49" charset="0"/>
              </a:rPr>
              <a:t>xsd:complexType</a:t>
            </a:r>
            <a:r>
              <a:rPr lang="en-US" b="1" dirty="0" smtClean="0">
                <a:solidFill>
                  <a:srgbClr val="C00000"/>
                </a:solidFill>
                <a:latin typeface="Courier New" pitchFamily="49" charset="0"/>
                <a:cs typeface="Courier New" pitchFamily="49" charset="0"/>
              </a:rPr>
              <a:t> name="</a:t>
            </a:r>
            <a:r>
              <a:rPr lang="en-US" b="1" dirty="0" err="1" smtClean="0">
                <a:solidFill>
                  <a:srgbClr val="C00000"/>
                </a:solidFill>
                <a:latin typeface="Courier New" pitchFamily="49" charset="0"/>
                <a:cs typeface="Courier New" pitchFamily="49" charset="0"/>
              </a:rPr>
              <a:t>PersonType</a:t>
            </a:r>
            <a:r>
              <a:rPr lang="en-US" b="1" dirty="0" smtClean="0">
                <a:solidFill>
                  <a:srgbClr val="C00000"/>
                </a:solidFill>
                <a:latin typeface="Courier New" pitchFamily="49" charset="0"/>
                <a:cs typeface="Courier New" pitchFamily="49" charset="0"/>
              </a:rPr>
              <a:t>"&gt;</a:t>
            </a:r>
            <a:br>
              <a:rPr lang="en-US" b="1" dirty="0" smtClean="0">
                <a:solidFill>
                  <a:srgbClr val="C00000"/>
                </a:solidFill>
                <a:latin typeface="Courier New" pitchFamily="49" charset="0"/>
                <a:cs typeface="Courier New" pitchFamily="49" charset="0"/>
              </a:rPr>
            </a:br>
            <a:r>
              <a:rPr lang="en-US" b="1" dirty="0" smtClean="0">
                <a:solidFill>
                  <a:srgbClr val="C00000"/>
                </a:solidFill>
                <a:latin typeface="Courier New" pitchFamily="49" charset="0"/>
                <a:cs typeface="Courier New" pitchFamily="49" charset="0"/>
              </a:rPr>
              <a:t>	&lt;</a:t>
            </a:r>
            <a:r>
              <a:rPr lang="en-US" b="1" dirty="0" err="1" smtClean="0">
                <a:solidFill>
                  <a:srgbClr val="C00000"/>
                </a:solidFill>
                <a:latin typeface="Courier New" pitchFamily="49" charset="0"/>
                <a:cs typeface="Courier New" pitchFamily="49" charset="0"/>
              </a:rPr>
              <a:t>xsd:sequence</a:t>
            </a:r>
            <a:r>
              <a:rPr lang="en-US" b="1" dirty="0" smtClean="0">
                <a:solidFill>
                  <a:srgbClr val="C00000"/>
                </a:solidFill>
                <a:latin typeface="Courier New" pitchFamily="49" charset="0"/>
                <a:cs typeface="Courier New" pitchFamily="49" charset="0"/>
              </a:rPr>
              <a:t>&gt; </a:t>
            </a:r>
            <a:br>
              <a:rPr lang="en-US" b="1" dirty="0" smtClean="0">
                <a:solidFill>
                  <a:srgbClr val="C00000"/>
                </a:solidFill>
                <a:latin typeface="Courier New" pitchFamily="49" charset="0"/>
                <a:cs typeface="Courier New" pitchFamily="49" charset="0"/>
              </a:rPr>
            </a:br>
            <a:r>
              <a:rPr lang="en-US" b="1" dirty="0" smtClean="0">
                <a:solidFill>
                  <a:srgbClr val="C00000"/>
                </a:solidFill>
                <a:latin typeface="Courier New" pitchFamily="49" charset="0"/>
                <a:cs typeface="Courier New" pitchFamily="49" charset="0"/>
              </a:rPr>
              <a:t>		&lt;</a:t>
            </a:r>
            <a:r>
              <a:rPr lang="en-US" b="1" dirty="0" err="1" smtClean="0">
                <a:solidFill>
                  <a:srgbClr val="C00000"/>
                </a:solidFill>
                <a:latin typeface="Courier New" pitchFamily="49" charset="0"/>
                <a:cs typeface="Courier New" pitchFamily="49" charset="0"/>
              </a:rPr>
              <a:t>xsd:element</a:t>
            </a:r>
            <a:r>
              <a:rPr lang="en-US" b="1" dirty="0" smtClean="0">
                <a:solidFill>
                  <a:srgbClr val="C00000"/>
                </a:solidFill>
                <a:latin typeface="Courier New" pitchFamily="49" charset="0"/>
                <a:cs typeface="Courier New" pitchFamily="49" charset="0"/>
              </a:rPr>
              <a:t> name="</a:t>
            </a:r>
            <a:r>
              <a:rPr lang="en-US" b="1" dirty="0" err="1" smtClean="0">
                <a:solidFill>
                  <a:srgbClr val="C00000"/>
                </a:solidFill>
                <a:latin typeface="Courier New" pitchFamily="49" charset="0"/>
                <a:cs typeface="Courier New" pitchFamily="49" charset="0"/>
              </a:rPr>
              <a:t>lastname</a:t>
            </a:r>
            <a:r>
              <a:rPr lang="en-US" b="1" dirty="0" smtClean="0">
                <a:solidFill>
                  <a:srgbClr val="C00000"/>
                </a:solidFill>
                <a:latin typeface="Courier New" pitchFamily="49" charset="0"/>
                <a:cs typeface="Courier New" pitchFamily="49" charset="0"/>
              </a:rPr>
              <a:t>" type="</a:t>
            </a:r>
            <a:r>
              <a:rPr lang="en-US" b="1" dirty="0" err="1" smtClean="0">
                <a:solidFill>
                  <a:srgbClr val="C00000"/>
                </a:solidFill>
                <a:latin typeface="Courier New" pitchFamily="49" charset="0"/>
                <a:cs typeface="Courier New" pitchFamily="49" charset="0"/>
              </a:rPr>
              <a:t>xsd:string</a:t>
            </a:r>
            <a:r>
              <a:rPr lang="en-US" b="1" dirty="0" smtClean="0">
                <a:solidFill>
                  <a:srgbClr val="C00000"/>
                </a:solidFill>
                <a:latin typeface="Courier New" pitchFamily="49" charset="0"/>
                <a:cs typeface="Courier New" pitchFamily="49" charset="0"/>
              </a:rPr>
              <a:t>"/&gt;</a:t>
            </a:r>
            <a:br>
              <a:rPr lang="en-US" b="1" dirty="0" smtClean="0">
                <a:solidFill>
                  <a:srgbClr val="C00000"/>
                </a:solidFill>
                <a:latin typeface="Courier New" pitchFamily="49" charset="0"/>
                <a:cs typeface="Courier New" pitchFamily="49" charset="0"/>
              </a:rPr>
            </a:br>
            <a:r>
              <a:rPr lang="en-US" b="1" dirty="0" smtClean="0">
                <a:solidFill>
                  <a:srgbClr val="C00000"/>
                </a:solidFill>
                <a:latin typeface="Courier New" pitchFamily="49" charset="0"/>
                <a:cs typeface="Courier New" pitchFamily="49" charset="0"/>
              </a:rPr>
              <a:t>		&lt;</a:t>
            </a:r>
            <a:r>
              <a:rPr lang="en-US" b="1" dirty="0" err="1" smtClean="0">
                <a:solidFill>
                  <a:srgbClr val="C00000"/>
                </a:solidFill>
                <a:latin typeface="Courier New" pitchFamily="49" charset="0"/>
                <a:cs typeface="Courier New" pitchFamily="49" charset="0"/>
              </a:rPr>
              <a:t>xsd:element</a:t>
            </a:r>
            <a:r>
              <a:rPr lang="en-US" b="1" dirty="0" smtClean="0">
                <a:solidFill>
                  <a:srgbClr val="C00000"/>
                </a:solidFill>
                <a:latin typeface="Courier New" pitchFamily="49" charset="0"/>
                <a:cs typeface="Courier New" pitchFamily="49" charset="0"/>
              </a:rPr>
              <a:t> name="</a:t>
            </a:r>
            <a:r>
              <a:rPr lang="en-US" b="1" dirty="0" err="1" smtClean="0">
                <a:solidFill>
                  <a:srgbClr val="C00000"/>
                </a:solidFill>
                <a:latin typeface="Courier New" pitchFamily="49" charset="0"/>
                <a:cs typeface="Courier New" pitchFamily="49" charset="0"/>
              </a:rPr>
              <a:t>givenname</a:t>
            </a:r>
            <a:r>
              <a:rPr lang="en-US" b="1" dirty="0" smtClean="0">
                <a:solidFill>
                  <a:srgbClr val="C00000"/>
                </a:solidFill>
                <a:latin typeface="Courier New" pitchFamily="49" charset="0"/>
                <a:cs typeface="Courier New" pitchFamily="49" charset="0"/>
              </a:rPr>
              <a:t>" type="</a:t>
            </a:r>
            <a:r>
              <a:rPr lang="en-US" b="1" dirty="0" err="1" smtClean="0">
                <a:solidFill>
                  <a:srgbClr val="C00000"/>
                </a:solidFill>
                <a:latin typeface="Courier New" pitchFamily="49" charset="0"/>
                <a:cs typeface="Courier New" pitchFamily="49" charset="0"/>
              </a:rPr>
              <a:t>xsd:string</a:t>
            </a:r>
            <a:r>
              <a:rPr lang="en-US" b="1" dirty="0" smtClean="0">
                <a:solidFill>
                  <a:srgbClr val="C00000"/>
                </a:solidFill>
                <a:latin typeface="Courier New" pitchFamily="49" charset="0"/>
                <a:cs typeface="Courier New" pitchFamily="49" charset="0"/>
              </a:rPr>
              <a:t>"/&gt;</a:t>
            </a:r>
            <a:br>
              <a:rPr lang="en-US" b="1" dirty="0" smtClean="0">
                <a:solidFill>
                  <a:srgbClr val="C00000"/>
                </a:solidFill>
                <a:latin typeface="Courier New" pitchFamily="49" charset="0"/>
                <a:cs typeface="Courier New" pitchFamily="49" charset="0"/>
              </a:rPr>
            </a:br>
            <a:r>
              <a:rPr lang="en-US" b="1" dirty="0" smtClean="0">
                <a:solidFill>
                  <a:srgbClr val="C00000"/>
                </a:solidFill>
                <a:latin typeface="Courier New" pitchFamily="49" charset="0"/>
                <a:cs typeface="Courier New" pitchFamily="49" charset="0"/>
              </a:rPr>
              <a:t>	&lt;/</a:t>
            </a:r>
            <a:r>
              <a:rPr lang="en-US" b="1" dirty="0" err="1" smtClean="0">
                <a:solidFill>
                  <a:srgbClr val="C00000"/>
                </a:solidFill>
                <a:latin typeface="Courier New" pitchFamily="49" charset="0"/>
                <a:cs typeface="Courier New" pitchFamily="49" charset="0"/>
              </a:rPr>
              <a:t>xsd:sequence</a:t>
            </a:r>
            <a:r>
              <a:rPr lang="en-US" b="1" dirty="0" smtClean="0">
                <a:solidFill>
                  <a:srgbClr val="C00000"/>
                </a:solidFill>
                <a:latin typeface="Courier New" pitchFamily="49" charset="0"/>
                <a:cs typeface="Courier New" pitchFamily="49" charset="0"/>
              </a:rPr>
              <a:t>&gt; </a:t>
            </a:r>
            <a:br>
              <a:rPr lang="en-US" b="1" dirty="0" smtClean="0">
                <a:solidFill>
                  <a:srgbClr val="C00000"/>
                </a:solidFill>
                <a:latin typeface="Courier New" pitchFamily="49" charset="0"/>
                <a:cs typeface="Courier New" pitchFamily="49" charset="0"/>
              </a:rPr>
            </a:br>
            <a:r>
              <a:rPr lang="en-US" b="1" dirty="0" smtClean="0">
                <a:solidFill>
                  <a:srgbClr val="C00000"/>
                </a:solidFill>
                <a:latin typeface="Courier New" pitchFamily="49" charset="0"/>
                <a:cs typeface="Courier New" pitchFamily="49" charset="0"/>
              </a:rPr>
              <a:t>&lt;/</a:t>
            </a:r>
            <a:r>
              <a:rPr lang="en-US" b="1" dirty="0" err="1" smtClean="0">
                <a:solidFill>
                  <a:srgbClr val="C00000"/>
                </a:solidFill>
                <a:latin typeface="Courier New" pitchFamily="49" charset="0"/>
                <a:cs typeface="Courier New" pitchFamily="49" charset="0"/>
              </a:rPr>
              <a:t>xsd:complexType</a:t>
            </a:r>
            <a:r>
              <a:rPr lang="en-US" b="1" dirty="0" smtClean="0">
                <a:solidFill>
                  <a:srgbClr val="C00000"/>
                </a:solidFill>
                <a:latin typeface="Courier New" pitchFamily="49" charset="0"/>
                <a:cs typeface="Courier New" pitchFamily="49" charset="0"/>
              </a:rPr>
              <a:t>&gt;</a:t>
            </a:r>
            <a:endParaRPr lang="de-DE" b="1" dirty="0" smtClean="0">
              <a:solidFill>
                <a:srgbClr val="C00000"/>
              </a:solidFill>
              <a:latin typeface="Courier New" pitchFamily="49" charset="0"/>
              <a:cs typeface="Courier New" pitchFamily="49" charset="0"/>
            </a:endParaRPr>
          </a:p>
        </p:txBody>
      </p:sp>
    </p:spTree>
  </p:cSld>
  <p:clrMapOvr>
    <a:masterClrMapping/>
  </p:clrMapOvr>
  <p:transition>
    <p:wipe dir="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3"/>
          <p:cNvPicPr>
            <a:picLocks noChangeArrowheads="1"/>
          </p:cNvPicPr>
          <p:nvPr/>
        </p:nvPicPr>
        <p:blipFill>
          <a:blip r:embed="rId2" cstate="print"/>
          <a:srcRect/>
          <a:stretch>
            <a:fillRect/>
          </a:stretch>
        </p:blipFill>
        <p:spPr bwMode="auto">
          <a:xfrm>
            <a:off x="335280" y="2400300"/>
            <a:ext cx="8412480" cy="3840480"/>
          </a:xfrm>
          <a:prstGeom prst="rect">
            <a:avLst/>
          </a:prstGeom>
          <a:noFill/>
          <a:ln w="12700">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178179" name="Rectangle 5"/>
          <p:cNvSpPr>
            <a:spLocks noGrp="1" noChangeArrowheads="1"/>
          </p:cNvSpPr>
          <p:nvPr>
            <p:ph type="title"/>
          </p:nvPr>
        </p:nvSpPr>
        <p:spPr/>
        <p:txBody>
          <a:bodyPr/>
          <a:lstStyle/>
          <a:p>
            <a:pPr eaLnBrk="1" hangingPunct="1"/>
            <a:r>
              <a:rPr lang="en-US" smtClean="0"/>
              <a:t>Getting Started</a:t>
            </a:r>
          </a:p>
        </p:txBody>
      </p:sp>
      <p:sp>
        <p:nvSpPr>
          <p:cNvPr id="178180" name="Rectangle 6"/>
          <p:cNvSpPr>
            <a:spLocks noGrp="1" noChangeArrowheads="1"/>
          </p:cNvSpPr>
          <p:nvPr>
            <p:ph type="body" sz="quarter" idx="10"/>
          </p:nvPr>
        </p:nvSpPr>
        <p:spPr/>
        <p:txBody>
          <a:bodyPr/>
          <a:lstStyle/>
          <a:p>
            <a:pPr eaLnBrk="1" hangingPunct="1">
              <a:lnSpc>
                <a:spcPct val="90000"/>
              </a:lnSpc>
              <a:spcBef>
                <a:spcPct val="20000"/>
              </a:spcBef>
            </a:pPr>
            <a:r>
              <a:rPr lang="en-US" sz="1800" smtClean="0">
                <a:hlinkClick r:id="rId3"/>
              </a:rPr>
              <a:t>http://developer.cisco.com/web/sxml/start</a:t>
            </a:r>
            <a:endParaRPr lang="en-US" sz="1800" smtClean="0"/>
          </a:p>
          <a:p>
            <a:pPr eaLnBrk="1" hangingPunct="1">
              <a:lnSpc>
                <a:spcPct val="90000"/>
              </a:lnSpc>
              <a:spcBef>
                <a:spcPct val="20000"/>
              </a:spcBef>
            </a:pPr>
            <a:r>
              <a:rPr lang="en-US" sz="1800" smtClean="0"/>
              <a:t>SNMP specific documentation section: Unified CM traps, MIB definitions, </a:t>
            </a:r>
            <a:br>
              <a:rPr lang="en-US" sz="1800" smtClean="0"/>
            </a:br>
            <a:r>
              <a:rPr lang="en-US" sz="1800" smtClean="0"/>
              <a:t>interface specs</a:t>
            </a:r>
          </a:p>
        </p:txBody>
      </p:sp>
    </p:spTree>
  </p:cSld>
  <p:clrMapOvr>
    <a:masterClrMapping/>
  </p:clrMapOvr>
  <p:transition>
    <p:wipe dir="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800" dirty="0" smtClean="0"/>
              <a:t>Developer Announcements,</a:t>
            </a:r>
            <a:br>
              <a:rPr lang="en-US" sz="4800" dirty="0" smtClean="0"/>
            </a:br>
            <a:r>
              <a:rPr lang="en-US" sz="4800" dirty="0" smtClean="0"/>
              <a:t>Programs, &amp; Support Options</a:t>
            </a:r>
            <a:endParaRPr lang="en-US" sz="4800" dirty="0"/>
          </a:p>
        </p:txBody>
      </p:sp>
    </p:spTree>
  </p:cSld>
  <p:clrMapOvr>
    <a:masterClrMapping/>
  </p:clrMapOvr>
  <p:transition>
    <p:wipe dir="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4"/>
          <p:cNvSpPr>
            <a:spLocks noGrp="1" noChangeArrowheads="1"/>
          </p:cNvSpPr>
          <p:nvPr>
            <p:ph type="title"/>
          </p:nvPr>
        </p:nvSpPr>
        <p:spPr/>
        <p:txBody>
          <a:bodyPr/>
          <a:lstStyle/>
          <a:p>
            <a:pPr eaLnBrk="1" hangingPunct="1"/>
            <a:r>
              <a:rPr lang="en-US" smtClean="0"/>
              <a:t>Stay Informed</a:t>
            </a:r>
          </a:p>
        </p:txBody>
      </p:sp>
      <p:sp>
        <p:nvSpPr>
          <p:cNvPr id="181251" name="Rectangle 5"/>
          <p:cNvSpPr>
            <a:spLocks noGrp="1" noChangeArrowheads="1"/>
          </p:cNvSpPr>
          <p:nvPr>
            <p:ph type="body" sz="quarter" idx="10"/>
          </p:nvPr>
        </p:nvSpPr>
        <p:spPr/>
        <p:txBody>
          <a:bodyPr/>
          <a:lstStyle/>
          <a:p>
            <a:pPr eaLnBrk="1" hangingPunct="1"/>
            <a:r>
              <a:rPr lang="en-US" dirty="0" smtClean="0"/>
              <a:t>Interface enhancements and changes will be announced using the Cisco developer network blog RSS feed feature </a:t>
            </a:r>
          </a:p>
          <a:p>
            <a:pPr eaLnBrk="1" hangingPunct="1"/>
            <a:r>
              <a:rPr lang="en-US" dirty="0" smtClean="0"/>
              <a:t>Subscribe by navigating to the appropriate tech center</a:t>
            </a:r>
          </a:p>
          <a:p>
            <a:pPr eaLnBrk="1" hangingPunct="1"/>
            <a:r>
              <a:rPr lang="en-US" dirty="0" smtClean="0"/>
              <a:t>Click on blogs</a:t>
            </a:r>
          </a:p>
          <a:p>
            <a:pPr eaLnBrk="1" hangingPunct="1"/>
            <a:r>
              <a:rPr lang="en-US" dirty="0" smtClean="0"/>
              <a:t>Click on </a:t>
            </a:r>
            <a:r>
              <a:rPr lang="en-US" u="sng" dirty="0" smtClean="0">
                <a:solidFill>
                  <a:schemeClr val="accent1"/>
                </a:solidFill>
              </a:rPr>
              <a:t>Subscribe to this blog </a:t>
            </a:r>
            <a:r>
              <a:rPr lang="en-US" dirty="0" smtClean="0"/>
              <a:t>link</a:t>
            </a:r>
          </a:p>
        </p:txBody>
      </p:sp>
    </p:spTree>
  </p:cSld>
  <p:clrMapOvr>
    <a:masterClrMapping/>
  </p:clrMapOvr>
  <p:transition>
    <p:wipe dir="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2276" name="Oval 3"/>
          <p:cNvSpPr>
            <a:spLocks noChangeArrowheads="1"/>
          </p:cNvSpPr>
          <p:nvPr/>
        </p:nvSpPr>
        <p:spPr bwMode="auto">
          <a:xfrm>
            <a:off x="6368464" y="2248382"/>
            <a:ext cx="2730625" cy="1527858"/>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4"/>
          <p:cNvSpPr>
            <a:spLocks noGrp="1" noChangeArrowheads="1"/>
          </p:cNvSpPr>
          <p:nvPr>
            <p:ph type="title"/>
          </p:nvPr>
        </p:nvSpPr>
        <p:spPr/>
        <p:txBody>
          <a:bodyPr/>
          <a:lstStyle/>
          <a:p>
            <a:pPr eaLnBrk="1" hangingPunct="1"/>
            <a:r>
              <a:rPr lang="en-US" smtClean="0"/>
              <a:t>Cisco Developer Community</a:t>
            </a:r>
          </a:p>
        </p:txBody>
      </p:sp>
      <p:sp>
        <p:nvSpPr>
          <p:cNvPr id="183299" name="Rectangle 5"/>
          <p:cNvSpPr>
            <a:spLocks noGrp="1" noChangeArrowheads="1"/>
          </p:cNvSpPr>
          <p:nvPr>
            <p:ph type="body" sz="quarter" idx="10"/>
          </p:nvPr>
        </p:nvSpPr>
        <p:spPr/>
        <p:txBody>
          <a:bodyPr/>
          <a:lstStyle/>
          <a:p>
            <a:pPr eaLnBrk="1" hangingPunct="1"/>
            <a:r>
              <a:rPr lang="en-US" smtClean="0"/>
              <a:t>Announcement blogs </a:t>
            </a:r>
          </a:p>
          <a:p>
            <a:pPr eaLnBrk="1" hangingPunct="1"/>
            <a:r>
              <a:rPr lang="en-US" smtClean="0"/>
              <a:t>Discussion forums</a:t>
            </a:r>
          </a:p>
          <a:p>
            <a:pPr eaLnBrk="1" hangingPunct="1"/>
            <a:r>
              <a:rPr lang="en-US" smtClean="0"/>
              <a:t>Quick reference guides and </a:t>
            </a:r>
            <a:r>
              <a:rPr lang="en-US" b="1" smtClean="0"/>
              <a:t>how to</a:t>
            </a:r>
            <a:r>
              <a:rPr lang="en-US" smtClean="0"/>
              <a:t> white papers</a:t>
            </a:r>
          </a:p>
          <a:p>
            <a:pPr eaLnBrk="1" hangingPunct="1"/>
            <a:r>
              <a:rPr lang="en-US" smtClean="0"/>
              <a:t>Documentation</a:t>
            </a:r>
          </a:p>
          <a:p>
            <a:pPr lvl="1" indent="0" eaLnBrk="1" hangingPunct="1"/>
            <a:r>
              <a:rPr lang="en-US" smtClean="0"/>
              <a:t>Interface specs, JavaDocs, training materials</a:t>
            </a:r>
          </a:p>
          <a:p>
            <a:pPr eaLnBrk="1" hangingPunct="1"/>
            <a:r>
              <a:rPr lang="en-US" smtClean="0"/>
              <a:t>Sample applications</a:t>
            </a:r>
          </a:p>
          <a:p>
            <a:pPr eaLnBrk="1" hangingPunct="1"/>
            <a:r>
              <a:rPr lang="en-US" smtClean="0"/>
              <a:t>Support</a:t>
            </a:r>
          </a:p>
          <a:p>
            <a:pPr eaLnBrk="1" hangingPunct="1"/>
            <a:r>
              <a:rPr lang="en-US" smtClean="0"/>
              <a:t>Where do I go to get all this information?</a:t>
            </a:r>
          </a:p>
          <a:p>
            <a:pPr lvl="1" indent="0" eaLnBrk="1" hangingPunct="1"/>
            <a:r>
              <a:rPr lang="en-US" smtClean="0"/>
              <a:t>Cisco Developer Community </a:t>
            </a:r>
            <a:r>
              <a:rPr lang="en-US" smtClean="0">
                <a:hlinkClick r:id="rId2"/>
              </a:rPr>
              <a:t>http://developer.cisco.com</a:t>
            </a:r>
            <a:r>
              <a:rPr lang="en-US" smtClean="0"/>
              <a:t> </a:t>
            </a:r>
          </a:p>
        </p:txBody>
      </p:sp>
    </p:spTree>
  </p:cSld>
  <p:clrMapOvr>
    <a:masterClrMapping/>
  </p:clrMapOvr>
  <p:transition>
    <p:wipe dir="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Cisco Developer Network Program (CDN)</a:t>
            </a:r>
            <a:endParaRPr lang="en-US" dirty="0"/>
          </a:p>
        </p:txBody>
      </p:sp>
      <p:sp>
        <p:nvSpPr>
          <p:cNvPr id="184323" name="Rectangle 5"/>
          <p:cNvSpPr>
            <a:spLocks noGrp="1" noChangeArrowheads="1"/>
          </p:cNvSpPr>
          <p:nvPr>
            <p:ph type="body" sz="quarter" idx="10"/>
          </p:nvPr>
        </p:nvSpPr>
        <p:spPr/>
        <p:txBody>
          <a:bodyPr/>
          <a:lstStyle/>
          <a:p>
            <a:r>
              <a:rPr lang="en-US" smtClean="0"/>
              <a:t>Cisco technology developer program-members </a:t>
            </a:r>
            <a:br>
              <a:rPr lang="en-US" smtClean="0"/>
            </a:br>
            <a:r>
              <a:rPr lang="en-US" smtClean="0"/>
              <a:t>who enhance and unite the comprehensive Cisco technology portfolio with products that feature </a:t>
            </a:r>
            <a:br>
              <a:rPr lang="en-US" smtClean="0"/>
            </a:br>
            <a:r>
              <a:rPr lang="en-US" smtClean="0"/>
              <a:t>verified interoperability </a:t>
            </a:r>
          </a:p>
          <a:p>
            <a:pPr lvl="1"/>
            <a:r>
              <a:rPr lang="en-US" smtClean="0">
                <a:hlinkClick r:id="rId2"/>
              </a:rPr>
              <a:t>http://developer.cisco.com/web/partner</a:t>
            </a:r>
            <a:r>
              <a:rPr lang="en-US" smtClean="0"/>
              <a:t> </a:t>
            </a:r>
          </a:p>
          <a:p>
            <a:r>
              <a:rPr lang="en-US" smtClean="0"/>
              <a:t>Developer services-developer support (TAC) covering Cisco’s Unified CM interfaces</a:t>
            </a:r>
            <a:endParaRPr lang="en-US" smtClean="0">
              <a:hlinkClick r:id="rId3" tooltip="http://www.cisco.com/web/developer/index.html"/>
            </a:endParaRPr>
          </a:p>
          <a:p>
            <a:pPr lvl="1"/>
            <a:r>
              <a:rPr lang="en-US" smtClean="0">
                <a:hlinkClick r:id="rId4"/>
              </a:rPr>
              <a:t>http://developer.cisco.com/web/devservices</a:t>
            </a:r>
            <a:r>
              <a:rPr lang="en-US" smtClean="0"/>
              <a:t> </a:t>
            </a:r>
            <a:endParaRPr lang="en-US" dirty="0" smtClean="0"/>
          </a:p>
        </p:txBody>
      </p:sp>
    </p:spTree>
  </p:cSld>
  <p:clrMapOvr>
    <a:masterClrMapping/>
  </p:clrMapOvr>
  <p:transition>
    <p:wipe dir="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4"/>
          <p:cNvSpPr>
            <a:spLocks noGrp="1" noChangeArrowheads="1"/>
          </p:cNvSpPr>
          <p:nvPr>
            <p:ph type="title"/>
          </p:nvPr>
        </p:nvSpPr>
        <p:spPr/>
        <p:txBody>
          <a:bodyPr/>
          <a:lstStyle/>
          <a:p>
            <a:r>
              <a:rPr lang="de-DE" smtClean="0"/>
              <a:t>Support Options</a:t>
            </a:r>
            <a:endParaRPr lang="en-US" smtClean="0"/>
          </a:p>
        </p:txBody>
      </p:sp>
      <p:sp>
        <p:nvSpPr>
          <p:cNvPr id="185347" name="Rectangle 5"/>
          <p:cNvSpPr>
            <a:spLocks noGrp="1" noChangeArrowheads="1"/>
          </p:cNvSpPr>
          <p:nvPr>
            <p:ph type="body" sz="quarter" idx="10"/>
          </p:nvPr>
        </p:nvSpPr>
        <p:spPr/>
        <p:txBody>
          <a:bodyPr/>
          <a:lstStyle/>
          <a:p>
            <a:r>
              <a:rPr lang="de-DE" smtClean="0"/>
              <a:t>Self-help</a:t>
            </a:r>
          </a:p>
          <a:p>
            <a:pPr lvl="1"/>
            <a:r>
              <a:rPr lang="en-US" smtClean="0"/>
              <a:t>Access community tools, resources, discussion forums, </a:t>
            </a:r>
            <a:br>
              <a:rPr lang="en-US" smtClean="0"/>
            </a:br>
            <a:r>
              <a:rPr lang="en-US" smtClean="0"/>
              <a:t>and subject matter experts to quickly find an answer to </a:t>
            </a:r>
            <a:br>
              <a:rPr lang="en-US" smtClean="0"/>
            </a:br>
            <a:r>
              <a:rPr lang="en-US" smtClean="0"/>
              <a:t>your question/issue </a:t>
            </a:r>
          </a:p>
          <a:p>
            <a:r>
              <a:rPr lang="de-DE" smtClean="0"/>
              <a:t>Developer services program</a:t>
            </a:r>
          </a:p>
          <a:p>
            <a:pPr lvl="1"/>
            <a:r>
              <a:rPr lang="en-US" smtClean="0"/>
              <a:t>Get expert technical help for your application development </a:t>
            </a:r>
            <a:br>
              <a:rPr lang="en-US" smtClean="0"/>
            </a:br>
            <a:r>
              <a:rPr lang="en-US" smtClean="0"/>
              <a:t>and integration</a:t>
            </a:r>
            <a:endParaRPr lang="de-DE" smtClean="0"/>
          </a:p>
        </p:txBody>
      </p:sp>
    </p:spTree>
  </p:cSld>
  <p:clrMapOvr>
    <a:masterClrMapping/>
  </p:clrMapOvr>
  <p:transition>
    <p:wipe dir="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Q &amp; A</a:t>
            </a:r>
            <a:endParaRPr lang="en-US" dirty="0"/>
          </a:p>
        </p:txBody>
      </p:sp>
    </p:spTree>
  </p:cSld>
  <p:clrMapOvr>
    <a:masterClrMapping/>
  </p:clrMapOvr>
  <p:transition>
    <p:wipe dir="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title"/>
          </p:nvPr>
        </p:nvSpPr>
        <p:spPr/>
        <p:txBody>
          <a:bodyPr/>
          <a:lstStyle/>
          <a:p>
            <a:r>
              <a:rPr lang="de-DE" smtClean="0"/>
              <a:t>SOAP</a:t>
            </a:r>
            <a:endParaRPr lang="en-US" smtClean="0"/>
          </a:p>
        </p:txBody>
      </p:sp>
      <p:sp>
        <p:nvSpPr>
          <p:cNvPr id="57347" name="Rectangle 7"/>
          <p:cNvSpPr>
            <a:spLocks noGrp="1" noChangeArrowheads="1"/>
          </p:cNvSpPr>
          <p:nvPr>
            <p:ph type="body" sz="quarter" idx="10"/>
          </p:nvPr>
        </p:nvSpPr>
        <p:spPr/>
        <p:txBody>
          <a:bodyPr/>
          <a:lstStyle/>
          <a:p>
            <a:r>
              <a:rPr lang="de-DE" dirty="0" smtClean="0"/>
              <a:t>Formerly known as </a:t>
            </a:r>
            <a:r>
              <a:rPr lang="de-DE" b="1" dirty="0" smtClean="0"/>
              <a:t>Simple Object Access Protocol</a:t>
            </a:r>
            <a:r>
              <a:rPr lang="de-DE" dirty="0" smtClean="0"/>
              <a:t/>
            </a:r>
            <a:br>
              <a:rPr lang="de-DE" dirty="0" smtClean="0"/>
            </a:br>
            <a:r>
              <a:rPr lang="de-DE" dirty="0" smtClean="0"/>
              <a:t>W3C specification: </a:t>
            </a:r>
            <a:r>
              <a:rPr lang="de-DE" dirty="0" smtClean="0">
                <a:hlinkClick r:id="rId2"/>
              </a:rPr>
              <a:t>http://www.w3.org/TR/soap/</a:t>
            </a:r>
            <a:endParaRPr lang="de-DE" dirty="0" smtClean="0"/>
          </a:p>
          <a:p>
            <a:r>
              <a:rPr lang="de-DE" dirty="0" smtClean="0"/>
              <a:t>Exchange of structured and typed information based on XML; XML infoset</a:t>
            </a:r>
          </a:p>
          <a:p>
            <a:r>
              <a:rPr lang="en-GB" dirty="0" smtClean="0"/>
              <a:t>SOAP spec. defines</a:t>
            </a:r>
          </a:p>
          <a:p>
            <a:pPr lvl="1"/>
            <a:r>
              <a:rPr lang="en-GB" dirty="0" smtClean="0"/>
              <a:t>SOAP message format</a:t>
            </a:r>
          </a:p>
          <a:p>
            <a:pPr lvl="1"/>
            <a:r>
              <a:rPr lang="en-GB" dirty="0" smtClean="0"/>
              <a:t>How to send and receive messages</a:t>
            </a:r>
          </a:p>
          <a:p>
            <a:pPr lvl="1"/>
            <a:r>
              <a:rPr lang="en-GB" dirty="0" smtClean="0"/>
              <a:t>Data encoding</a:t>
            </a:r>
            <a:endParaRPr lang="de-DE" dirty="0" smtClean="0"/>
          </a:p>
          <a:p>
            <a:r>
              <a:rPr lang="de-DE" dirty="0" smtClean="0"/>
              <a:t>Can be used for remote procedure calls (RPC)</a:t>
            </a:r>
          </a:p>
          <a:p>
            <a:endParaRPr lang="de-DE" dirty="0" smtClean="0"/>
          </a:p>
          <a:p>
            <a:pPr lvl="1"/>
            <a:endParaRPr lang="de-DE" dirty="0" smtClean="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ChangeArrowheads="1"/>
          </p:cNvSpPr>
          <p:nvPr/>
        </p:nvSpPr>
        <p:spPr bwMode="auto">
          <a:xfrm>
            <a:off x="858748" y="1894726"/>
            <a:ext cx="7391400" cy="4191000"/>
          </a:xfrm>
          <a:prstGeom prst="rect">
            <a:avLst/>
          </a:prstGeom>
          <a:solidFill>
            <a:srgbClr val="678DC5"/>
          </a:solidFill>
          <a:ln w="28575" algn="ctr">
            <a:solidFill>
              <a:schemeClr val="bg1">
                <a:lumMod val="50000"/>
              </a:schemeClr>
            </a:solidFill>
            <a:miter lim="800000"/>
            <a:headEnd/>
            <a:tailEnd/>
          </a:ln>
        </p:spPr>
        <p:txBody>
          <a:bodyPr lIns="82124" tIns="41061" rIns="82124" bIns="41061" anchor="ctr">
            <a:spAutoFit/>
          </a:bodyPr>
          <a:lstStyle/>
          <a:p>
            <a:pPr defTabSz="814388"/>
            <a:endParaRPr lang="en-US"/>
          </a:p>
        </p:txBody>
      </p:sp>
      <p:sp>
        <p:nvSpPr>
          <p:cNvPr id="58371" name="Rectangle 13"/>
          <p:cNvSpPr>
            <a:spLocks noGrp="1" noChangeArrowheads="1"/>
          </p:cNvSpPr>
          <p:nvPr>
            <p:ph type="title"/>
          </p:nvPr>
        </p:nvSpPr>
        <p:spPr/>
        <p:txBody>
          <a:bodyPr/>
          <a:lstStyle/>
          <a:p>
            <a:r>
              <a:rPr lang="de-DE" smtClean="0"/>
              <a:t>SOAP Message</a:t>
            </a:r>
            <a:endParaRPr lang="en-US" smtClean="0"/>
          </a:p>
        </p:txBody>
      </p:sp>
      <p:sp>
        <p:nvSpPr>
          <p:cNvPr id="1024004" name="Rectangle 4"/>
          <p:cNvSpPr>
            <a:spLocks noChangeArrowheads="1"/>
          </p:cNvSpPr>
          <p:nvPr/>
        </p:nvSpPr>
        <p:spPr bwMode="auto">
          <a:xfrm>
            <a:off x="706348" y="1361326"/>
            <a:ext cx="7696200" cy="4876800"/>
          </a:xfrm>
          <a:prstGeom prst="rect">
            <a:avLst/>
          </a:prstGeom>
          <a:noFill/>
          <a:ln w="28575" algn="ctr">
            <a:solidFill>
              <a:schemeClr val="bg1">
                <a:lumMod val="50000"/>
              </a:schemeClr>
            </a:solidFill>
            <a:miter lim="800000"/>
            <a:headEnd/>
            <a:tailEnd/>
          </a:ln>
        </p:spPr>
        <p:txBody>
          <a:bodyPr wrap="none" lIns="82124" tIns="41061" rIns="82124" bIns="41061" anchor="ctr">
            <a:spAutoFit/>
          </a:bodyPr>
          <a:lstStyle/>
          <a:p>
            <a:pPr defTabSz="814388"/>
            <a:endParaRPr lang="en-US"/>
          </a:p>
        </p:txBody>
      </p:sp>
      <p:sp>
        <p:nvSpPr>
          <p:cNvPr id="1024005" name="Text Box 5"/>
          <p:cNvSpPr txBox="1">
            <a:spLocks noChangeArrowheads="1"/>
          </p:cNvSpPr>
          <p:nvPr/>
        </p:nvSpPr>
        <p:spPr bwMode="auto">
          <a:xfrm>
            <a:off x="744448" y="1437526"/>
            <a:ext cx="2216150" cy="417513"/>
          </a:xfrm>
          <a:prstGeom prst="rect">
            <a:avLst/>
          </a:prstGeom>
          <a:noFill/>
          <a:ln w="9525" algn="ctr">
            <a:noFill/>
            <a:miter lim="800000"/>
            <a:headEnd/>
            <a:tailEnd/>
          </a:ln>
        </p:spPr>
        <p:txBody>
          <a:bodyPr wrap="none" lIns="82124" tIns="41061" rIns="82124" bIns="41061">
            <a:spAutoFit/>
          </a:bodyPr>
          <a:lstStyle/>
          <a:p>
            <a:pPr defTabSz="814388"/>
            <a:r>
              <a:rPr lang="de-DE" sz="2200" b="1" dirty="0">
                <a:solidFill>
                  <a:srgbClr val="546568"/>
                </a:solidFill>
              </a:rPr>
              <a:t>SOAP Message</a:t>
            </a:r>
            <a:endParaRPr lang="en-US" sz="2200" b="1" dirty="0">
              <a:solidFill>
                <a:srgbClr val="546568"/>
              </a:solidFill>
            </a:endParaRPr>
          </a:p>
        </p:txBody>
      </p:sp>
      <p:sp>
        <p:nvSpPr>
          <p:cNvPr id="1024006" name="Rectangle 6"/>
          <p:cNvSpPr>
            <a:spLocks noChangeArrowheads="1"/>
          </p:cNvSpPr>
          <p:nvPr/>
        </p:nvSpPr>
        <p:spPr bwMode="auto">
          <a:xfrm>
            <a:off x="1011148" y="2428126"/>
            <a:ext cx="7086600" cy="1524000"/>
          </a:xfrm>
          <a:prstGeom prst="rect">
            <a:avLst/>
          </a:prstGeom>
          <a:solidFill>
            <a:schemeClr val="bg1"/>
          </a:solidFill>
          <a:ln w="28575" algn="ctr">
            <a:solidFill>
              <a:schemeClr val="bg1">
                <a:lumMod val="50000"/>
              </a:schemeClr>
            </a:solidFill>
            <a:miter lim="800000"/>
            <a:headEnd/>
            <a:tailEnd/>
          </a:ln>
        </p:spPr>
        <p:txBody>
          <a:bodyPr lIns="82124" tIns="41061" rIns="82124" bIns="41061" anchor="ctr">
            <a:spAutoFit/>
          </a:bodyPr>
          <a:lstStyle/>
          <a:p>
            <a:pPr defTabSz="814388"/>
            <a:endParaRPr lang="en-US"/>
          </a:p>
        </p:txBody>
      </p:sp>
      <p:sp>
        <p:nvSpPr>
          <p:cNvPr id="1024007" name="Text Box 7"/>
          <p:cNvSpPr txBox="1">
            <a:spLocks noChangeArrowheads="1"/>
          </p:cNvSpPr>
          <p:nvPr/>
        </p:nvSpPr>
        <p:spPr bwMode="auto">
          <a:xfrm>
            <a:off x="944473" y="1940764"/>
            <a:ext cx="1409700" cy="417512"/>
          </a:xfrm>
          <a:prstGeom prst="rect">
            <a:avLst/>
          </a:prstGeom>
          <a:noFill/>
          <a:ln w="9525" algn="ctr">
            <a:noFill/>
            <a:miter lim="800000"/>
            <a:headEnd/>
            <a:tailEnd/>
          </a:ln>
        </p:spPr>
        <p:txBody>
          <a:bodyPr wrap="none" lIns="82124" tIns="41061" rIns="82124" bIns="41061">
            <a:spAutoFit/>
          </a:bodyPr>
          <a:lstStyle/>
          <a:p>
            <a:pPr defTabSz="814388"/>
            <a:r>
              <a:rPr lang="de-DE" sz="2200" b="1" dirty="0">
                <a:solidFill>
                  <a:schemeClr val="bg1"/>
                </a:solidFill>
              </a:rPr>
              <a:t>Envelope</a:t>
            </a:r>
            <a:endParaRPr lang="en-US" sz="2200" b="1" dirty="0">
              <a:solidFill>
                <a:schemeClr val="bg1"/>
              </a:solidFill>
            </a:endParaRPr>
          </a:p>
        </p:txBody>
      </p:sp>
      <p:sp>
        <p:nvSpPr>
          <p:cNvPr id="1024008" name="Rectangle 8"/>
          <p:cNvSpPr>
            <a:spLocks noChangeArrowheads="1"/>
          </p:cNvSpPr>
          <p:nvPr/>
        </p:nvSpPr>
        <p:spPr bwMode="auto">
          <a:xfrm>
            <a:off x="1011148" y="4180726"/>
            <a:ext cx="7086600" cy="1752600"/>
          </a:xfrm>
          <a:prstGeom prst="rect">
            <a:avLst/>
          </a:prstGeom>
          <a:solidFill>
            <a:schemeClr val="bg1"/>
          </a:solidFill>
          <a:ln w="28575" algn="ctr">
            <a:solidFill>
              <a:schemeClr val="bg1">
                <a:lumMod val="50000"/>
              </a:schemeClr>
            </a:solidFill>
            <a:miter lim="800000"/>
            <a:headEnd/>
            <a:tailEnd/>
          </a:ln>
        </p:spPr>
        <p:txBody>
          <a:bodyPr lIns="82124" tIns="41061" rIns="82124" bIns="41061" anchor="ctr">
            <a:spAutoFit/>
          </a:bodyPr>
          <a:lstStyle/>
          <a:p>
            <a:pPr defTabSz="814388"/>
            <a:endParaRPr lang="en-US"/>
          </a:p>
        </p:txBody>
      </p:sp>
      <p:sp>
        <p:nvSpPr>
          <p:cNvPr id="1024009" name="Rectangle 9"/>
          <p:cNvSpPr>
            <a:spLocks noChangeArrowheads="1"/>
          </p:cNvSpPr>
          <p:nvPr/>
        </p:nvSpPr>
        <p:spPr bwMode="auto">
          <a:xfrm>
            <a:off x="1163548" y="4714126"/>
            <a:ext cx="6705600" cy="990600"/>
          </a:xfrm>
          <a:prstGeom prst="rect">
            <a:avLst/>
          </a:prstGeom>
          <a:noFill/>
          <a:ln w="28575" algn="ctr">
            <a:solidFill>
              <a:schemeClr val="bg1">
                <a:lumMod val="50000"/>
              </a:schemeClr>
            </a:solidFill>
            <a:miter lim="800000"/>
            <a:headEnd/>
            <a:tailEnd/>
          </a:ln>
        </p:spPr>
        <p:txBody>
          <a:bodyPr lIns="82124" tIns="41061" rIns="82124" bIns="41061" anchor="ctr">
            <a:spAutoFit/>
          </a:bodyPr>
          <a:lstStyle/>
          <a:p>
            <a:pPr defTabSz="814388"/>
            <a:endParaRPr lang="en-US"/>
          </a:p>
        </p:txBody>
      </p:sp>
      <p:sp>
        <p:nvSpPr>
          <p:cNvPr id="1024010" name="Text Box 10"/>
          <p:cNvSpPr txBox="1">
            <a:spLocks noChangeArrowheads="1"/>
          </p:cNvSpPr>
          <p:nvPr/>
        </p:nvSpPr>
        <p:spPr bwMode="auto">
          <a:xfrm>
            <a:off x="1001623" y="2474164"/>
            <a:ext cx="2468563" cy="417512"/>
          </a:xfrm>
          <a:prstGeom prst="rect">
            <a:avLst/>
          </a:prstGeom>
          <a:noFill/>
          <a:ln w="9525" algn="ctr">
            <a:noFill/>
            <a:miter lim="800000"/>
            <a:headEnd/>
            <a:tailEnd/>
          </a:ln>
        </p:spPr>
        <p:txBody>
          <a:bodyPr wrap="none" lIns="82124" tIns="41061" rIns="82124" bIns="41061">
            <a:spAutoFit/>
          </a:bodyPr>
          <a:lstStyle/>
          <a:p>
            <a:pPr defTabSz="814388"/>
            <a:r>
              <a:rPr lang="de-DE" sz="2200" b="1" dirty="0">
                <a:solidFill>
                  <a:srgbClr val="546568"/>
                </a:solidFill>
              </a:rPr>
              <a:t>Header (optional)</a:t>
            </a:r>
            <a:endParaRPr lang="en-US" sz="2200" b="1" dirty="0">
              <a:solidFill>
                <a:srgbClr val="546568"/>
              </a:solidFill>
            </a:endParaRPr>
          </a:p>
        </p:txBody>
      </p:sp>
      <p:sp>
        <p:nvSpPr>
          <p:cNvPr id="1024011" name="Text Box 11"/>
          <p:cNvSpPr txBox="1">
            <a:spLocks noChangeArrowheads="1"/>
          </p:cNvSpPr>
          <p:nvPr/>
        </p:nvSpPr>
        <p:spPr bwMode="auto">
          <a:xfrm>
            <a:off x="1136561" y="4226764"/>
            <a:ext cx="2249487" cy="417512"/>
          </a:xfrm>
          <a:prstGeom prst="rect">
            <a:avLst/>
          </a:prstGeom>
          <a:noFill/>
          <a:ln w="9525" algn="ctr">
            <a:noFill/>
            <a:miter lim="800000"/>
            <a:headEnd/>
            <a:tailEnd/>
          </a:ln>
        </p:spPr>
        <p:txBody>
          <a:bodyPr wrap="none" lIns="82124" tIns="41061" rIns="82124" bIns="41061">
            <a:spAutoFit/>
          </a:bodyPr>
          <a:lstStyle/>
          <a:p>
            <a:pPr defTabSz="814388"/>
            <a:r>
              <a:rPr lang="de-DE" sz="2200" b="1" dirty="0">
                <a:solidFill>
                  <a:srgbClr val="546568"/>
                </a:solidFill>
              </a:rPr>
              <a:t>Body (required)</a:t>
            </a:r>
            <a:endParaRPr lang="en-US" sz="2200" b="1" dirty="0">
              <a:solidFill>
                <a:srgbClr val="546568"/>
              </a:solidFill>
            </a:endParaRPr>
          </a:p>
        </p:txBody>
      </p:sp>
      <p:sp>
        <p:nvSpPr>
          <p:cNvPr id="1024012" name="Text Box 12"/>
          <p:cNvSpPr txBox="1">
            <a:spLocks noChangeArrowheads="1"/>
          </p:cNvSpPr>
          <p:nvPr/>
        </p:nvSpPr>
        <p:spPr bwMode="auto">
          <a:xfrm>
            <a:off x="1179423" y="4760164"/>
            <a:ext cx="2190750" cy="417512"/>
          </a:xfrm>
          <a:prstGeom prst="rect">
            <a:avLst/>
          </a:prstGeom>
          <a:noFill/>
          <a:ln w="9525" algn="ctr">
            <a:noFill/>
            <a:miter lim="800000"/>
            <a:headEnd/>
            <a:tailEnd/>
          </a:ln>
        </p:spPr>
        <p:txBody>
          <a:bodyPr wrap="none" lIns="82124" tIns="41061" rIns="82124" bIns="41061">
            <a:spAutoFit/>
          </a:bodyPr>
          <a:lstStyle/>
          <a:p>
            <a:pPr defTabSz="814388"/>
            <a:r>
              <a:rPr lang="de-DE" sz="2200" b="1" dirty="0">
                <a:solidFill>
                  <a:srgbClr val="546568"/>
                </a:solidFill>
              </a:rPr>
              <a:t>Fault (optional)</a:t>
            </a:r>
            <a:endParaRPr lang="en-US" sz="2200" b="1" dirty="0">
              <a:solidFill>
                <a:srgbClr val="546568"/>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0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00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500"/>
                                  </p:stCondLst>
                                  <p:childTnLst>
                                    <p:set>
                                      <p:cBhvr>
                                        <p:cTn id="11" dur="1" fill="hold">
                                          <p:stCondLst>
                                            <p:cond delay="0"/>
                                          </p:stCondLst>
                                        </p:cTn>
                                        <p:tgtEl>
                                          <p:spTgt spid="1024002"/>
                                        </p:tgtEl>
                                        <p:attrNameLst>
                                          <p:attrName>style.visibility</p:attrName>
                                        </p:attrNameLst>
                                      </p:cBhvr>
                                      <p:to>
                                        <p:strVal val="visible"/>
                                      </p:to>
                                    </p:set>
                                  </p:childTnLst>
                                </p:cTn>
                              </p:par>
                              <p:par>
                                <p:cTn id="12" presetID="1" presetClass="entr" presetSubtype="0" fill="hold" grpId="0" nodeType="withEffect">
                                  <p:stCondLst>
                                    <p:cond delay="1500"/>
                                  </p:stCondLst>
                                  <p:childTnLst>
                                    <p:set>
                                      <p:cBhvr>
                                        <p:cTn id="13" dur="1" fill="hold">
                                          <p:stCondLst>
                                            <p:cond delay="0"/>
                                          </p:stCondLst>
                                        </p:cTn>
                                        <p:tgtEl>
                                          <p:spTgt spid="1024007"/>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1500"/>
                                  </p:stCondLst>
                                  <p:childTnLst>
                                    <p:set>
                                      <p:cBhvr>
                                        <p:cTn id="16" dur="1" fill="hold">
                                          <p:stCondLst>
                                            <p:cond delay="0"/>
                                          </p:stCondLst>
                                        </p:cTn>
                                        <p:tgtEl>
                                          <p:spTgt spid="1024010"/>
                                        </p:tgtEl>
                                        <p:attrNameLst>
                                          <p:attrName>style.visibility</p:attrName>
                                        </p:attrNameLst>
                                      </p:cBhvr>
                                      <p:to>
                                        <p:strVal val="visible"/>
                                      </p:to>
                                    </p:set>
                                  </p:childTnLst>
                                </p:cTn>
                              </p:par>
                              <p:par>
                                <p:cTn id="17" presetID="1" presetClass="entr" presetSubtype="0" fill="hold" grpId="0" nodeType="withEffect">
                                  <p:stCondLst>
                                    <p:cond delay="1500"/>
                                  </p:stCondLst>
                                  <p:childTnLst>
                                    <p:set>
                                      <p:cBhvr>
                                        <p:cTn id="18" dur="1" fill="hold">
                                          <p:stCondLst>
                                            <p:cond delay="0"/>
                                          </p:stCondLst>
                                        </p:cTn>
                                        <p:tgtEl>
                                          <p:spTgt spid="1024006"/>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grpId="0" nodeType="afterEffect">
                                  <p:stCondLst>
                                    <p:cond delay="1500"/>
                                  </p:stCondLst>
                                  <p:childTnLst>
                                    <p:set>
                                      <p:cBhvr>
                                        <p:cTn id="21" dur="1" fill="hold">
                                          <p:stCondLst>
                                            <p:cond delay="0"/>
                                          </p:stCondLst>
                                        </p:cTn>
                                        <p:tgtEl>
                                          <p:spTgt spid="1024008"/>
                                        </p:tgtEl>
                                        <p:attrNameLst>
                                          <p:attrName>style.visibility</p:attrName>
                                        </p:attrNameLst>
                                      </p:cBhvr>
                                      <p:to>
                                        <p:strVal val="visible"/>
                                      </p:to>
                                    </p:set>
                                  </p:childTnLst>
                                </p:cTn>
                              </p:par>
                              <p:par>
                                <p:cTn id="22" presetID="1" presetClass="entr" presetSubtype="0" fill="hold" grpId="0" nodeType="withEffect">
                                  <p:stCondLst>
                                    <p:cond delay="1500"/>
                                  </p:stCondLst>
                                  <p:childTnLst>
                                    <p:set>
                                      <p:cBhvr>
                                        <p:cTn id="23" dur="1" fill="hold">
                                          <p:stCondLst>
                                            <p:cond delay="0"/>
                                          </p:stCondLst>
                                        </p:cTn>
                                        <p:tgtEl>
                                          <p:spTgt spid="1024011"/>
                                        </p:tgtEl>
                                        <p:attrNameLst>
                                          <p:attrName>style.visibility</p:attrName>
                                        </p:attrNameLst>
                                      </p:cBhvr>
                                      <p:to>
                                        <p:strVal val="visible"/>
                                      </p:to>
                                    </p:set>
                                  </p:childTnLst>
                                </p:cTn>
                              </p:par>
                            </p:childTnLst>
                          </p:cTn>
                        </p:par>
                        <p:par>
                          <p:cTn id="24" fill="hold">
                            <p:stCondLst>
                              <p:cond delay="4500"/>
                            </p:stCondLst>
                            <p:childTnLst>
                              <p:par>
                                <p:cTn id="25" presetID="1" presetClass="entr" presetSubtype="0" fill="hold" grpId="0" nodeType="afterEffect">
                                  <p:stCondLst>
                                    <p:cond delay="1500"/>
                                  </p:stCondLst>
                                  <p:childTnLst>
                                    <p:set>
                                      <p:cBhvr>
                                        <p:cTn id="26" dur="1" fill="hold">
                                          <p:stCondLst>
                                            <p:cond delay="0"/>
                                          </p:stCondLst>
                                        </p:cTn>
                                        <p:tgtEl>
                                          <p:spTgt spid="1024009"/>
                                        </p:tgtEl>
                                        <p:attrNameLst>
                                          <p:attrName>style.visibility</p:attrName>
                                        </p:attrNameLst>
                                      </p:cBhvr>
                                      <p:to>
                                        <p:strVal val="visible"/>
                                      </p:to>
                                    </p:set>
                                  </p:childTnLst>
                                </p:cTn>
                              </p:par>
                              <p:par>
                                <p:cTn id="27" presetID="1" presetClass="entr" presetSubtype="0" fill="hold" grpId="0" nodeType="withEffect">
                                  <p:stCondLst>
                                    <p:cond delay="1500"/>
                                  </p:stCondLst>
                                  <p:childTnLst>
                                    <p:set>
                                      <p:cBhvr>
                                        <p:cTn id="28" dur="1" fill="hold">
                                          <p:stCondLst>
                                            <p:cond delay="0"/>
                                          </p:stCondLst>
                                        </p:cTn>
                                        <p:tgtEl>
                                          <p:spTgt spid="1024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2" grpId="0" animBg="1"/>
      <p:bldP spid="1024004" grpId="0" animBg="1"/>
      <p:bldP spid="1024005" grpId="0"/>
      <p:bldP spid="1024006" grpId="0" animBg="1"/>
      <p:bldP spid="1024007" grpId="0"/>
      <p:bldP spid="1024008" grpId="0" animBg="1"/>
      <p:bldP spid="1024009" grpId="0" animBg="1"/>
      <p:bldP spid="1024010" grpId="0"/>
      <p:bldP spid="1024011" grpId="0"/>
      <p:bldP spid="10240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r>
              <a:rPr lang="de-DE" smtClean="0"/>
              <a:t>RPC Requirements</a:t>
            </a:r>
            <a:endParaRPr lang="en-US" smtClean="0"/>
          </a:p>
        </p:txBody>
      </p:sp>
      <p:sp>
        <p:nvSpPr>
          <p:cNvPr id="59395" name="Rectangle 5"/>
          <p:cNvSpPr>
            <a:spLocks noGrp="1" noChangeArrowheads="1"/>
          </p:cNvSpPr>
          <p:nvPr>
            <p:ph type="body" sz="quarter" idx="10"/>
          </p:nvPr>
        </p:nvSpPr>
        <p:spPr/>
        <p:txBody>
          <a:bodyPr>
            <a:normAutofit/>
          </a:bodyPr>
          <a:lstStyle/>
          <a:p>
            <a:r>
              <a:rPr lang="de-DE" sz="2400" dirty="0" smtClean="0"/>
              <a:t>RPC requires:</a:t>
            </a:r>
          </a:p>
          <a:p>
            <a:pPr lvl="1"/>
            <a:r>
              <a:rPr lang="de-DE" sz="2000" dirty="0" smtClean="0"/>
              <a:t>Address of SOAP node</a:t>
            </a:r>
          </a:p>
          <a:p>
            <a:pPr lvl="1"/>
            <a:r>
              <a:rPr lang="de-DE" sz="2000" dirty="0" smtClean="0"/>
              <a:t>Procedure/method name</a:t>
            </a:r>
          </a:p>
          <a:p>
            <a:pPr lvl="1"/>
            <a:r>
              <a:rPr lang="de-DE" sz="2000" dirty="0" smtClean="0"/>
              <a:t>Identities/values of arguments</a:t>
            </a:r>
          </a:p>
          <a:p>
            <a:pPr lvl="1"/>
            <a:r>
              <a:rPr lang="de-DE" sz="2000" dirty="0" smtClean="0"/>
              <a:t>Output parameters, return values</a:t>
            </a:r>
          </a:p>
          <a:p>
            <a:r>
              <a:rPr lang="de-DE" sz="2400" dirty="0" smtClean="0"/>
              <a:t>Interface/service definition not part of SOAP</a:t>
            </a:r>
          </a:p>
          <a:p>
            <a:endParaRPr lang="de-DE" sz="2400" dirty="0" smtClean="0"/>
          </a:p>
          <a:p>
            <a:endParaRPr lang="en-US" sz="2400" dirty="0" smtClean="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title"/>
          </p:nvPr>
        </p:nvSpPr>
        <p:spPr/>
        <p:txBody>
          <a:bodyPr/>
          <a:lstStyle/>
          <a:p>
            <a:r>
              <a:rPr lang="en-US" smtClean="0"/>
              <a:t>Agenda</a:t>
            </a:r>
            <a:endParaRPr lang="en-US" dirty="0" smtClean="0"/>
          </a:p>
        </p:txBody>
      </p:sp>
      <p:sp>
        <p:nvSpPr>
          <p:cNvPr id="43011" name="Rectangle 7"/>
          <p:cNvSpPr>
            <a:spLocks noGrp="1" noChangeArrowheads="1"/>
          </p:cNvSpPr>
          <p:nvPr>
            <p:ph type="body" sz="quarter" idx="10"/>
          </p:nvPr>
        </p:nvSpPr>
        <p:spPr/>
        <p:txBody>
          <a:bodyPr>
            <a:normAutofit lnSpcReduction="10000"/>
          </a:bodyPr>
          <a:lstStyle/>
          <a:p>
            <a:r>
              <a:rPr lang="en-US" dirty="0" smtClean="0"/>
              <a:t>Why Develop Unified Communication Manager Applications?</a:t>
            </a:r>
          </a:p>
          <a:p>
            <a:r>
              <a:rPr lang="en-US" dirty="0" smtClean="0"/>
              <a:t>Provisioning Interfaces</a:t>
            </a:r>
          </a:p>
          <a:p>
            <a:pPr lvl="1"/>
            <a:r>
              <a:rPr lang="en-US" dirty="0" smtClean="0"/>
              <a:t>Administration XML</a:t>
            </a:r>
          </a:p>
          <a:p>
            <a:pPr lvl="1"/>
            <a:r>
              <a:rPr lang="en-US" dirty="0" smtClean="0"/>
              <a:t>Extension Mobility Service AP</a:t>
            </a:r>
          </a:p>
          <a:p>
            <a:r>
              <a:rPr lang="en-US" dirty="0" smtClean="0"/>
              <a:t>Device Monitoring and Call Control Interfaces</a:t>
            </a:r>
          </a:p>
          <a:p>
            <a:pPr lvl="1"/>
            <a:r>
              <a:rPr lang="en-US" dirty="0" smtClean="0"/>
              <a:t>Cisco Routing Rules </a:t>
            </a:r>
          </a:p>
          <a:p>
            <a:pPr lvl="1"/>
            <a:r>
              <a:rPr lang="en-US" dirty="0" smtClean="0"/>
              <a:t>Cisco TAPI and Cisco Media Driver</a:t>
            </a:r>
          </a:p>
          <a:p>
            <a:pPr lvl="1"/>
            <a:r>
              <a:rPr lang="en-US" dirty="0" smtClean="0"/>
              <a:t>Cisco JTAPI</a:t>
            </a:r>
          </a:p>
          <a:p>
            <a:pPr lvl="1"/>
            <a:r>
              <a:rPr lang="en-US" dirty="0" smtClean="0"/>
              <a:t>Cisco </a:t>
            </a:r>
            <a:r>
              <a:rPr lang="en-US" dirty="0" err="1" smtClean="0"/>
              <a:t>WebDialer</a:t>
            </a:r>
            <a:endParaRPr lang="en-US" dirty="0" smtClean="0"/>
          </a:p>
          <a:p>
            <a:r>
              <a:rPr lang="en-US" dirty="0" smtClean="0"/>
              <a:t>Serviceability Interfaces </a:t>
            </a:r>
          </a:p>
          <a:p>
            <a:pPr lvl="1"/>
            <a:r>
              <a:rPr lang="en-US" dirty="0" smtClean="0"/>
              <a:t>Serviceability XML - </a:t>
            </a:r>
            <a:r>
              <a:rPr lang="en-US" dirty="0" err="1" smtClean="0"/>
              <a:t>PerfMon</a:t>
            </a:r>
            <a:r>
              <a:rPr lang="en-US" dirty="0" smtClean="0"/>
              <a:t>, Real-Time Device/CTI Feed, </a:t>
            </a:r>
            <a:br>
              <a:rPr lang="en-US" dirty="0" smtClean="0"/>
            </a:br>
            <a:r>
              <a:rPr lang="en-US" dirty="0" smtClean="0"/>
              <a:t>Log Collection, Service Control, Call Detail Records</a:t>
            </a:r>
          </a:p>
          <a:p>
            <a:pPr lvl="1"/>
            <a:r>
              <a:rPr lang="en-US" dirty="0" smtClean="0"/>
              <a:t>SNMP/MIBs</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r>
              <a:rPr lang="de-DE" smtClean="0"/>
              <a:t>Web Services Definition Language (WSDL)</a:t>
            </a:r>
            <a:endParaRPr lang="en-US" dirty="0" smtClean="0"/>
          </a:p>
        </p:txBody>
      </p:sp>
      <p:sp>
        <p:nvSpPr>
          <p:cNvPr id="60419" name="Rectangle 5"/>
          <p:cNvSpPr>
            <a:spLocks noGrp="1" noChangeArrowheads="1"/>
          </p:cNvSpPr>
          <p:nvPr>
            <p:ph type="body" sz="quarter" idx="10"/>
          </p:nvPr>
        </p:nvSpPr>
        <p:spPr/>
        <p:txBody>
          <a:bodyPr/>
          <a:lstStyle/>
          <a:p>
            <a:r>
              <a:rPr lang="de-DE" smtClean="0"/>
              <a:t>W3C: </a:t>
            </a:r>
            <a:r>
              <a:rPr lang="de-DE" smtClean="0">
                <a:hlinkClick r:id="rId2"/>
              </a:rPr>
              <a:t>http://www.w3.org/TR/wsdl20/</a:t>
            </a:r>
            <a:endParaRPr lang="de-DE" smtClean="0"/>
          </a:p>
          <a:p>
            <a:r>
              <a:rPr lang="de-DE" smtClean="0"/>
              <a:t>XML-based format (grammar) to describe web services</a:t>
            </a:r>
          </a:p>
          <a:p>
            <a:r>
              <a:rPr lang="de-DE" smtClean="0"/>
              <a:t>Defines four pieces of data:</a:t>
            </a:r>
          </a:p>
          <a:p>
            <a:pPr lvl="1"/>
            <a:r>
              <a:rPr lang="de-DE" smtClean="0"/>
              <a:t>Publicly available methods; interface description, formats</a:t>
            </a:r>
          </a:p>
          <a:p>
            <a:pPr lvl="1"/>
            <a:r>
              <a:rPr lang="de-DE" smtClean="0"/>
              <a:t>Data type information for requests and responses</a:t>
            </a:r>
          </a:p>
          <a:p>
            <a:pPr lvl="1"/>
            <a:r>
              <a:rPr lang="de-DE" smtClean="0"/>
              <a:t>Binding; which transport protocol</a:t>
            </a:r>
          </a:p>
          <a:p>
            <a:pPr lvl="1"/>
            <a:r>
              <a:rPr lang="de-DE" smtClean="0"/>
              <a:t>Address information; where to find the service</a:t>
            </a:r>
            <a:endParaRPr lang="de-DE" dirty="0" smtClean="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828800" y="2057400"/>
            <a:ext cx="5486400" cy="457200"/>
          </a:xfrm>
          <a:prstGeom prst="roundRect">
            <a:avLst/>
          </a:prstGeom>
          <a:solidFill>
            <a:schemeClr val="accent3">
              <a:lumMod val="50000"/>
              <a:alpha val="59999"/>
            </a:schemeClr>
          </a:solidFill>
          <a:ln w="9525" algn="ctr">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2880" tIns="41061" rIns="82124" bIns="41061" anchor="ctr">
            <a:noAutofit/>
          </a:bodyPr>
          <a:lstStyle/>
          <a:p>
            <a:pPr defTabSz="814388" eaLnBrk="0" hangingPunct="0">
              <a:lnSpc>
                <a:spcPct val="90000"/>
              </a:lnSpc>
            </a:pPr>
            <a:r>
              <a:rPr lang="de-DE" b="1" dirty="0">
                <a:solidFill>
                  <a:schemeClr val="bg2"/>
                </a:solidFill>
              </a:rPr>
              <a:t>Types: </a:t>
            </a:r>
            <a:r>
              <a:rPr lang="de-DE" dirty="0">
                <a:solidFill>
                  <a:schemeClr val="bg2"/>
                </a:solidFill>
              </a:rPr>
              <a:t>Which Datatypes Are Exchanged?</a:t>
            </a:r>
            <a:endParaRPr lang="en-US" dirty="0">
              <a:solidFill>
                <a:schemeClr val="bg2"/>
              </a:solidFill>
            </a:endParaRPr>
          </a:p>
        </p:txBody>
      </p:sp>
      <p:sp>
        <p:nvSpPr>
          <p:cNvPr id="61443" name="Rectangle 10"/>
          <p:cNvSpPr>
            <a:spLocks noGrp="1" noChangeArrowheads="1"/>
          </p:cNvSpPr>
          <p:nvPr>
            <p:ph type="title"/>
          </p:nvPr>
        </p:nvSpPr>
        <p:spPr/>
        <p:txBody>
          <a:bodyPr/>
          <a:lstStyle/>
          <a:p>
            <a:pPr eaLnBrk="1" hangingPunct="1"/>
            <a:r>
              <a:rPr lang="de-DE" dirty="0" smtClean="0"/>
              <a:t>WSDL Service Description Elements</a:t>
            </a:r>
            <a:endParaRPr lang="en-US" dirty="0" smtClean="0"/>
          </a:p>
        </p:txBody>
      </p:sp>
      <p:sp>
        <p:nvSpPr>
          <p:cNvPr id="48134" name="Rectangle 6"/>
          <p:cNvSpPr>
            <a:spLocks noChangeArrowheads="1"/>
          </p:cNvSpPr>
          <p:nvPr/>
        </p:nvSpPr>
        <p:spPr bwMode="auto">
          <a:xfrm>
            <a:off x="1828800" y="2903644"/>
            <a:ext cx="5486400" cy="457200"/>
          </a:xfrm>
          <a:prstGeom prst="roundRect">
            <a:avLst/>
          </a:prstGeom>
          <a:solidFill>
            <a:schemeClr val="accent3">
              <a:lumMod val="50000"/>
              <a:alpha val="59999"/>
            </a:schemeClr>
          </a:solidFill>
          <a:ln w="9525" algn="ctr">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2880" tIns="41061" rIns="82124" bIns="41061" anchor="ctr">
            <a:noAutofit/>
          </a:bodyPr>
          <a:lstStyle/>
          <a:p>
            <a:pPr defTabSz="814388" eaLnBrk="0" hangingPunct="0">
              <a:lnSpc>
                <a:spcPct val="90000"/>
              </a:lnSpc>
            </a:pPr>
            <a:r>
              <a:rPr lang="de-DE" b="1" dirty="0">
                <a:solidFill>
                  <a:schemeClr val="bg2"/>
                </a:solidFill>
              </a:rPr>
              <a:t>Message: </a:t>
            </a:r>
            <a:r>
              <a:rPr lang="de-DE" dirty="0">
                <a:solidFill>
                  <a:schemeClr val="bg2"/>
                </a:solidFill>
              </a:rPr>
              <a:t>Which Messages Are Exchanged?</a:t>
            </a:r>
            <a:endParaRPr lang="en-US" dirty="0">
              <a:solidFill>
                <a:schemeClr val="bg2"/>
              </a:solidFill>
            </a:endParaRPr>
          </a:p>
        </p:txBody>
      </p:sp>
      <p:sp>
        <p:nvSpPr>
          <p:cNvPr id="48135" name="Rectangle 7"/>
          <p:cNvSpPr>
            <a:spLocks noChangeArrowheads="1"/>
          </p:cNvSpPr>
          <p:nvPr/>
        </p:nvSpPr>
        <p:spPr bwMode="auto">
          <a:xfrm>
            <a:off x="1828800" y="3749888"/>
            <a:ext cx="5486400" cy="457200"/>
          </a:xfrm>
          <a:prstGeom prst="roundRect">
            <a:avLst/>
          </a:prstGeom>
          <a:solidFill>
            <a:schemeClr val="accent3">
              <a:lumMod val="50000"/>
              <a:alpha val="59999"/>
            </a:schemeClr>
          </a:solidFill>
          <a:ln w="9525" algn="ctr">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2880" tIns="41061" rIns="82124" bIns="41061" anchor="ctr">
            <a:noAutofit/>
          </a:bodyPr>
          <a:lstStyle/>
          <a:p>
            <a:pPr defTabSz="814388" eaLnBrk="0" hangingPunct="0">
              <a:lnSpc>
                <a:spcPct val="90000"/>
              </a:lnSpc>
            </a:pPr>
            <a:r>
              <a:rPr lang="de-DE" b="1" dirty="0">
                <a:solidFill>
                  <a:schemeClr val="bg2"/>
                </a:solidFill>
              </a:rPr>
              <a:t>portType: </a:t>
            </a:r>
            <a:r>
              <a:rPr lang="de-DE" dirty="0">
                <a:solidFill>
                  <a:schemeClr val="bg2"/>
                </a:solidFill>
              </a:rPr>
              <a:t>What Operations/Functions Exist?</a:t>
            </a:r>
            <a:endParaRPr lang="en-US" dirty="0">
              <a:solidFill>
                <a:schemeClr val="bg2"/>
              </a:solidFill>
            </a:endParaRPr>
          </a:p>
        </p:txBody>
      </p:sp>
      <p:sp>
        <p:nvSpPr>
          <p:cNvPr id="48136" name="Rectangle 8"/>
          <p:cNvSpPr>
            <a:spLocks noChangeArrowheads="1"/>
          </p:cNvSpPr>
          <p:nvPr/>
        </p:nvSpPr>
        <p:spPr bwMode="auto">
          <a:xfrm>
            <a:off x="1828800" y="4596132"/>
            <a:ext cx="5486400" cy="457200"/>
          </a:xfrm>
          <a:prstGeom prst="roundRect">
            <a:avLst/>
          </a:prstGeom>
          <a:solidFill>
            <a:schemeClr val="accent3">
              <a:lumMod val="50000"/>
              <a:alpha val="59999"/>
            </a:schemeClr>
          </a:solidFill>
          <a:ln w="9525" algn="ctr">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2880" tIns="41061" rIns="82124" bIns="41061" anchor="ctr">
            <a:noAutofit/>
          </a:bodyPr>
          <a:lstStyle/>
          <a:p>
            <a:pPr defTabSz="814388" eaLnBrk="0" hangingPunct="0">
              <a:lnSpc>
                <a:spcPct val="90000"/>
              </a:lnSpc>
            </a:pPr>
            <a:r>
              <a:rPr lang="de-DE" b="1" dirty="0">
                <a:solidFill>
                  <a:schemeClr val="bg2"/>
                </a:solidFill>
              </a:rPr>
              <a:t>Binding: </a:t>
            </a:r>
            <a:r>
              <a:rPr lang="de-DE" dirty="0">
                <a:solidFill>
                  <a:schemeClr val="bg2"/>
                </a:solidFill>
              </a:rPr>
              <a:t>Message Exchange; SOAP Specifics</a:t>
            </a:r>
            <a:endParaRPr lang="en-US" dirty="0">
              <a:solidFill>
                <a:schemeClr val="bg2"/>
              </a:solidFill>
            </a:endParaRPr>
          </a:p>
        </p:txBody>
      </p:sp>
      <p:sp>
        <p:nvSpPr>
          <p:cNvPr id="48137" name="Rectangle 9"/>
          <p:cNvSpPr>
            <a:spLocks noChangeArrowheads="1"/>
          </p:cNvSpPr>
          <p:nvPr/>
        </p:nvSpPr>
        <p:spPr bwMode="auto">
          <a:xfrm>
            <a:off x="1828800" y="5442376"/>
            <a:ext cx="5486400" cy="457200"/>
          </a:xfrm>
          <a:prstGeom prst="roundRect">
            <a:avLst/>
          </a:prstGeom>
          <a:solidFill>
            <a:schemeClr val="accent3">
              <a:lumMod val="50000"/>
              <a:alpha val="59999"/>
            </a:schemeClr>
          </a:solidFill>
          <a:ln w="9525" algn="ctr">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2880" tIns="41061" rIns="82124" bIns="41061" anchor="ctr">
            <a:noAutofit/>
          </a:bodyPr>
          <a:lstStyle/>
          <a:p>
            <a:pPr defTabSz="814388" eaLnBrk="0" hangingPunct="0">
              <a:lnSpc>
                <a:spcPct val="90000"/>
              </a:lnSpc>
            </a:pPr>
            <a:r>
              <a:rPr lang="de-DE" b="1" dirty="0">
                <a:solidFill>
                  <a:schemeClr val="bg2"/>
                </a:solidFill>
              </a:rPr>
              <a:t>Service: </a:t>
            </a:r>
            <a:r>
              <a:rPr lang="de-DE" dirty="0">
                <a:solidFill>
                  <a:schemeClr val="bg2"/>
                </a:solidFill>
              </a:rPr>
              <a:t>Location of the Service</a:t>
            </a:r>
            <a:endParaRPr lang="en-US" dirty="0">
              <a:solidFill>
                <a:schemeClr val="bg2"/>
              </a:solidFill>
            </a:endParaRPr>
          </a:p>
        </p:txBody>
      </p:sp>
      <p:sp>
        <p:nvSpPr>
          <p:cNvPr id="61448" name="Rectangle 25"/>
          <p:cNvSpPr>
            <a:spLocks noChangeArrowheads="1"/>
          </p:cNvSpPr>
          <p:nvPr/>
        </p:nvSpPr>
        <p:spPr bwMode="auto">
          <a:xfrm>
            <a:off x="218326" y="1290906"/>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de-DE" sz="2400" dirty="0">
                <a:solidFill>
                  <a:srgbClr val="C00000"/>
                </a:solidFill>
              </a:rPr>
              <a:t>Definitions: Root Element</a:t>
            </a:r>
            <a:endParaRPr lang="en-US" sz="2400"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2"/>
          <p:cNvSpPr>
            <a:spLocks noGrp="1" noChangeArrowheads="1"/>
          </p:cNvSpPr>
          <p:nvPr>
            <p:ph type="title"/>
          </p:nvPr>
        </p:nvSpPr>
        <p:spPr/>
        <p:txBody>
          <a:bodyPr/>
          <a:lstStyle/>
          <a:p>
            <a:pPr eaLnBrk="1" hangingPunct="1"/>
            <a:r>
              <a:rPr lang="de-DE" smtClean="0"/>
              <a:t>WSDL Operation Patterns</a:t>
            </a:r>
            <a:endParaRPr lang="en-US" smtClean="0"/>
          </a:p>
        </p:txBody>
      </p:sp>
      <p:grpSp>
        <p:nvGrpSpPr>
          <p:cNvPr id="54" name="Group 53"/>
          <p:cNvGrpSpPr/>
          <p:nvPr/>
        </p:nvGrpSpPr>
        <p:grpSpPr>
          <a:xfrm>
            <a:off x="685800" y="1616466"/>
            <a:ext cx="1645920" cy="640080"/>
            <a:chOff x="868680" y="1524000"/>
            <a:chExt cx="1645920" cy="640080"/>
          </a:xfrm>
        </p:grpSpPr>
        <p:pic>
          <p:nvPicPr>
            <p:cNvPr id="52" name="Picture 51" descr="Device_generic_3048_default_256.png"/>
            <p:cNvPicPr>
              <a:picLocks/>
            </p:cNvPicPr>
            <p:nvPr/>
          </p:nvPicPr>
          <p:blipFill>
            <a:blip r:embed="rId2" cstate="print"/>
            <a:stretch>
              <a:fillRect/>
            </a:stretch>
          </p:blipFill>
          <p:spPr>
            <a:xfrm>
              <a:off x="868680" y="1524000"/>
              <a:ext cx="1645920" cy="640080"/>
            </a:xfrm>
            <a:prstGeom prst="rect">
              <a:avLst/>
            </a:prstGeom>
          </p:spPr>
        </p:pic>
        <p:sp>
          <p:nvSpPr>
            <p:cNvPr id="62513" name="Text Box 9"/>
            <p:cNvSpPr txBox="1">
              <a:spLocks noChangeArrowheads="1"/>
            </p:cNvSpPr>
            <p:nvPr/>
          </p:nvSpPr>
          <p:spPr bwMode="auto">
            <a:xfrm>
              <a:off x="1220153" y="1715730"/>
              <a:ext cx="942975" cy="38417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de-DE" sz="2200" b="1" dirty="0">
                  <a:solidFill>
                    <a:schemeClr val="bg1"/>
                  </a:solidFill>
                </a:rPr>
                <a:t>Client</a:t>
              </a:r>
              <a:endParaRPr lang="en-US" sz="2200" b="1" dirty="0">
                <a:solidFill>
                  <a:schemeClr val="bg1"/>
                </a:solidFill>
              </a:endParaRPr>
            </a:p>
          </p:txBody>
        </p:sp>
      </p:grpSp>
      <p:grpSp>
        <p:nvGrpSpPr>
          <p:cNvPr id="4" name="Group 10"/>
          <p:cNvGrpSpPr>
            <a:grpSpLocks/>
          </p:cNvGrpSpPr>
          <p:nvPr/>
        </p:nvGrpSpPr>
        <p:grpSpPr bwMode="auto">
          <a:xfrm>
            <a:off x="2578100" y="1802361"/>
            <a:ext cx="4114800" cy="411162"/>
            <a:chOff x="1200" y="1074"/>
            <a:chExt cx="2592" cy="259"/>
          </a:xfrm>
        </p:grpSpPr>
        <p:sp>
          <p:nvSpPr>
            <p:cNvPr id="62510" name="Line 11"/>
            <p:cNvSpPr>
              <a:spLocks noChangeShapeType="1"/>
            </p:cNvSpPr>
            <p:nvPr/>
          </p:nvSpPr>
          <p:spPr bwMode="auto">
            <a:xfrm>
              <a:off x="1200" y="1174"/>
              <a:ext cx="2592" cy="0"/>
            </a:xfrm>
            <a:prstGeom prst="line">
              <a:avLst/>
            </a:prstGeom>
            <a:noFill/>
            <a:ln w="38100">
              <a:solidFill>
                <a:schemeClr val="bg1">
                  <a:lumMod val="50000"/>
                </a:schemeClr>
              </a:solidFill>
              <a:prstDash val="sysDot"/>
              <a:round/>
              <a:headEnd/>
              <a:tailEnd type="triangle" w="med" len="med"/>
            </a:ln>
          </p:spPr>
          <p:txBody>
            <a:bodyPr lIns="82124" tIns="41061" rIns="82124" bIns="41061" anchor="ctr">
              <a:spAutoFit/>
            </a:bodyPr>
            <a:lstStyle/>
            <a:p>
              <a:endParaRPr lang="en-US"/>
            </a:p>
          </p:txBody>
        </p:sp>
        <p:sp>
          <p:nvSpPr>
            <p:cNvPr id="62511" name="Text Box 12"/>
            <p:cNvSpPr txBox="1">
              <a:spLocks noChangeArrowheads="1"/>
            </p:cNvSpPr>
            <p:nvPr/>
          </p:nvSpPr>
          <p:spPr bwMode="auto">
            <a:xfrm>
              <a:off x="2076" y="1074"/>
              <a:ext cx="745" cy="259"/>
            </a:xfrm>
            <a:prstGeom prst="rect">
              <a:avLst/>
            </a:prstGeom>
            <a:solidFill>
              <a:schemeClr val="bg1"/>
            </a:solidFill>
            <a:ln w="9525" algn="ctr">
              <a:noFill/>
              <a:miter lim="800000"/>
              <a:headEnd/>
              <a:tailEnd/>
            </a:ln>
          </p:spPr>
          <p:txBody>
            <a:bodyPr wrap="none" lIns="82124" tIns="41061" rIns="82124" bIns="41061">
              <a:spAutoFit/>
            </a:bodyPr>
            <a:lstStyle/>
            <a:p>
              <a:pPr algn="ctr" defTabSz="814388" eaLnBrk="0" hangingPunct="0">
                <a:lnSpc>
                  <a:spcPct val="90000"/>
                </a:lnSpc>
              </a:pPr>
              <a:r>
                <a:rPr lang="de-DE" dirty="0"/>
                <a:t>&lt;input&gt;</a:t>
              </a:r>
              <a:endParaRPr lang="en-US" dirty="0"/>
            </a:p>
          </p:txBody>
        </p:sp>
      </p:grpSp>
      <p:sp>
        <p:nvSpPr>
          <p:cNvPr id="49165" name="Text Box 13"/>
          <p:cNvSpPr txBox="1">
            <a:spLocks noChangeArrowheads="1"/>
          </p:cNvSpPr>
          <p:nvPr/>
        </p:nvSpPr>
        <p:spPr bwMode="auto">
          <a:xfrm>
            <a:off x="879296" y="1333598"/>
            <a:ext cx="2372009" cy="304523"/>
          </a:xfrm>
          <a:prstGeom prst="rect">
            <a:avLst/>
          </a:prstGeom>
          <a:noFill/>
          <a:ln w="9525" algn="ctr">
            <a:noFill/>
            <a:miter lim="800000"/>
            <a:headEnd/>
            <a:tailEnd/>
          </a:ln>
        </p:spPr>
        <p:txBody>
          <a:bodyPr wrap="square" lIns="82124" tIns="41061" rIns="82124" bIns="41061">
            <a:spAutoFit/>
          </a:bodyPr>
          <a:lstStyle/>
          <a:p>
            <a:pPr defTabSz="814388" eaLnBrk="0" hangingPunct="0">
              <a:lnSpc>
                <a:spcPct val="90000"/>
              </a:lnSpc>
            </a:pPr>
            <a:r>
              <a:rPr lang="de-DE" sz="1600" b="1" dirty="0">
                <a:solidFill>
                  <a:srgbClr val="546568"/>
                </a:solidFill>
              </a:rPr>
              <a:t>One-Way</a:t>
            </a:r>
            <a:endParaRPr lang="en-US" sz="1600" b="1" dirty="0">
              <a:solidFill>
                <a:srgbClr val="546568"/>
              </a:solidFill>
            </a:endParaRPr>
          </a:p>
        </p:txBody>
      </p:sp>
      <p:sp>
        <p:nvSpPr>
          <p:cNvPr id="49173" name="Line 21"/>
          <p:cNvSpPr>
            <a:spLocks noChangeShapeType="1"/>
          </p:cNvSpPr>
          <p:nvPr/>
        </p:nvSpPr>
        <p:spPr bwMode="auto">
          <a:xfrm>
            <a:off x="2574925" y="3173258"/>
            <a:ext cx="4114800" cy="0"/>
          </a:xfrm>
          <a:prstGeom prst="line">
            <a:avLst/>
          </a:prstGeom>
          <a:noFill/>
          <a:ln w="38100">
            <a:solidFill>
              <a:schemeClr val="bg1">
                <a:lumMod val="50000"/>
              </a:schemeClr>
            </a:solidFill>
            <a:prstDash val="sysDot"/>
            <a:round/>
            <a:headEnd type="triangle" w="med" len="med"/>
            <a:tailEnd/>
          </a:ln>
        </p:spPr>
        <p:txBody>
          <a:bodyPr lIns="82124" tIns="41061" rIns="82124" bIns="41061" anchor="ctr">
            <a:spAutoFit/>
          </a:bodyPr>
          <a:lstStyle/>
          <a:p>
            <a:endParaRPr lang="en-US"/>
          </a:p>
        </p:txBody>
      </p:sp>
      <p:sp>
        <p:nvSpPr>
          <p:cNvPr id="49174" name="Text Box 22"/>
          <p:cNvSpPr txBox="1">
            <a:spLocks noChangeArrowheads="1"/>
          </p:cNvSpPr>
          <p:nvPr/>
        </p:nvSpPr>
        <p:spPr bwMode="auto">
          <a:xfrm>
            <a:off x="3866133" y="3008773"/>
            <a:ext cx="1368425" cy="411162"/>
          </a:xfrm>
          <a:prstGeom prst="rect">
            <a:avLst/>
          </a:prstGeom>
          <a:solidFill>
            <a:schemeClr val="bg1"/>
          </a:solidFill>
          <a:ln w="9525" algn="ctr">
            <a:noFill/>
            <a:miter lim="800000"/>
            <a:headEnd/>
            <a:tailEnd/>
          </a:ln>
        </p:spPr>
        <p:txBody>
          <a:bodyPr wrap="none" lIns="82124" tIns="41061" rIns="82124" bIns="41061">
            <a:spAutoFit/>
          </a:bodyPr>
          <a:lstStyle/>
          <a:p>
            <a:pPr algn="ctr" defTabSz="814388" eaLnBrk="0" hangingPunct="0">
              <a:lnSpc>
                <a:spcPct val="90000"/>
              </a:lnSpc>
            </a:pPr>
            <a:r>
              <a:rPr lang="de-DE" dirty="0"/>
              <a:t>&lt;output&gt;</a:t>
            </a:r>
            <a:endParaRPr lang="en-US" dirty="0"/>
          </a:p>
        </p:txBody>
      </p:sp>
      <p:sp>
        <p:nvSpPr>
          <p:cNvPr id="49175" name="Text Box 23"/>
          <p:cNvSpPr txBox="1">
            <a:spLocks noChangeArrowheads="1"/>
          </p:cNvSpPr>
          <p:nvPr/>
        </p:nvSpPr>
        <p:spPr bwMode="auto">
          <a:xfrm>
            <a:off x="879296" y="2560825"/>
            <a:ext cx="2281473" cy="304523"/>
          </a:xfrm>
          <a:prstGeom prst="rect">
            <a:avLst/>
          </a:prstGeom>
          <a:noFill/>
          <a:ln w="9525" algn="ctr">
            <a:noFill/>
            <a:miter lim="800000"/>
            <a:headEnd/>
            <a:tailEnd/>
          </a:ln>
        </p:spPr>
        <p:txBody>
          <a:bodyPr wrap="square" lIns="82124" tIns="41061" rIns="82124" bIns="41061">
            <a:spAutoFit/>
          </a:bodyPr>
          <a:lstStyle/>
          <a:p>
            <a:pPr defTabSz="814388" eaLnBrk="0" hangingPunct="0">
              <a:lnSpc>
                <a:spcPct val="90000"/>
              </a:lnSpc>
            </a:pPr>
            <a:r>
              <a:rPr lang="de-DE" sz="1600" b="1" dirty="0">
                <a:solidFill>
                  <a:srgbClr val="546568"/>
                </a:solidFill>
              </a:rPr>
              <a:t>Notification</a:t>
            </a:r>
            <a:endParaRPr lang="en-US" sz="1600" b="1" dirty="0">
              <a:solidFill>
                <a:srgbClr val="546568"/>
              </a:solidFill>
            </a:endParaRPr>
          </a:p>
        </p:txBody>
      </p:sp>
      <p:grpSp>
        <p:nvGrpSpPr>
          <p:cNvPr id="9" name="Group 31"/>
          <p:cNvGrpSpPr>
            <a:grpSpLocks/>
          </p:cNvGrpSpPr>
          <p:nvPr/>
        </p:nvGrpSpPr>
        <p:grpSpPr bwMode="auto">
          <a:xfrm>
            <a:off x="2578100" y="4157696"/>
            <a:ext cx="4114800" cy="411163"/>
            <a:chOff x="1200" y="2509"/>
            <a:chExt cx="2592" cy="259"/>
          </a:xfrm>
        </p:grpSpPr>
        <p:sp>
          <p:nvSpPr>
            <p:cNvPr id="62500" name="Line 32"/>
            <p:cNvSpPr>
              <a:spLocks noChangeShapeType="1"/>
            </p:cNvSpPr>
            <p:nvPr/>
          </p:nvSpPr>
          <p:spPr bwMode="auto">
            <a:xfrm>
              <a:off x="1200" y="2622"/>
              <a:ext cx="2592" cy="0"/>
            </a:xfrm>
            <a:prstGeom prst="line">
              <a:avLst/>
            </a:prstGeom>
            <a:noFill/>
            <a:ln w="38100">
              <a:solidFill>
                <a:schemeClr val="bg1">
                  <a:lumMod val="50000"/>
                </a:schemeClr>
              </a:solidFill>
              <a:prstDash val="sysDot"/>
              <a:round/>
              <a:headEnd type="triangle" w="med" len="med"/>
              <a:tailEnd/>
            </a:ln>
          </p:spPr>
          <p:txBody>
            <a:bodyPr lIns="82124" tIns="41061" rIns="82124" bIns="41061" anchor="ctr">
              <a:spAutoFit/>
            </a:bodyPr>
            <a:lstStyle/>
            <a:p>
              <a:endParaRPr lang="en-US"/>
            </a:p>
          </p:txBody>
        </p:sp>
        <p:sp>
          <p:nvSpPr>
            <p:cNvPr id="62501" name="Text Box 33"/>
            <p:cNvSpPr txBox="1">
              <a:spLocks noChangeArrowheads="1"/>
            </p:cNvSpPr>
            <p:nvPr/>
          </p:nvSpPr>
          <p:spPr bwMode="auto">
            <a:xfrm>
              <a:off x="2020" y="2509"/>
              <a:ext cx="862" cy="259"/>
            </a:xfrm>
            <a:prstGeom prst="rect">
              <a:avLst/>
            </a:prstGeom>
            <a:solidFill>
              <a:schemeClr val="bg1"/>
            </a:solidFill>
            <a:ln w="9525" algn="ctr">
              <a:noFill/>
              <a:miter lim="800000"/>
              <a:headEnd/>
              <a:tailEnd/>
            </a:ln>
          </p:spPr>
          <p:txBody>
            <a:bodyPr wrap="none" lIns="82124" tIns="41061" rIns="82124" bIns="41061">
              <a:spAutoFit/>
            </a:bodyPr>
            <a:lstStyle/>
            <a:p>
              <a:pPr algn="ctr" defTabSz="814388" eaLnBrk="0" hangingPunct="0">
                <a:lnSpc>
                  <a:spcPct val="90000"/>
                </a:lnSpc>
              </a:pPr>
              <a:r>
                <a:rPr lang="de-DE" dirty="0"/>
                <a:t>&lt;output&gt;</a:t>
              </a:r>
              <a:endParaRPr lang="en-US" dirty="0"/>
            </a:p>
          </p:txBody>
        </p:sp>
      </p:grpSp>
      <p:sp>
        <p:nvSpPr>
          <p:cNvPr id="49186" name="Text Box 34"/>
          <p:cNvSpPr txBox="1">
            <a:spLocks noChangeArrowheads="1"/>
          </p:cNvSpPr>
          <p:nvPr/>
        </p:nvSpPr>
        <p:spPr bwMode="auto">
          <a:xfrm>
            <a:off x="879296" y="3830825"/>
            <a:ext cx="3313569" cy="304523"/>
          </a:xfrm>
          <a:prstGeom prst="rect">
            <a:avLst/>
          </a:prstGeom>
          <a:noFill/>
          <a:ln w="9525" algn="ctr">
            <a:noFill/>
            <a:miter lim="800000"/>
            <a:headEnd/>
            <a:tailEnd/>
          </a:ln>
        </p:spPr>
        <p:txBody>
          <a:bodyPr wrap="square" lIns="82124" tIns="41061" rIns="82124" bIns="41061">
            <a:spAutoFit/>
          </a:bodyPr>
          <a:lstStyle/>
          <a:p>
            <a:pPr defTabSz="814388" eaLnBrk="0" hangingPunct="0">
              <a:lnSpc>
                <a:spcPct val="90000"/>
              </a:lnSpc>
            </a:pPr>
            <a:r>
              <a:rPr lang="de-DE" sz="1600" b="1" dirty="0">
                <a:solidFill>
                  <a:srgbClr val="546568"/>
                </a:solidFill>
              </a:rPr>
              <a:t>Solicit/Response</a:t>
            </a:r>
            <a:endParaRPr lang="en-US" sz="1600" b="1" dirty="0">
              <a:solidFill>
                <a:srgbClr val="546568"/>
              </a:solidFill>
            </a:endParaRPr>
          </a:p>
        </p:txBody>
      </p:sp>
      <p:grpSp>
        <p:nvGrpSpPr>
          <p:cNvPr id="10" name="Group 35"/>
          <p:cNvGrpSpPr>
            <a:grpSpLocks/>
          </p:cNvGrpSpPr>
          <p:nvPr/>
        </p:nvGrpSpPr>
        <p:grpSpPr bwMode="auto">
          <a:xfrm>
            <a:off x="2578100" y="4512244"/>
            <a:ext cx="4114800" cy="411162"/>
            <a:chOff x="1200" y="2810"/>
            <a:chExt cx="2592" cy="259"/>
          </a:xfrm>
        </p:grpSpPr>
        <p:sp>
          <p:nvSpPr>
            <p:cNvPr id="62498" name="Line 36"/>
            <p:cNvSpPr>
              <a:spLocks noChangeShapeType="1"/>
            </p:cNvSpPr>
            <p:nvPr/>
          </p:nvSpPr>
          <p:spPr bwMode="auto">
            <a:xfrm>
              <a:off x="1200" y="2910"/>
              <a:ext cx="2592" cy="0"/>
            </a:xfrm>
            <a:prstGeom prst="line">
              <a:avLst/>
            </a:prstGeom>
            <a:noFill/>
            <a:ln w="38100">
              <a:solidFill>
                <a:schemeClr val="bg1">
                  <a:lumMod val="50000"/>
                </a:schemeClr>
              </a:solidFill>
              <a:prstDash val="sysDot"/>
              <a:round/>
              <a:headEnd/>
              <a:tailEnd type="triangle" w="med" len="med"/>
            </a:ln>
          </p:spPr>
          <p:txBody>
            <a:bodyPr lIns="82124" tIns="41061" rIns="82124" bIns="41061" anchor="ctr">
              <a:spAutoFit/>
            </a:bodyPr>
            <a:lstStyle/>
            <a:p>
              <a:endParaRPr lang="en-US"/>
            </a:p>
          </p:txBody>
        </p:sp>
        <p:sp>
          <p:nvSpPr>
            <p:cNvPr id="62499" name="Text Box 37"/>
            <p:cNvSpPr txBox="1">
              <a:spLocks noChangeArrowheads="1"/>
            </p:cNvSpPr>
            <p:nvPr/>
          </p:nvSpPr>
          <p:spPr bwMode="auto">
            <a:xfrm>
              <a:off x="2078" y="2810"/>
              <a:ext cx="745" cy="259"/>
            </a:xfrm>
            <a:prstGeom prst="rect">
              <a:avLst/>
            </a:prstGeom>
            <a:solidFill>
              <a:schemeClr val="bg1"/>
            </a:solidFill>
            <a:ln w="9525" algn="ctr">
              <a:noFill/>
              <a:miter lim="800000"/>
              <a:headEnd/>
              <a:tailEnd/>
            </a:ln>
          </p:spPr>
          <p:txBody>
            <a:bodyPr wrap="none" lIns="82124" tIns="41061" rIns="82124" bIns="41061">
              <a:spAutoFit/>
            </a:bodyPr>
            <a:lstStyle/>
            <a:p>
              <a:pPr algn="ctr" defTabSz="814388" eaLnBrk="0" hangingPunct="0">
                <a:lnSpc>
                  <a:spcPct val="90000"/>
                </a:lnSpc>
              </a:pPr>
              <a:r>
                <a:rPr lang="de-DE" dirty="0"/>
                <a:t>&lt;input&gt;</a:t>
              </a:r>
              <a:endParaRPr lang="en-US" dirty="0"/>
            </a:p>
          </p:txBody>
        </p:sp>
      </p:grpSp>
      <p:grpSp>
        <p:nvGrpSpPr>
          <p:cNvPr id="13" name="Group 45"/>
          <p:cNvGrpSpPr>
            <a:grpSpLocks/>
          </p:cNvGrpSpPr>
          <p:nvPr/>
        </p:nvGrpSpPr>
        <p:grpSpPr bwMode="auto">
          <a:xfrm>
            <a:off x="2578100" y="5422454"/>
            <a:ext cx="4114800" cy="411163"/>
            <a:chOff x="1200" y="3351"/>
            <a:chExt cx="2592" cy="259"/>
          </a:xfrm>
        </p:grpSpPr>
        <p:sp>
          <p:nvSpPr>
            <p:cNvPr id="62492" name="Line 46"/>
            <p:cNvSpPr>
              <a:spLocks noChangeShapeType="1"/>
            </p:cNvSpPr>
            <p:nvPr/>
          </p:nvSpPr>
          <p:spPr bwMode="auto">
            <a:xfrm>
              <a:off x="1200" y="3457"/>
              <a:ext cx="2592" cy="0"/>
            </a:xfrm>
            <a:prstGeom prst="line">
              <a:avLst/>
            </a:prstGeom>
            <a:noFill/>
            <a:ln w="38100">
              <a:solidFill>
                <a:schemeClr val="bg1">
                  <a:lumMod val="50000"/>
                </a:schemeClr>
              </a:solidFill>
              <a:prstDash val="sysDot"/>
              <a:round/>
              <a:headEnd/>
              <a:tailEnd type="triangle" w="med" len="med"/>
            </a:ln>
          </p:spPr>
          <p:txBody>
            <a:bodyPr lIns="82124" tIns="41061" rIns="82124" bIns="41061" anchor="ctr">
              <a:spAutoFit/>
            </a:bodyPr>
            <a:lstStyle/>
            <a:p>
              <a:endParaRPr lang="en-US"/>
            </a:p>
          </p:txBody>
        </p:sp>
        <p:sp>
          <p:nvSpPr>
            <p:cNvPr id="62493" name="Text Box 47"/>
            <p:cNvSpPr txBox="1">
              <a:spLocks noChangeArrowheads="1"/>
            </p:cNvSpPr>
            <p:nvPr/>
          </p:nvSpPr>
          <p:spPr bwMode="auto">
            <a:xfrm>
              <a:off x="2078" y="3351"/>
              <a:ext cx="745" cy="259"/>
            </a:xfrm>
            <a:prstGeom prst="rect">
              <a:avLst/>
            </a:prstGeom>
            <a:solidFill>
              <a:schemeClr val="bg1"/>
            </a:solidFill>
            <a:ln w="9525" algn="ctr">
              <a:noFill/>
              <a:miter lim="800000"/>
              <a:headEnd/>
              <a:tailEnd/>
            </a:ln>
          </p:spPr>
          <p:txBody>
            <a:bodyPr wrap="none" lIns="82124" tIns="41061" rIns="82124" bIns="41061">
              <a:spAutoFit/>
            </a:bodyPr>
            <a:lstStyle/>
            <a:p>
              <a:pPr algn="ctr" defTabSz="814388" eaLnBrk="0" hangingPunct="0">
                <a:lnSpc>
                  <a:spcPct val="90000"/>
                </a:lnSpc>
              </a:pPr>
              <a:r>
                <a:rPr lang="de-DE" dirty="0"/>
                <a:t>&lt;input&gt;</a:t>
              </a:r>
              <a:endParaRPr lang="en-US" dirty="0"/>
            </a:p>
          </p:txBody>
        </p:sp>
      </p:grpSp>
      <p:sp>
        <p:nvSpPr>
          <p:cNvPr id="49200" name="Text Box 48"/>
          <p:cNvSpPr txBox="1">
            <a:spLocks noChangeArrowheads="1"/>
          </p:cNvSpPr>
          <p:nvPr/>
        </p:nvSpPr>
        <p:spPr bwMode="auto">
          <a:xfrm>
            <a:off x="879296" y="5115951"/>
            <a:ext cx="6799151" cy="304523"/>
          </a:xfrm>
          <a:prstGeom prst="rect">
            <a:avLst/>
          </a:prstGeom>
          <a:noFill/>
          <a:ln w="9525" algn="ctr">
            <a:noFill/>
            <a:miter lim="800000"/>
            <a:headEnd/>
            <a:tailEnd/>
          </a:ln>
        </p:spPr>
        <p:txBody>
          <a:bodyPr wrap="square" lIns="82124" tIns="41061" rIns="82124" bIns="41061">
            <a:spAutoFit/>
          </a:bodyPr>
          <a:lstStyle/>
          <a:p>
            <a:pPr defTabSz="814388" eaLnBrk="0" hangingPunct="0">
              <a:lnSpc>
                <a:spcPct val="90000"/>
              </a:lnSpc>
            </a:pPr>
            <a:r>
              <a:rPr lang="de-DE" sz="1600" b="1" dirty="0">
                <a:solidFill>
                  <a:srgbClr val="C00000"/>
                </a:solidFill>
              </a:rPr>
              <a:t>Request/Response (Used By AXL)</a:t>
            </a:r>
            <a:endParaRPr lang="en-US" sz="1600" b="1" dirty="0">
              <a:solidFill>
                <a:srgbClr val="C00000"/>
              </a:solidFill>
            </a:endParaRPr>
          </a:p>
        </p:txBody>
      </p:sp>
      <p:grpSp>
        <p:nvGrpSpPr>
          <p:cNvPr id="14" name="Group 49"/>
          <p:cNvGrpSpPr>
            <a:grpSpLocks/>
          </p:cNvGrpSpPr>
          <p:nvPr/>
        </p:nvGrpSpPr>
        <p:grpSpPr bwMode="auto">
          <a:xfrm>
            <a:off x="2578100" y="5746749"/>
            <a:ext cx="4114800" cy="411162"/>
            <a:chOff x="1200" y="3620"/>
            <a:chExt cx="2592" cy="259"/>
          </a:xfrm>
        </p:grpSpPr>
        <p:sp>
          <p:nvSpPr>
            <p:cNvPr id="62490" name="Line 50"/>
            <p:cNvSpPr>
              <a:spLocks noChangeShapeType="1"/>
            </p:cNvSpPr>
            <p:nvPr/>
          </p:nvSpPr>
          <p:spPr bwMode="auto">
            <a:xfrm>
              <a:off x="1200" y="3726"/>
              <a:ext cx="2592" cy="0"/>
            </a:xfrm>
            <a:prstGeom prst="line">
              <a:avLst/>
            </a:prstGeom>
            <a:noFill/>
            <a:ln w="38100">
              <a:solidFill>
                <a:schemeClr val="bg1">
                  <a:lumMod val="50000"/>
                </a:schemeClr>
              </a:solidFill>
              <a:prstDash val="sysDot"/>
              <a:round/>
              <a:headEnd type="triangle" w="med" len="med"/>
              <a:tailEnd/>
            </a:ln>
          </p:spPr>
          <p:txBody>
            <a:bodyPr lIns="82124" tIns="41061" rIns="82124" bIns="41061" anchor="ctr">
              <a:spAutoFit/>
            </a:bodyPr>
            <a:lstStyle/>
            <a:p>
              <a:endParaRPr lang="en-US"/>
            </a:p>
          </p:txBody>
        </p:sp>
        <p:sp>
          <p:nvSpPr>
            <p:cNvPr id="62491" name="Text Box 51"/>
            <p:cNvSpPr txBox="1">
              <a:spLocks noChangeArrowheads="1"/>
            </p:cNvSpPr>
            <p:nvPr/>
          </p:nvSpPr>
          <p:spPr bwMode="auto">
            <a:xfrm>
              <a:off x="2020" y="3620"/>
              <a:ext cx="862" cy="259"/>
            </a:xfrm>
            <a:prstGeom prst="rect">
              <a:avLst/>
            </a:prstGeom>
            <a:solidFill>
              <a:schemeClr val="bg1"/>
            </a:solidFill>
            <a:ln w="9525" algn="ctr">
              <a:noFill/>
              <a:miter lim="800000"/>
              <a:headEnd/>
              <a:tailEnd/>
            </a:ln>
          </p:spPr>
          <p:txBody>
            <a:bodyPr wrap="none" lIns="82124" tIns="41061" rIns="82124" bIns="41061">
              <a:spAutoFit/>
            </a:bodyPr>
            <a:lstStyle/>
            <a:p>
              <a:pPr algn="ctr" defTabSz="814388" eaLnBrk="0" hangingPunct="0">
                <a:lnSpc>
                  <a:spcPct val="90000"/>
                </a:lnSpc>
              </a:pPr>
              <a:r>
                <a:rPr lang="de-DE" dirty="0"/>
                <a:t>&lt;output&gt;</a:t>
              </a:r>
              <a:endParaRPr lang="en-US" dirty="0"/>
            </a:p>
          </p:txBody>
        </p:sp>
      </p:grpSp>
      <p:grpSp>
        <p:nvGrpSpPr>
          <p:cNvPr id="55" name="Group 54"/>
          <p:cNvGrpSpPr/>
          <p:nvPr/>
        </p:nvGrpSpPr>
        <p:grpSpPr>
          <a:xfrm>
            <a:off x="685800" y="2853218"/>
            <a:ext cx="1645920" cy="640080"/>
            <a:chOff x="868680" y="1524000"/>
            <a:chExt cx="1645920" cy="640080"/>
          </a:xfrm>
        </p:grpSpPr>
        <p:pic>
          <p:nvPicPr>
            <p:cNvPr id="56" name="Picture 55" descr="Device_generic_3048_default_256.png"/>
            <p:cNvPicPr>
              <a:picLocks/>
            </p:cNvPicPr>
            <p:nvPr/>
          </p:nvPicPr>
          <p:blipFill>
            <a:blip r:embed="rId2" cstate="print"/>
            <a:stretch>
              <a:fillRect/>
            </a:stretch>
          </p:blipFill>
          <p:spPr>
            <a:xfrm>
              <a:off x="868680" y="1524000"/>
              <a:ext cx="1645920" cy="640080"/>
            </a:xfrm>
            <a:prstGeom prst="rect">
              <a:avLst/>
            </a:prstGeom>
          </p:spPr>
        </p:pic>
        <p:sp>
          <p:nvSpPr>
            <p:cNvPr id="57" name="Text Box 9"/>
            <p:cNvSpPr txBox="1">
              <a:spLocks noChangeArrowheads="1"/>
            </p:cNvSpPr>
            <p:nvPr/>
          </p:nvSpPr>
          <p:spPr bwMode="auto">
            <a:xfrm>
              <a:off x="1220153" y="1715730"/>
              <a:ext cx="942975" cy="38417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de-DE" sz="2200" b="1" dirty="0">
                  <a:solidFill>
                    <a:schemeClr val="bg1"/>
                  </a:solidFill>
                </a:rPr>
                <a:t>Client</a:t>
              </a:r>
              <a:endParaRPr lang="en-US" sz="2200" b="1" dirty="0">
                <a:solidFill>
                  <a:schemeClr val="bg1"/>
                </a:solidFill>
              </a:endParaRPr>
            </a:p>
          </p:txBody>
        </p:sp>
      </p:grpSp>
      <p:grpSp>
        <p:nvGrpSpPr>
          <p:cNvPr id="58" name="Group 57"/>
          <p:cNvGrpSpPr/>
          <p:nvPr/>
        </p:nvGrpSpPr>
        <p:grpSpPr>
          <a:xfrm>
            <a:off x="685800" y="4186718"/>
            <a:ext cx="1645920" cy="640080"/>
            <a:chOff x="868680" y="1524000"/>
            <a:chExt cx="1645920" cy="640080"/>
          </a:xfrm>
        </p:grpSpPr>
        <p:pic>
          <p:nvPicPr>
            <p:cNvPr id="59" name="Picture 58" descr="Device_generic_3048_default_256.png"/>
            <p:cNvPicPr>
              <a:picLocks/>
            </p:cNvPicPr>
            <p:nvPr/>
          </p:nvPicPr>
          <p:blipFill>
            <a:blip r:embed="rId2" cstate="print"/>
            <a:stretch>
              <a:fillRect/>
            </a:stretch>
          </p:blipFill>
          <p:spPr>
            <a:xfrm>
              <a:off x="868680" y="1524000"/>
              <a:ext cx="1645920" cy="640080"/>
            </a:xfrm>
            <a:prstGeom prst="rect">
              <a:avLst/>
            </a:prstGeom>
          </p:spPr>
        </p:pic>
        <p:sp>
          <p:nvSpPr>
            <p:cNvPr id="60" name="Text Box 9"/>
            <p:cNvSpPr txBox="1">
              <a:spLocks noChangeArrowheads="1"/>
            </p:cNvSpPr>
            <p:nvPr/>
          </p:nvSpPr>
          <p:spPr bwMode="auto">
            <a:xfrm>
              <a:off x="1220153" y="1715730"/>
              <a:ext cx="942975" cy="38417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de-DE" sz="2200" b="1" dirty="0">
                  <a:solidFill>
                    <a:schemeClr val="bg1"/>
                  </a:solidFill>
                </a:rPr>
                <a:t>Client</a:t>
              </a:r>
              <a:endParaRPr lang="en-US" sz="2200" b="1" dirty="0">
                <a:solidFill>
                  <a:schemeClr val="bg1"/>
                </a:solidFill>
              </a:endParaRPr>
            </a:p>
          </p:txBody>
        </p:sp>
      </p:grpSp>
      <p:grpSp>
        <p:nvGrpSpPr>
          <p:cNvPr id="61" name="Group 60"/>
          <p:cNvGrpSpPr/>
          <p:nvPr/>
        </p:nvGrpSpPr>
        <p:grpSpPr>
          <a:xfrm>
            <a:off x="685800" y="5426466"/>
            <a:ext cx="1645920" cy="640080"/>
            <a:chOff x="868680" y="1524000"/>
            <a:chExt cx="1645920" cy="640080"/>
          </a:xfrm>
        </p:grpSpPr>
        <p:pic>
          <p:nvPicPr>
            <p:cNvPr id="62" name="Picture 61" descr="Device_generic_3048_default_256.png"/>
            <p:cNvPicPr>
              <a:picLocks/>
            </p:cNvPicPr>
            <p:nvPr/>
          </p:nvPicPr>
          <p:blipFill>
            <a:blip r:embed="rId2" cstate="print"/>
            <a:stretch>
              <a:fillRect/>
            </a:stretch>
          </p:blipFill>
          <p:spPr>
            <a:xfrm>
              <a:off x="868680" y="1524000"/>
              <a:ext cx="1645920" cy="640080"/>
            </a:xfrm>
            <a:prstGeom prst="rect">
              <a:avLst/>
            </a:prstGeom>
          </p:spPr>
        </p:pic>
        <p:sp>
          <p:nvSpPr>
            <p:cNvPr id="63" name="Text Box 9"/>
            <p:cNvSpPr txBox="1">
              <a:spLocks noChangeArrowheads="1"/>
            </p:cNvSpPr>
            <p:nvPr/>
          </p:nvSpPr>
          <p:spPr bwMode="auto">
            <a:xfrm>
              <a:off x="1220153" y="1715730"/>
              <a:ext cx="942975" cy="38417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de-DE" sz="2200" b="1" dirty="0">
                  <a:solidFill>
                    <a:schemeClr val="bg1"/>
                  </a:solidFill>
                </a:rPr>
                <a:t>Client</a:t>
              </a:r>
              <a:endParaRPr lang="en-US" sz="2200" b="1" dirty="0">
                <a:solidFill>
                  <a:schemeClr val="bg1"/>
                </a:solidFill>
              </a:endParaRPr>
            </a:p>
          </p:txBody>
        </p:sp>
      </p:grpSp>
      <p:grpSp>
        <p:nvGrpSpPr>
          <p:cNvPr id="64" name="Group 63"/>
          <p:cNvGrpSpPr/>
          <p:nvPr/>
        </p:nvGrpSpPr>
        <p:grpSpPr>
          <a:xfrm>
            <a:off x="6781800" y="1616466"/>
            <a:ext cx="1524000" cy="640080"/>
            <a:chOff x="6781800" y="1929830"/>
            <a:chExt cx="1524000" cy="640080"/>
          </a:xfrm>
        </p:grpSpPr>
        <p:pic>
          <p:nvPicPr>
            <p:cNvPr id="53" name="Picture 52" descr="Device_generic_3048_unknown_64.png"/>
            <p:cNvPicPr>
              <a:picLocks/>
            </p:cNvPicPr>
            <p:nvPr/>
          </p:nvPicPr>
          <p:blipFill>
            <a:blip r:embed="rId3" cstate="print"/>
            <a:stretch>
              <a:fillRect/>
            </a:stretch>
          </p:blipFill>
          <p:spPr>
            <a:xfrm>
              <a:off x="6781800" y="1929830"/>
              <a:ext cx="1524000" cy="640080"/>
            </a:xfrm>
            <a:prstGeom prst="rect">
              <a:avLst/>
            </a:prstGeom>
          </p:spPr>
        </p:pic>
        <p:sp>
          <p:nvSpPr>
            <p:cNvPr id="62515" name="Text Box 6"/>
            <p:cNvSpPr txBox="1">
              <a:spLocks noChangeArrowheads="1"/>
            </p:cNvSpPr>
            <p:nvPr/>
          </p:nvSpPr>
          <p:spPr bwMode="auto">
            <a:xfrm>
              <a:off x="6964363" y="2133600"/>
              <a:ext cx="1158875" cy="38417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de-DE" sz="2200" b="1" dirty="0">
                  <a:solidFill>
                    <a:schemeClr val="bg1"/>
                  </a:solidFill>
                </a:rPr>
                <a:t>Service</a:t>
              </a:r>
              <a:endParaRPr lang="en-US" sz="2200" b="1" dirty="0">
                <a:solidFill>
                  <a:schemeClr val="bg1"/>
                </a:solidFill>
              </a:endParaRPr>
            </a:p>
          </p:txBody>
        </p:sp>
      </p:grpSp>
      <p:grpSp>
        <p:nvGrpSpPr>
          <p:cNvPr id="65" name="Group 64"/>
          <p:cNvGrpSpPr/>
          <p:nvPr/>
        </p:nvGrpSpPr>
        <p:grpSpPr>
          <a:xfrm>
            <a:off x="6781800" y="2853218"/>
            <a:ext cx="1524000" cy="640080"/>
            <a:chOff x="6781800" y="1929830"/>
            <a:chExt cx="1524000" cy="640080"/>
          </a:xfrm>
        </p:grpSpPr>
        <p:pic>
          <p:nvPicPr>
            <p:cNvPr id="66" name="Picture 65" descr="Device_generic_3048_unknown_64.png"/>
            <p:cNvPicPr>
              <a:picLocks/>
            </p:cNvPicPr>
            <p:nvPr/>
          </p:nvPicPr>
          <p:blipFill>
            <a:blip r:embed="rId3" cstate="print"/>
            <a:stretch>
              <a:fillRect/>
            </a:stretch>
          </p:blipFill>
          <p:spPr>
            <a:xfrm>
              <a:off x="6781800" y="1929830"/>
              <a:ext cx="1524000" cy="640080"/>
            </a:xfrm>
            <a:prstGeom prst="rect">
              <a:avLst/>
            </a:prstGeom>
          </p:spPr>
        </p:pic>
        <p:sp>
          <p:nvSpPr>
            <p:cNvPr id="67" name="Text Box 6"/>
            <p:cNvSpPr txBox="1">
              <a:spLocks noChangeArrowheads="1"/>
            </p:cNvSpPr>
            <p:nvPr/>
          </p:nvSpPr>
          <p:spPr bwMode="auto">
            <a:xfrm>
              <a:off x="6964363" y="2133600"/>
              <a:ext cx="1158875" cy="38417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de-DE" sz="2200" b="1" dirty="0">
                  <a:solidFill>
                    <a:schemeClr val="bg1"/>
                  </a:solidFill>
                </a:rPr>
                <a:t>Service</a:t>
              </a:r>
              <a:endParaRPr lang="en-US" sz="2200" b="1" dirty="0">
                <a:solidFill>
                  <a:schemeClr val="bg1"/>
                </a:solidFill>
              </a:endParaRPr>
            </a:p>
          </p:txBody>
        </p:sp>
      </p:grpSp>
      <p:grpSp>
        <p:nvGrpSpPr>
          <p:cNvPr id="68" name="Group 67"/>
          <p:cNvGrpSpPr/>
          <p:nvPr/>
        </p:nvGrpSpPr>
        <p:grpSpPr>
          <a:xfrm>
            <a:off x="6781800" y="4110518"/>
            <a:ext cx="1524000" cy="640080"/>
            <a:chOff x="6781800" y="1929830"/>
            <a:chExt cx="1524000" cy="640080"/>
          </a:xfrm>
        </p:grpSpPr>
        <p:pic>
          <p:nvPicPr>
            <p:cNvPr id="69" name="Picture 68" descr="Device_generic_3048_unknown_64.png"/>
            <p:cNvPicPr>
              <a:picLocks/>
            </p:cNvPicPr>
            <p:nvPr/>
          </p:nvPicPr>
          <p:blipFill>
            <a:blip r:embed="rId3" cstate="print"/>
            <a:stretch>
              <a:fillRect/>
            </a:stretch>
          </p:blipFill>
          <p:spPr>
            <a:xfrm>
              <a:off x="6781800" y="1929830"/>
              <a:ext cx="1524000" cy="640080"/>
            </a:xfrm>
            <a:prstGeom prst="rect">
              <a:avLst/>
            </a:prstGeom>
          </p:spPr>
        </p:pic>
        <p:sp>
          <p:nvSpPr>
            <p:cNvPr id="70" name="Text Box 6"/>
            <p:cNvSpPr txBox="1">
              <a:spLocks noChangeArrowheads="1"/>
            </p:cNvSpPr>
            <p:nvPr/>
          </p:nvSpPr>
          <p:spPr bwMode="auto">
            <a:xfrm>
              <a:off x="6964363" y="2133600"/>
              <a:ext cx="1158875" cy="38417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de-DE" sz="2200" b="1" dirty="0">
                  <a:solidFill>
                    <a:schemeClr val="bg1"/>
                  </a:solidFill>
                </a:rPr>
                <a:t>Service</a:t>
              </a:r>
              <a:endParaRPr lang="en-US" sz="2200" b="1" dirty="0">
                <a:solidFill>
                  <a:schemeClr val="bg1"/>
                </a:solidFill>
              </a:endParaRPr>
            </a:p>
          </p:txBody>
        </p:sp>
      </p:grpSp>
      <p:grpSp>
        <p:nvGrpSpPr>
          <p:cNvPr id="71" name="Group 70"/>
          <p:cNvGrpSpPr/>
          <p:nvPr/>
        </p:nvGrpSpPr>
        <p:grpSpPr>
          <a:xfrm>
            <a:off x="6781800" y="5350266"/>
            <a:ext cx="1524000" cy="640080"/>
            <a:chOff x="6781800" y="1929830"/>
            <a:chExt cx="1524000" cy="640080"/>
          </a:xfrm>
        </p:grpSpPr>
        <p:pic>
          <p:nvPicPr>
            <p:cNvPr id="72" name="Picture 71" descr="Device_generic_3048_unknown_64.png"/>
            <p:cNvPicPr>
              <a:picLocks/>
            </p:cNvPicPr>
            <p:nvPr/>
          </p:nvPicPr>
          <p:blipFill>
            <a:blip r:embed="rId3" cstate="print"/>
            <a:stretch>
              <a:fillRect/>
            </a:stretch>
          </p:blipFill>
          <p:spPr>
            <a:xfrm>
              <a:off x="6781800" y="1929830"/>
              <a:ext cx="1524000" cy="640080"/>
            </a:xfrm>
            <a:prstGeom prst="rect">
              <a:avLst/>
            </a:prstGeom>
          </p:spPr>
        </p:pic>
        <p:sp>
          <p:nvSpPr>
            <p:cNvPr id="73" name="Text Box 6"/>
            <p:cNvSpPr txBox="1">
              <a:spLocks noChangeArrowheads="1"/>
            </p:cNvSpPr>
            <p:nvPr/>
          </p:nvSpPr>
          <p:spPr bwMode="auto">
            <a:xfrm>
              <a:off x="6964363" y="2133600"/>
              <a:ext cx="1158875" cy="384175"/>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de-DE" sz="2200" b="1" dirty="0">
                  <a:solidFill>
                    <a:schemeClr val="bg1"/>
                  </a:solidFill>
                </a:rPr>
                <a:t>Service</a:t>
              </a:r>
              <a:endParaRPr lang="en-US" sz="2200" b="1" dirty="0">
                <a:solidFill>
                  <a:schemeClr val="bg1"/>
                </a:solidFil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916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500"/>
                                        <p:tgtEl>
                                          <p:spTgt spid="6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1" presetClass="entr" presetSubtype="0" fill="hold" grpId="0" nodeType="afterEffect">
                                  <p:stCondLst>
                                    <p:cond delay="500"/>
                                  </p:stCondLst>
                                  <p:childTnLst>
                                    <p:set>
                                      <p:cBhvr>
                                        <p:cTn id="21" dur="1" fill="hold">
                                          <p:stCondLst>
                                            <p:cond delay="0"/>
                                          </p:stCondLst>
                                        </p:cTn>
                                        <p:tgtEl>
                                          <p:spTgt spid="49175"/>
                                        </p:tgtEl>
                                        <p:attrNameLst>
                                          <p:attrName>style.visibility</p:attrName>
                                        </p:attrNameLst>
                                      </p:cBhvr>
                                      <p:to>
                                        <p:strVal val="visible"/>
                                      </p:to>
                                    </p:set>
                                  </p:childTnLst>
                                </p:cTn>
                              </p:par>
                            </p:childTnLst>
                          </p:cTn>
                        </p:par>
                        <p:par>
                          <p:cTn id="22" fill="hold">
                            <p:stCondLst>
                              <p:cond delay="2000"/>
                            </p:stCondLst>
                            <p:childTnLst>
                              <p:par>
                                <p:cTn id="23" presetID="10" presetClass="entr" presetSubtype="0" fill="hold" nodeType="afterEffect">
                                  <p:stCondLst>
                                    <p:cond delay="50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49173"/>
                                        </p:tgtEl>
                                        <p:attrNameLst>
                                          <p:attrName>style.visibility</p:attrName>
                                        </p:attrNameLst>
                                      </p:cBhvr>
                                      <p:to>
                                        <p:strVal val="visible"/>
                                      </p:to>
                                    </p:set>
                                    <p:animEffect transition="in" filter="wipe(right)">
                                      <p:cBhvr>
                                        <p:cTn id="33" dur="500"/>
                                        <p:tgtEl>
                                          <p:spTgt spid="49173"/>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49174"/>
                                        </p:tgtEl>
                                        <p:attrNameLst>
                                          <p:attrName>style.visibility</p:attrName>
                                        </p:attrNameLst>
                                      </p:cBhvr>
                                      <p:to>
                                        <p:strVal val="visible"/>
                                      </p:to>
                                    </p:set>
                                    <p:animEffect transition="in" filter="wipe(right)">
                                      <p:cBhvr>
                                        <p:cTn id="36" dur="500"/>
                                        <p:tgtEl>
                                          <p:spTgt spid="49174"/>
                                        </p:tgtEl>
                                      </p:cBhvr>
                                    </p:animEffect>
                                  </p:childTnLst>
                                </p:cTn>
                              </p:par>
                            </p:childTnLst>
                          </p:cTn>
                        </p:par>
                        <p:par>
                          <p:cTn id="37" fill="hold">
                            <p:stCondLst>
                              <p:cond delay="4000"/>
                            </p:stCondLst>
                            <p:childTnLst>
                              <p:par>
                                <p:cTn id="38" presetID="1" presetClass="entr" presetSubtype="0" fill="hold" grpId="0" nodeType="afterEffect">
                                  <p:stCondLst>
                                    <p:cond delay="500"/>
                                  </p:stCondLst>
                                  <p:childTnLst>
                                    <p:set>
                                      <p:cBhvr>
                                        <p:cTn id="39" dur="1" fill="hold">
                                          <p:stCondLst>
                                            <p:cond delay="0"/>
                                          </p:stCondLst>
                                        </p:cTn>
                                        <p:tgtEl>
                                          <p:spTgt spid="49186"/>
                                        </p:tgtEl>
                                        <p:attrNameLst>
                                          <p:attrName>style.visibility</p:attrName>
                                        </p:attrNameLst>
                                      </p:cBhvr>
                                      <p:to>
                                        <p:strVal val="visible"/>
                                      </p:to>
                                    </p:se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500"/>
                                        <p:tgtEl>
                                          <p:spTgt spid="9"/>
                                        </p:tgtEl>
                                      </p:cBhvr>
                                    </p:animEffect>
                                  </p:childTnLst>
                                </p:cTn>
                              </p:par>
                            </p:childTnLst>
                          </p:cTn>
                        </p:par>
                        <p:par>
                          <p:cTn id="52" fill="hold">
                            <p:stCondLst>
                              <p:cond delay="6000"/>
                            </p:stCondLst>
                            <p:childTnLst>
                              <p:par>
                                <p:cTn id="53" presetID="22" presetClass="entr" presetSubtype="8" fill="hold" nodeType="afterEffect">
                                  <p:stCondLst>
                                    <p:cond delay="50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7000"/>
                            </p:stCondLst>
                            <p:childTnLst>
                              <p:par>
                                <p:cTn id="57" presetID="1" presetClass="entr" presetSubtype="0" fill="hold" grpId="0" nodeType="afterEffect">
                                  <p:stCondLst>
                                    <p:cond delay="500"/>
                                  </p:stCondLst>
                                  <p:childTnLst>
                                    <p:set>
                                      <p:cBhvr>
                                        <p:cTn id="58" dur="1" fill="hold">
                                          <p:stCondLst>
                                            <p:cond delay="0"/>
                                          </p:stCondLst>
                                        </p:cTn>
                                        <p:tgtEl>
                                          <p:spTgt spid="49200"/>
                                        </p:tgtEl>
                                        <p:attrNameLst>
                                          <p:attrName>style.visibility</p:attrName>
                                        </p:attrNameLst>
                                      </p:cBhvr>
                                      <p:to>
                                        <p:strVal val="visible"/>
                                      </p:to>
                                    </p:set>
                                  </p:childTnLst>
                                </p:cTn>
                              </p:par>
                            </p:childTnLst>
                          </p:cTn>
                        </p:par>
                        <p:par>
                          <p:cTn id="59" fill="hold">
                            <p:stCondLst>
                              <p:cond delay="7500"/>
                            </p:stCondLst>
                            <p:childTnLst>
                              <p:par>
                                <p:cTn id="60" presetID="10" presetClass="entr" presetSubtype="0"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500"/>
                                        <p:tgtEl>
                                          <p:spTgt spid="61"/>
                                        </p:tgtEl>
                                      </p:cBhvr>
                                    </p:animEffect>
                                  </p:childTnLst>
                                </p:cTn>
                              </p:par>
                            </p:childTnLst>
                          </p:cTn>
                        </p:par>
                        <p:par>
                          <p:cTn id="63" fill="hold">
                            <p:stCondLst>
                              <p:cond delay="8000"/>
                            </p:stCondLst>
                            <p:childTnLst>
                              <p:par>
                                <p:cTn id="64" presetID="10" presetClass="entr" presetSubtype="0" fill="hold"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fade">
                                      <p:cBhvr>
                                        <p:cTn id="66" dur="500"/>
                                        <p:tgtEl>
                                          <p:spTgt spid="71"/>
                                        </p:tgtEl>
                                      </p:cBhvr>
                                    </p:animEffect>
                                  </p:childTnLst>
                                </p:cTn>
                              </p:par>
                            </p:childTnLst>
                          </p:cTn>
                        </p:par>
                        <p:par>
                          <p:cTn id="67" fill="hold">
                            <p:stCondLst>
                              <p:cond delay="8500"/>
                            </p:stCondLst>
                            <p:childTnLst>
                              <p:par>
                                <p:cTn id="68" presetID="22" presetClass="entr" presetSubtype="8"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childTnLst>
                          </p:cTn>
                        </p:par>
                        <p:par>
                          <p:cTn id="71" fill="hold">
                            <p:stCondLst>
                              <p:cond delay="9000"/>
                            </p:stCondLst>
                            <p:childTnLst>
                              <p:par>
                                <p:cTn id="72" presetID="22" presetClass="entr" presetSubtype="2" fill="hold" nodeType="afterEffect">
                                  <p:stCondLst>
                                    <p:cond delay="500"/>
                                  </p:stCondLst>
                                  <p:childTnLst>
                                    <p:set>
                                      <p:cBhvr>
                                        <p:cTn id="73" dur="1" fill="hold">
                                          <p:stCondLst>
                                            <p:cond delay="0"/>
                                          </p:stCondLst>
                                        </p:cTn>
                                        <p:tgtEl>
                                          <p:spTgt spid="14"/>
                                        </p:tgtEl>
                                        <p:attrNameLst>
                                          <p:attrName>style.visibility</p:attrName>
                                        </p:attrNameLst>
                                      </p:cBhvr>
                                      <p:to>
                                        <p:strVal val="visible"/>
                                      </p:to>
                                    </p:set>
                                    <p:animEffect transition="in" filter="wipe(right)">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5" grpId="0"/>
      <p:bldP spid="49173" grpId="0" animBg="1"/>
      <p:bldP spid="49174" grpId="0" animBg="1"/>
      <p:bldP spid="49175" grpId="0"/>
      <p:bldP spid="49186" grpId="0"/>
      <p:bldP spid="492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r>
              <a:rPr lang="de-DE" smtClean="0"/>
              <a:t>Administrative XML Configuration API</a:t>
            </a:r>
            <a:endParaRPr lang="en-US" smtClean="0"/>
          </a:p>
        </p:txBody>
      </p:sp>
      <p:sp>
        <p:nvSpPr>
          <p:cNvPr id="63491" name="Rectangle 5"/>
          <p:cNvSpPr>
            <a:spLocks noGrp="1" noChangeArrowheads="1"/>
          </p:cNvSpPr>
          <p:nvPr>
            <p:ph type="body" sz="quarter" idx="10"/>
          </p:nvPr>
        </p:nvSpPr>
        <p:spPr/>
        <p:txBody>
          <a:bodyPr>
            <a:normAutofit/>
          </a:bodyPr>
          <a:lstStyle/>
          <a:p>
            <a:r>
              <a:rPr lang="de-DE" sz="2400" dirty="0" smtClean="0"/>
              <a:t>Read/modify configuration database</a:t>
            </a:r>
          </a:p>
          <a:p>
            <a:r>
              <a:rPr lang="de-DE" sz="2400" dirty="0" smtClean="0"/>
              <a:t>Methods</a:t>
            </a:r>
          </a:p>
          <a:p>
            <a:pPr lvl="1"/>
            <a:r>
              <a:rPr lang="de-DE" sz="2000" dirty="0" smtClean="0"/>
              <a:t>list*</a:t>
            </a:r>
          </a:p>
          <a:p>
            <a:pPr lvl="1"/>
            <a:r>
              <a:rPr lang="de-DE" sz="2000" dirty="0" smtClean="0"/>
              <a:t>add*</a:t>
            </a:r>
          </a:p>
          <a:p>
            <a:pPr lvl="1"/>
            <a:r>
              <a:rPr lang="de-DE" sz="2000" dirty="0" smtClean="0"/>
              <a:t>update*</a:t>
            </a:r>
          </a:p>
          <a:p>
            <a:pPr lvl="1"/>
            <a:r>
              <a:rPr lang="de-DE" sz="2000" dirty="0" smtClean="0"/>
              <a:t>get*</a:t>
            </a:r>
          </a:p>
          <a:p>
            <a:pPr lvl="1"/>
            <a:r>
              <a:rPr lang="de-DE" sz="2000" dirty="0" smtClean="0"/>
              <a:t>remove*</a:t>
            </a:r>
          </a:p>
          <a:p>
            <a:r>
              <a:rPr lang="de-DE" sz="2400" dirty="0" smtClean="0"/>
              <a:t>Includes methods for direct database access</a:t>
            </a:r>
          </a:p>
          <a:p>
            <a:r>
              <a:rPr lang="de-DE" sz="2400" dirty="0" smtClean="0"/>
              <a:t>Service port: https://&lt;server&gt;:8443/axl/</a:t>
            </a:r>
            <a:endParaRPr lang="en-US" sz="2400" dirty="0" smtClean="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de-DE" smtClean="0"/>
              <a:t>Administrative XML Versioning</a:t>
            </a:r>
            <a:endParaRPr lang="en-US" smtClean="0"/>
          </a:p>
        </p:txBody>
      </p:sp>
      <p:sp>
        <p:nvSpPr>
          <p:cNvPr id="64515" name="Rectangle 5"/>
          <p:cNvSpPr>
            <a:spLocks noGrp="1" noChangeArrowheads="1"/>
          </p:cNvSpPr>
          <p:nvPr>
            <p:ph type="body" sz="quarter" idx="10"/>
          </p:nvPr>
        </p:nvSpPr>
        <p:spPr/>
        <p:txBody>
          <a:bodyPr>
            <a:normAutofit/>
          </a:bodyPr>
          <a:lstStyle/>
          <a:p>
            <a:r>
              <a:rPr lang="de-DE" sz="2400" dirty="0" smtClean="0"/>
              <a:t>Abstracts developer from DB schema changes</a:t>
            </a:r>
          </a:p>
          <a:p>
            <a:pPr lvl="1"/>
            <a:r>
              <a:rPr lang="de-DE" sz="2000" dirty="0" smtClean="0"/>
              <a:t>API methods only, direct SQL does not offer </a:t>
            </a:r>
            <a:br>
              <a:rPr lang="de-DE" sz="2000" dirty="0" smtClean="0"/>
            </a:br>
            <a:r>
              <a:rPr lang="de-DE" sz="2000" dirty="0" smtClean="0"/>
              <a:t>backward compatibility</a:t>
            </a:r>
          </a:p>
          <a:p>
            <a:r>
              <a:rPr lang="de-DE" sz="2400" dirty="0" smtClean="0"/>
              <a:t>Maintains R-2 backward compatibility</a:t>
            </a:r>
          </a:p>
          <a:p>
            <a:pPr lvl="1"/>
            <a:r>
              <a:rPr lang="de-DE" sz="2000" dirty="0" smtClean="0"/>
              <a:t>Developers writing to Unified CM 8.0(1) will not have to make changes until 10.1(1)</a:t>
            </a:r>
          </a:p>
          <a:p>
            <a:pPr lvl="1"/>
            <a:r>
              <a:rPr lang="de-DE" sz="2000" dirty="0" smtClean="0"/>
              <a:t>Oldest schema is always the default</a:t>
            </a:r>
          </a:p>
          <a:p>
            <a:r>
              <a:rPr lang="de-DE" sz="2400" dirty="0" smtClean="0"/>
              <a:t>Developer specifies desired schema version via the </a:t>
            </a:r>
            <a:r>
              <a:rPr lang="de-DE" sz="2400" b="1" dirty="0" smtClean="0"/>
              <a:t>SOAPAction</a:t>
            </a:r>
            <a:r>
              <a:rPr lang="de-DE" sz="2400" dirty="0" smtClean="0"/>
              <a:t> header</a:t>
            </a:r>
          </a:p>
          <a:p>
            <a:pPr lvl="1"/>
            <a:r>
              <a:rPr lang="de-DE" sz="2000" dirty="0" smtClean="0"/>
              <a:t>E.g., </a:t>
            </a:r>
            <a:r>
              <a:rPr lang="en-US" sz="2000" dirty="0" err="1" smtClean="0"/>
              <a:t>SOAPAction</a:t>
            </a:r>
            <a:r>
              <a:rPr lang="en-US" sz="2000" dirty="0" smtClean="0"/>
              <a:t>: </a:t>
            </a:r>
            <a:r>
              <a:rPr lang="en-US" sz="2000" b="1" dirty="0" smtClean="0"/>
              <a:t>CUCM:DB </a:t>
            </a:r>
            <a:r>
              <a:rPr lang="en-US" sz="2000" b="1" dirty="0" err="1" smtClean="0"/>
              <a:t>ver</a:t>
            </a:r>
            <a:r>
              <a:rPr lang="en-US" sz="2000" b="1" dirty="0" smtClean="0"/>
              <a:t>=8.0</a:t>
            </a:r>
            <a:endParaRPr lang="de-DE" sz="2000" b="1" dirty="0" smtClean="0"/>
          </a:p>
          <a:p>
            <a:r>
              <a:rPr lang="de-DE" sz="2400" dirty="0" smtClean="0"/>
              <a:t>SOAPAction header is mandatory</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title"/>
          </p:nvPr>
        </p:nvSpPr>
        <p:spPr/>
        <p:txBody>
          <a:bodyPr anchor="t" anchorCtr="0"/>
          <a:lstStyle/>
          <a:p>
            <a:r>
              <a:rPr lang="en-US" dirty="0" smtClean="0"/>
              <a:t>Versioning for AXL Methods</a:t>
            </a:r>
          </a:p>
        </p:txBody>
      </p:sp>
      <p:sp>
        <p:nvSpPr>
          <p:cNvPr id="65539" name="Rectangle 25"/>
          <p:cNvSpPr>
            <a:spLocks noChangeArrowheads="1"/>
          </p:cNvSpPr>
          <p:nvPr/>
        </p:nvSpPr>
        <p:spPr bwMode="auto">
          <a:xfrm>
            <a:off x="218326" y="926760"/>
            <a:ext cx="7713662" cy="434566"/>
          </a:xfrm>
          <a:prstGeom prst="rect">
            <a:avLst/>
          </a:prstGeom>
          <a:noFill/>
          <a:ln w="9525">
            <a:noFill/>
            <a:miter lim="800000"/>
            <a:headEnd/>
            <a:tailEnd/>
          </a:ln>
        </p:spPr>
        <p:txBody>
          <a:bodyPr lIns="82124" tIns="41061" rIns="82124" bIns="41061"/>
          <a:lstStyle/>
          <a:p>
            <a:pPr defTabSz="814388">
              <a:lnSpc>
                <a:spcPct val="95000"/>
              </a:lnSpc>
              <a:spcBef>
                <a:spcPct val="50000"/>
              </a:spcBef>
              <a:buClr>
                <a:schemeClr val="tx2"/>
              </a:buClr>
              <a:buSzPct val="100000"/>
              <a:buFont typeface="Wingdings" pitchFamily="2" charset="2"/>
              <a:buNone/>
              <a:tabLst>
                <a:tab pos="4459288" algn="l"/>
              </a:tabLst>
            </a:pPr>
            <a:r>
              <a:rPr lang="en-US" sz="2400" dirty="0">
                <a:solidFill>
                  <a:srgbClr val="C00000"/>
                </a:solidFill>
              </a:rPr>
              <a:t>Provides Up to Two Years of Backward Compatibility</a:t>
            </a:r>
          </a:p>
        </p:txBody>
      </p:sp>
      <p:pic>
        <p:nvPicPr>
          <p:cNvPr id="5" name="Picture 4" descr="312221904@16062010-26DF"/>
          <p:cNvPicPr>
            <a:picLocks noGrp="1" noChangeAspect="1" noChangeArrowheads="1"/>
          </p:cNvPicPr>
          <p:nvPr/>
        </p:nvPicPr>
        <p:blipFill>
          <a:blip r:embed="rId2" cstate="print"/>
          <a:srcRect/>
          <a:stretch>
            <a:fillRect/>
          </a:stretch>
        </p:blipFill>
        <p:spPr bwMode="auto">
          <a:xfrm>
            <a:off x="841374" y="1324260"/>
            <a:ext cx="7461251" cy="536832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p:txBody>
          <a:bodyPr/>
          <a:lstStyle/>
          <a:p>
            <a:r>
              <a:rPr lang="en-US" smtClean="0"/>
              <a:t>Performance</a:t>
            </a:r>
          </a:p>
        </p:txBody>
      </p:sp>
      <p:sp>
        <p:nvSpPr>
          <p:cNvPr id="66563" name="Rectangle 5"/>
          <p:cNvSpPr>
            <a:spLocks noGrp="1" noChangeArrowheads="1"/>
          </p:cNvSpPr>
          <p:nvPr>
            <p:ph type="body" sz="quarter" idx="10"/>
          </p:nvPr>
        </p:nvSpPr>
        <p:spPr/>
        <p:txBody>
          <a:bodyPr>
            <a:normAutofit/>
          </a:bodyPr>
          <a:lstStyle/>
          <a:p>
            <a:r>
              <a:rPr lang="en-US" sz="2400" dirty="0" smtClean="0"/>
              <a:t>Dynamic throttling-introduced in UCM 6.1(3)</a:t>
            </a:r>
          </a:p>
          <a:p>
            <a:pPr lvl="1"/>
            <a:r>
              <a:rPr lang="en-US" sz="2000" dirty="0" smtClean="0"/>
              <a:t>Single request limited to &lt;8MB data</a:t>
            </a:r>
          </a:p>
          <a:p>
            <a:pPr lvl="1"/>
            <a:r>
              <a:rPr lang="en-US" sz="2000" dirty="0" smtClean="0"/>
              <a:t>Concurrent request limited to &lt;16MB</a:t>
            </a:r>
          </a:p>
          <a:p>
            <a:r>
              <a:rPr lang="en-US" sz="2400" dirty="0" smtClean="0"/>
              <a:t>Up to 1500 writes per minute</a:t>
            </a:r>
          </a:p>
          <a:p>
            <a:r>
              <a:rPr lang="en-US" sz="2400" dirty="0" smtClean="0"/>
              <a:t>Intelligently accepts or rejects requests</a:t>
            </a:r>
          </a:p>
          <a:p>
            <a:pPr lvl="1"/>
            <a:r>
              <a:rPr lang="en-US" sz="2000" dirty="0" smtClean="0"/>
              <a:t>Row fetch returned when data limits are exceeded</a:t>
            </a:r>
          </a:p>
          <a:p>
            <a:r>
              <a:rPr lang="en-US" sz="2400" dirty="0" smtClean="0"/>
              <a:t>Always enabled</a:t>
            </a:r>
          </a:p>
          <a:p>
            <a:endParaRPr lang="en-US" sz="2400" dirty="0" smtClean="0"/>
          </a:p>
          <a:p>
            <a:endParaRPr lang="en-US" sz="2400" dirty="0" smtClean="0"/>
          </a:p>
          <a:p>
            <a:endParaRPr lang="en-US" sz="2400" dirty="0" smtClean="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title"/>
          </p:nvPr>
        </p:nvSpPr>
        <p:spPr/>
        <p:txBody>
          <a:bodyPr/>
          <a:lstStyle/>
          <a:p>
            <a:pPr eaLnBrk="1" hangingPunct="1"/>
            <a:r>
              <a:rPr lang="en-US" dirty="0" smtClean="0"/>
              <a:t>API Planning-Methods by Release</a:t>
            </a:r>
          </a:p>
        </p:txBody>
      </p:sp>
      <p:sp>
        <p:nvSpPr>
          <p:cNvPr id="68611" name="Rectangle 8"/>
          <p:cNvSpPr>
            <a:spLocks noGrp="1" noChangeArrowheads="1"/>
          </p:cNvSpPr>
          <p:nvPr>
            <p:ph type="body" sz="quarter" idx="10"/>
          </p:nvPr>
        </p:nvSpPr>
        <p:spPr/>
        <p:txBody>
          <a:bodyPr/>
          <a:lstStyle/>
          <a:p>
            <a:pPr eaLnBrk="1" hangingPunct="1"/>
            <a:r>
              <a:rPr lang="en-US" sz="2000" dirty="0" smtClean="0"/>
              <a:t>Located in appendix sections of all developer guides</a:t>
            </a:r>
          </a:p>
          <a:p>
            <a:pPr eaLnBrk="1" hangingPunct="1"/>
            <a:r>
              <a:rPr lang="en-US" sz="2000" dirty="0" smtClean="0"/>
              <a:t>Identifies methods supported or modified by release </a:t>
            </a:r>
          </a:p>
        </p:txBody>
      </p:sp>
      <p:pic>
        <p:nvPicPr>
          <p:cNvPr id="68613" name="Picture 2"/>
          <p:cNvPicPr>
            <a:picLocks noChangeAspect="1" noChangeArrowheads="1"/>
          </p:cNvPicPr>
          <p:nvPr/>
        </p:nvPicPr>
        <p:blipFill>
          <a:blip r:embed="rId2" cstate="print"/>
          <a:srcRect t="44898"/>
          <a:stretch>
            <a:fillRect/>
          </a:stretch>
        </p:blipFill>
        <p:spPr bwMode="auto">
          <a:xfrm>
            <a:off x="215900" y="4038600"/>
            <a:ext cx="8686800" cy="2057400"/>
          </a:xfrm>
          <a:prstGeom prst="rect">
            <a:avLst/>
          </a:prstGeom>
          <a:noFill/>
          <a:ln w="9525">
            <a:noFill/>
            <a:miter lim="800000"/>
            <a:headEnd/>
            <a:tailEnd/>
          </a:ln>
        </p:spPr>
      </p:pic>
      <p:grpSp>
        <p:nvGrpSpPr>
          <p:cNvPr id="16" name="Group 15"/>
          <p:cNvGrpSpPr/>
          <p:nvPr/>
        </p:nvGrpSpPr>
        <p:grpSpPr>
          <a:xfrm>
            <a:off x="202411" y="2590800"/>
            <a:ext cx="6122189" cy="1419919"/>
            <a:chOff x="202411" y="2590800"/>
            <a:chExt cx="6122189" cy="1419919"/>
          </a:xfrm>
        </p:grpSpPr>
        <p:sp>
          <p:nvSpPr>
            <p:cNvPr id="10" name="TextBox 9"/>
            <p:cNvSpPr txBox="1"/>
            <p:nvPr/>
          </p:nvSpPr>
          <p:spPr>
            <a:xfrm>
              <a:off x="202411" y="2977616"/>
              <a:ext cx="6122189" cy="1033103"/>
            </a:xfrm>
            <a:prstGeom prst="rect">
              <a:avLst/>
            </a:prstGeom>
            <a:noFill/>
          </p:spPr>
          <p:txBody>
            <a:bodyPr wrap="none" rtlCol="0">
              <a:spAutoFit/>
            </a:bodyPr>
            <a:lstStyle/>
            <a:p>
              <a:pPr>
                <a:lnSpc>
                  <a:spcPct val="90000"/>
                </a:lnSpc>
                <a:spcBef>
                  <a:spcPts val="1400"/>
                </a:spcBef>
              </a:pPr>
              <a:r>
                <a:rPr lang="en-US" sz="1400" dirty="0" smtClean="0">
                  <a:solidFill>
                    <a:srgbClr val="546568"/>
                  </a:solidFill>
                </a:rPr>
                <a:t>Provided by </a:t>
              </a:r>
              <a:r>
                <a:rPr lang="en-US" sz="1400" dirty="0" err="1" smtClean="0">
                  <a:solidFill>
                    <a:srgbClr val="546568"/>
                  </a:solidFill>
                </a:rPr>
                <a:t>AXLAPI.wsdl</a:t>
              </a:r>
              <a:r>
                <a:rPr lang="en-US" sz="1400" dirty="0" smtClean="0">
                  <a:solidFill>
                    <a:srgbClr val="546568"/>
                  </a:solidFill>
                </a:rPr>
                <a:t>.</a:t>
              </a:r>
            </a:p>
            <a:p>
              <a:pPr>
                <a:lnSpc>
                  <a:spcPct val="90000"/>
                </a:lnSpc>
                <a:spcBef>
                  <a:spcPts val="1400"/>
                </a:spcBef>
              </a:pPr>
              <a:r>
                <a:rPr lang="en-US" sz="1400" dirty="0" smtClean="0">
                  <a:solidFill>
                    <a:srgbClr val="546568"/>
                  </a:solidFill>
                </a:rPr>
                <a:t>N :  supported,  n  : not supported,    :   modified</a:t>
              </a:r>
            </a:p>
            <a:p>
              <a:pPr>
                <a:lnSpc>
                  <a:spcPct val="90000"/>
                </a:lnSpc>
                <a:spcBef>
                  <a:spcPts val="1400"/>
                </a:spcBef>
              </a:pPr>
              <a:r>
                <a:rPr lang="en-US" sz="1400" dirty="0" smtClean="0">
                  <a:solidFill>
                    <a:srgbClr val="546568"/>
                  </a:solidFill>
                </a:rPr>
                <a:t>Sorted by operation while ignoring prefixes of add, remove, update, get, list</a:t>
              </a:r>
              <a:endParaRPr lang="en-US" sz="1400" dirty="0">
                <a:solidFill>
                  <a:srgbClr val="546568"/>
                </a:solidFill>
              </a:endParaRPr>
            </a:p>
          </p:txBody>
        </p:sp>
        <p:pic>
          <p:nvPicPr>
            <p:cNvPr id="11" name="Picture 10" descr="symbol_check.png"/>
            <p:cNvPicPr>
              <a:picLocks noChangeAspect="1"/>
            </p:cNvPicPr>
            <p:nvPr/>
          </p:nvPicPr>
          <p:blipFill>
            <a:blip r:embed="rId3" cstate="print"/>
            <a:stretch>
              <a:fillRect/>
            </a:stretch>
          </p:blipFill>
          <p:spPr>
            <a:xfrm>
              <a:off x="243156" y="3342526"/>
              <a:ext cx="355556" cy="317460"/>
            </a:xfrm>
            <a:prstGeom prst="rect">
              <a:avLst/>
            </a:prstGeom>
          </p:spPr>
        </p:pic>
        <p:pic>
          <p:nvPicPr>
            <p:cNvPr id="12" name="Picture 11" descr="symbol_delete.png"/>
            <p:cNvPicPr>
              <a:picLocks noChangeAspect="1"/>
            </p:cNvPicPr>
            <p:nvPr/>
          </p:nvPicPr>
          <p:blipFill>
            <a:blip r:embed="rId4" cstate="print"/>
            <a:stretch>
              <a:fillRect/>
            </a:stretch>
          </p:blipFill>
          <p:spPr>
            <a:xfrm>
              <a:off x="1482904" y="3332252"/>
              <a:ext cx="342857" cy="317460"/>
            </a:xfrm>
            <a:prstGeom prst="rect">
              <a:avLst/>
            </a:prstGeom>
          </p:spPr>
        </p:pic>
        <p:pic>
          <p:nvPicPr>
            <p:cNvPr id="13" name="Picture 12" descr="symbol_info.png"/>
            <p:cNvPicPr>
              <a:picLocks noChangeAspect="1"/>
            </p:cNvPicPr>
            <p:nvPr/>
          </p:nvPicPr>
          <p:blipFill>
            <a:blip r:embed="rId5" cstate="print"/>
            <a:stretch>
              <a:fillRect/>
            </a:stretch>
          </p:blipFill>
          <p:spPr>
            <a:xfrm>
              <a:off x="3042008" y="3321978"/>
              <a:ext cx="292064" cy="317460"/>
            </a:xfrm>
            <a:prstGeom prst="rect">
              <a:avLst/>
            </a:prstGeom>
          </p:spPr>
        </p:pic>
        <p:sp>
          <p:nvSpPr>
            <p:cNvPr id="14" name="Rounded Rectangle 13"/>
            <p:cNvSpPr/>
            <p:nvPr/>
          </p:nvSpPr>
          <p:spPr>
            <a:xfrm>
              <a:off x="304800" y="2590800"/>
              <a:ext cx="3886200" cy="304800"/>
            </a:xfrm>
            <a:prstGeom prst="roundRect">
              <a:avLst/>
            </a:prstGeom>
            <a:solidFill>
              <a:srgbClr val="5465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Administrative SOAP API Details</a:t>
              </a:r>
            </a:p>
          </p:txBody>
        </p:sp>
      </p:gr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p:txBody>
          <a:bodyPr/>
          <a:lstStyle/>
          <a:p>
            <a:pPr eaLnBrk="1" hangingPunct="1"/>
            <a:r>
              <a:rPr lang="de-DE" smtClean="0"/>
              <a:t>AXL Documentation on the Server</a:t>
            </a:r>
            <a:endParaRPr lang="en-US" smtClean="0"/>
          </a:p>
        </p:txBody>
      </p:sp>
      <p:sp>
        <p:nvSpPr>
          <p:cNvPr id="69635" name="Rectangle 6"/>
          <p:cNvSpPr>
            <a:spLocks noGrp="1" noChangeArrowheads="1"/>
          </p:cNvSpPr>
          <p:nvPr>
            <p:ph type="body" sz="quarter" idx="10"/>
          </p:nvPr>
        </p:nvSpPr>
        <p:spPr/>
        <p:txBody>
          <a:bodyPr/>
          <a:lstStyle/>
          <a:p>
            <a:pPr eaLnBrk="1" hangingPunct="1"/>
            <a:r>
              <a:rPr lang="de-DE" sz="2200" smtClean="0"/>
              <a:t>Cisco Unified CM AXL SQL toolkit is available in the </a:t>
            </a:r>
            <a:br>
              <a:rPr lang="de-DE" sz="2200" smtClean="0"/>
            </a:br>
            <a:r>
              <a:rPr lang="de-DE" sz="2200" smtClean="0"/>
              <a:t>plug-in list</a:t>
            </a:r>
          </a:p>
          <a:p>
            <a:pPr eaLnBrk="1" hangingPunct="1"/>
            <a:r>
              <a:rPr lang="de-DE" sz="2200" smtClean="0"/>
              <a:t>Contains complete schema definition:</a:t>
            </a:r>
          </a:p>
          <a:p>
            <a:pPr lvl="1" indent="0" eaLnBrk="1" hangingPunct="1"/>
            <a:r>
              <a:rPr lang="en-US" sz="1800" smtClean="0"/>
              <a:t>AXLAPI.wsdl, AXLEnums.xsd, axlmessage.xsd, axlsoap.xsd, axl.xsd</a:t>
            </a:r>
          </a:p>
        </p:txBody>
      </p:sp>
      <p:pic>
        <p:nvPicPr>
          <p:cNvPr id="69636" name="Picture 4"/>
          <p:cNvPicPr>
            <a:picLocks noChangeAspect="1" noChangeArrowheads="1"/>
          </p:cNvPicPr>
          <p:nvPr/>
        </p:nvPicPr>
        <p:blipFill>
          <a:blip r:embed="rId2" cstate="print"/>
          <a:srcRect/>
          <a:stretch>
            <a:fillRect/>
          </a:stretch>
        </p:blipFill>
        <p:spPr bwMode="auto">
          <a:xfrm>
            <a:off x="301455" y="3461110"/>
            <a:ext cx="8537745" cy="2720616"/>
          </a:xfrm>
          <a:prstGeom prst="rect">
            <a:avLst/>
          </a:prstGeom>
          <a:noFill/>
          <a:ln w="12700">
            <a:solidFill>
              <a:schemeClr val="bg2"/>
            </a:solidFill>
            <a:miter lim="800000"/>
            <a:headEnd/>
            <a:tailEnd/>
          </a:ln>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title"/>
          </p:nvPr>
        </p:nvSpPr>
        <p:spPr/>
        <p:txBody>
          <a:bodyPr/>
          <a:lstStyle/>
          <a:p>
            <a:pPr eaLnBrk="1" hangingPunct="1"/>
            <a:r>
              <a:rPr lang="en-US" smtClean="0"/>
              <a:t>Getting Started</a:t>
            </a:r>
          </a:p>
        </p:txBody>
      </p:sp>
      <p:sp>
        <p:nvSpPr>
          <p:cNvPr id="67587" name="Rectangle 6"/>
          <p:cNvSpPr>
            <a:spLocks noGrp="1" noChangeArrowheads="1"/>
          </p:cNvSpPr>
          <p:nvPr>
            <p:ph type="body" sz="quarter" idx="10"/>
          </p:nvPr>
        </p:nvSpPr>
        <p:spPr/>
        <p:txBody>
          <a:bodyPr/>
          <a:lstStyle/>
          <a:p>
            <a:pPr eaLnBrk="1" hangingPunct="1"/>
            <a:r>
              <a:rPr lang="en-US" sz="2000" smtClean="0">
                <a:hlinkClick r:id="rId2"/>
              </a:rPr>
              <a:t>http://developer.cisco.com/web/axl/start</a:t>
            </a:r>
            <a:endParaRPr lang="en-US" sz="2000" smtClean="0"/>
          </a:p>
          <a:p>
            <a:pPr eaLnBrk="1" hangingPunct="1"/>
            <a:r>
              <a:rPr lang="en-US" sz="2000" smtClean="0"/>
              <a:t>Documentation, NFR software, hardware, devices, tool kits, sample applications, interface specs</a:t>
            </a:r>
          </a:p>
        </p:txBody>
      </p:sp>
      <p:pic>
        <p:nvPicPr>
          <p:cNvPr id="67588" name="Picture 1"/>
          <p:cNvPicPr>
            <a:picLocks noChangeAspect="1" noChangeArrowheads="1"/>
          </p:cNvPicPr>
          <p:nvPr/>
        </p:nvPicPr>
        <p:blipFill>
          <a:blip r:embed="rId3" cstate="print"/>
          <a:srcRect/>
          <a:stretch>
            <a:fillRect/>
          </a:stretch>
        </p:blipFill>
        <p:spPr bwMode="auto">
          <a:xfrm>
            <a:off x="330200" y="2666999"/>
            <a:ext cx="8445500" cy="3581401"/>
          </a:xfrm>
          <a:prstGeom prst="rect">
            <a:avLst/>
          </a:prstGeom>
          <a:noFill/>
          <a:ln w="12700">
            <a:solidFill>
              <a:schemeClr val="bg1">
                <a:lumMod val="75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r>
              <a:rPr lang="en-US" dirty="0" smtClean="0"/>
              <a:t>Why Unified CM Interfaces? 	</a:t>
            </a:r>
            <a:r>
              <a:rPr lang="en-US" sz="2000" dirty="0" smtClean="0"/>
              <a:t>Updated Dec 2010</a:t>
            </a:r>
          </a:p>
        </p:txBody>
      </p:sp>
      <p:sp>
        <p:nvSpPr>
          <p:cNvPr id="44035" name="Rectangle 5"/>
          <p:cNvSpPr>
            <a:spLocks noGrp="1" noChangeArrowheads="1"/>
          </p:cNvSpPr>
          <p:nvPr>
            <p:ph type="body" sz="quarter" idx="10"/>
          </p:nvPr>
        </p:nvSpPr>
        <p:spPr/>
        <p:txBody>
          <a:bodyPr>
            <a:normAutofit lnSpcReduction="10000"/>
          </a:bodyPr>
          <a:lstStyle/>
          <a:p>
            <a:r>
              <a:rPr lang="en-US" dirty="0" smtClean="0"/>
              <a:t>Focus point of Cisco’s UC portfolio </a:t>
            </a:r>
          </a:p>
          <a:p>
            <a:pPr>
              <a:spcBef>
                <a:spcPts val="1200"/>
              </a:spcBef>
            </a:pPr>
            <a:r>
              <a:rPr lang="en-US" dirty="0" smtClean="0"/>
              <a:t>&gt;85% of Fortune 500 are using Cisco UC</a:t>
            </a:r>
          </a:p>
          <a:p>
            <a:pPr>
              <a:spcBef>
                <a:spcPts val="1200"/>
              </a:spcBef>
            </a:pPr>
            <a:r>
              <a:rPr lang="en-US" dirty="0" smtClean="0"/>
              <a:t>100,000+ customers globally</a:t>
            </a:r>
          </a:p>
          <a:p>
            <a:pPr>
              <a:spcBef>
                <a:spcPts val="1200"/>
              </a:spcBef>
            </a:pPr>
            <a:r>
              <a:rPr lang="en-US" dirty="0" smtClean="0"/>
              <a:t>34M+ Unified IP phones deployed world-wide</a:t>
            </a:r>
          </a:p>
          <a:p>
            <a:pPr>
              <a:spcBef>
                <a:spcPts val="1200"/>
              </a:spcBef>
            </a:pPr>
            <a:r>
              <a:rPr lang="en-US" dirty="0" smtClean="0"/>
              <a:t>32.1% enterprise telephony market share </a:t>
            </a:r>
          </a:p>
          <a:p>
            <a:pPr>
              <a:spcBef>
                <a:spcPts val="1200"/>
              </a:spcBef>
            </a:pPr>
            <a:r>
              <a:rPr lang="en-US" dirty="0" smtClean="0"/>
              <a:t>21M+ unified messaging seats</a:t>
            </a:r>
          </a:p>
          <a:p>
            <a:pPr>
              <a:spcBef>
                <a:spcPts val="1200"/>
              </a:spcBef>
            </a:pPr>
            <a:r>
              <a:rPr lang="en-US" dirty="0" smtClean="0"/>
              <a:t>2M+ contact center seats</a:t>
            </a:r>
          </a:p>
          <a:p>
            <a:pPr>
              <a:spcBef>
                <a:spcPts val="1200"/>
              </a:spcBef>
            </a:pPr>
            <a:r>
              <a:rPr lang="en-US" dirty="0" smtClean="0"/>
              <a:t>410K+ </a:t>
            </a:r>
            <a:r>
              <a:rPr lang="en-US" dirty="0" err="1" smtClean="0"/>
              <a:t>MeetingPlace</a:t>
            </a:r>
            <a:r>
              <a:rPr lang="en-US" dirty="0" smtClean="0"/>
              <a:t> licenses</a:t>
            </a:r>
          </a:p>
          <a:p>
            <a:pPr>
              <a:spcBef>
                <a:spcPts val="1200"/>
              </a:spcBef>
            </a:pPr>
            <a:r>
              <a:rPr lang="en-US" dirty="0" smtClean="0"/>
              <a:t>66M+ VoIP gateway ports</a:t>
            </a:r>
          </a:p>
          <a:p>
            <a:pPr>
              <a:buNone/>
            </a:pPr>
            <a:r>
              <a:rPr lang="en-US" sz="2800" b="1" dirty="0">
                <a:solidFill>
                  <a:srgbClr val="C00000"/>
                </a:solidFill>
              </a:rPr>
              <a:t>Unified CM Is in the Middle of the (Inter)action!</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Macro Interface -</a:t>
            </a:r>
            <a:br>
              <a:rPr lang="en-US" dirty="0" smtClean="0"/>
            </a:br>
            <a:r>
              <a:rPr lang="en-US" dirty="0" smtClean="0"/>
              <a:t>Extension Mobility API (EMAPI)</a:t>
            </a:r>
            <a:endParaRPr 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04800" y="3733800"/>
            <a:ext cx="1981200" cy="2514600"/>
          </a:xfrm>
          <a:prstGeom prst="roundRect">
            <a:avLst>
              <a:gd name="adj" fmla="val 7851"/>
            </a:avLst>
          </a:prstGeom>
          <a:solidFill>
            <a:schemeClr val="bg1">
              <a:lumMod val="9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52" name="Rectangle 2"/>
          <p:cNvSpPr>
            <a:spLocks noGrp="1" noChangeArrowheads="1"/>
          </p:cNvSpPr>
          <p:nvPr>
            <p:ph type="title"/>
          </p:nvPr>
        </p:nvSpPr>
        <p:spPr/>
        <p:txBody>
          <a:bodyPr/>
          <a:lstStyle/>
          <a:p>
            <a:r>
              <a:rPr lang="en-US" smtClean="0"/>
              <a:t>What Is Extension Mobility?</a:t>
            </a:r>
          </a:p>
        </p:txBody>
      </p:sp>
      <p:sp>
        <p:nvSpPr>
          <p:cNvPr id="2053" name="Rectangle 3"/>
          <p:cNvSpPr>
            <a:spLocks noGrp="1" noChangeArrowheads="1"/>
          </p:cNvSpPr>
          <p:nvPr>
            <p:ph type="body" sz="quarter" idx="10"/>
          </p:nvPr>
        </p:nvSpPr>
        <p:spPr/>
        <p:txBody>
          <a:bodyPr>
            <a:normAutofit/>
          </a:bodyPr>
          <a:lstStyle/>
          <a:p>
            <a:r>
              <a:rPr lang="en-US" sz="2400" dirty="0" smtClean="0"/>
              <a:t>An XML/HTTP-based Unified CM service that dynamically associates device settings and preferences such as call forward, ring tones, speed dials, and IP phone applications to a User </a:t>
            </a:r>
          </a:p>
          <a:p>
            <a:r>
              <a:rPr lang="en-US" sz="2400" dirty="0" smtClean="0"/>
              <a:t>Enables free seating, hot </a:t>
            </a:r>
            <a:r>
              <a:rPr lang="en-US" sz="2400" dirty="0" err="1" smtClean="0"/>
              <a:t>desking</a:t>
            </a:r>
            <a:r>
              <a:rPr lang="en-US" sz="2400" dirty="0" smtClean="0"/>
              <a:t> environments</a:t>
            </a:r>
          </a:p>
        </p:txBody>
      </p:sp>
      <p:grpSp>
        <p:nvGrpSpPr>
          <p:cNvPr id="2" name="Group 4"/>
          <p:cNvGrpSpPr>
            <a:grpSpLocks/>
          </p:cNvGrpSpPr>
          <p:nvPr/>
        </p:nvGrpSpPr>
        <p:grpSpPr bwMode="auto">
          <a:xfrm>
            <a:off x="3257550" y="4038600"/>
            <a:ext cx="1143000" cy="1012825"/>
            <a:chOff x="288" y="2508"/>
            <a:chExt cx="720" cy="638"/>
          </a:xfrm>
        </p:grpSpPr>
        <p:pic>
          <p:nvPicPr>
            <p:cNvPr id="2063" name="Picture 5" descr="IP Phone"/>
            <p:cNvPicPr>
              <a:picLocks noChangeAspect="1" noChangeArrowheads="1"/>
            </p:cNvPicPr>
            <p:nvPr/>
          </p:nvPicPr>
          <p:blipFill>
            <a:blip r:embed="rId2" cstate="print"/>
            <a:stretch>
              <a:fillRect/>
            </a:stretch>
          </p:blipFill>
          <p:spPr bwMode="auto">
            <a:xfrm>
              <a:off x="348" y="2508"/>
              <a:ext cx="575" cy="461"/>
            </a:xfrm>
            <a:prstGeom prst="rect">
              <a:avLst/>
            </a:prstGeom>
            <a:noFill/>
            <a:ln w="9525">
              <a:noFill/>
              <a:miter lim="800000"/>
              <a:headEnd/>
              <a:tailEnd/>
            </a:ln>
          </p:spPr>
        </p:pic>
        <p:sp>
          <p:nvSpPr>
            <p:cNvPr id="2064" name="Rectangle 6"/>
            <p:cNvSpPr>
              <a:spLocks noChangeArrowheads="1"/>
            </p:cNvSpPr>
            <p:nvPr/>
          </p:nvSpPr>
          <p:spPr bwMode="auto">
            <a:xfrm>
              <a:off x="288" y="2976"/>
              <a:ext cx="720" cy="170"/>
            </a:xfrm>
            <a:prstGeom prst="rect">
              <a:avLst/>
            </a:prstGeom>
            <a:noFill/>
            <a:ln w="9525">
              <a:noFill/>
              <a:miter lim="800000"/>
              <a:headEnd/>
              <a:tailEnd/>
            </a:ln>
          </p:spPr>
          <p:txBody>
            <a:bodyPr lIns="103548" tIns="51774" rIns="103548" bIns="51774">
              <a:spAutoFit/>
            </a:bodyPr>
            <a:lstStyle/>
            <a:p>
              <a:pPr algn="ctr" defTabSz="1028700" eaLnBrk="0" hangingPunct="0">
                <a:lnSpc>
                  <a:spcPct val="90000"/>
                </a:lnSpc>
                <a:spcBef>
                  <a:spcPct val="50000"/>
                </a:spcBef>
              </a:pPr>
              <a:r>
                <a:rPr lang="en-US" sz="1200" b="1" dirty="0">
                  <a:solidFill>
                    <a:srgbClr val="546568"/>
                  </a:solidFill>
                </a:rPr>
                <a:t>IP Phone</a:t>
              </a:r>
            </a:p>
          </p:txBody>
        </p:sp>
      </p:grpSp>
      <p:grpSp>
        <p:nvGrpSpPr>
          <p:cNvPr id="3" name="Group 7"/>
          <p:cNvGrpSpPr>
            <a:grpSpLocks/>
          </p:cNvGrpSpPr>
          <p:nvPr/>
        </p:nvGrpSpPr>
        <p:grpSpPr bwMode="auto">
          <a:xfrm>
            <a:off x="6248400" y="4024311"/>
            <a:ext cx="1346200" cy="990600"/>
            <a:chOff x="3840" y="2163"/>
            <a:chExt cx="848" cy="624"/>
          </a:xfrm>
        </p:grpSpPr>
        <p:pic>
          <p:nvPicPr>
            <p:cNvPr id="2061" name="Picture 8"/>
            <p:cNvPicPr>
              <a:picLocks noChangeAspect="1" noChangeArrowheads="1"/>
            </p:cNvPicPr>
            <p:nvPr/>
          </p:nvPicPr>
          <p:blipFill>
            <a:blip r:embed="rId3" cstate="print"/>
            <a:stretch>
              <a:fillRect/>
            </a:stretch>
          </p:blipFill>
          <p:spPr bwMode="auto">
            <a:xfrm>
              <a:off x="3977" y="2163"/>
              <a:ext cx="553" cy="553"/>
            </a:xfrm>
            <a:prstGeom prst="rect">
              <a:avLst/>
            </a:prstGeom>
            <a:noFill/>
            <a:ln w="9525">
              <a:noFill/>
              <a:miter lim="800000"/>
              <a:headEnd/>
              <a:tailEnd/>
            </a:ln>
          </p:spPr>
        </p:pic>
        <p:sp>
          <p:nvSpPr>
            <p:cNvPr id="2062" name="Text Box 9"/>
            <p:cNvSpPr txBox="1">
              <a:spLocks noChangeArrowheads="1"/>
            </p:cNvSpPr>
            <p:nvPr/>
          </p:nvSpPr>
          <p:spPr bwMode="auto">
            <a:xfrm>
              <a:off x="3840" y="2637"/>
              <a:ext cx="848" cy="150"/>
            </a:xfrm>
            <a:prstGeom prst="rect">
              <a:avLst/>
            </a:prstGeom>
            <a:noFill/>
            <a:ln w="9525" algn="ctr">
              <a:noFill/>
              <a:miter lim="800000"/>
              <a:headEnd/>
              <a:tailEnd/>
            </a:ln>
          </p:spPr>
          <p:txBody>
            <a:bodyPr lIns="82296" tIns="36576" rIns="82296" bIns="36576">
              <a:spAutoFit/>
            </a:bodyPr>
            <a:lstStyle/>
            <a:p>
              <a:pPr algn="ctr" defTabSz="814388" eaLnBrk="0" hangingPunct="0">
                <a:lnSpc>
                  <a:spcPct val="90000"/>
                </a:lnSpc>
                <a:spcBef>
                  <a:spcPct val="50000"/>
                </a:spcBef>
              </a:pPr>
              <a:r>
                <a:rPr lang="en-US" sz="1200" b="1" dirty="0">
                  <a:solidFill>
                    <a:srgbClr val="546568"/>
                  </a:solidFill>
                </a:rPr>
                <a:t>Unified CM</a:t>
              </a:r>
            </a:p>
          </p:txBody>
        </p:sp>
      </p:grpSp>
      <p:sp>
        <p:nvSpPr>
          <p:cNvPr id="2058" name="Text Box 13"/>
          <p:cNvSpPr txBox="1">
            <a:spLocks noChangeArrowheads="1"/>
          </p:cNvSpPr>
          <p:nvPr/>
        </p:nvSpPr>
        <p:spPr bwMode="auto">
          <a:xfrm>
            <a:off x="477748" y="5438278"/>
            <a:ext cx="1584960" cy="581522"/>
          </a:xfrm>
          <a:prstGeom prst="rect">
            <a:avLst/>
          </a:prstGeom>
          <a:noFill/>
          <a:ln w="9525" algn="ctr">
            <a:noFill/>
            <a:miter lim="800000"/>
            <a:headEnd/>
            <a:tailEnd/>
          </a:ln>
        </p:spPr>
        <p:txBody>
          <a:bodyPr wrap="square" lIns="82124" tIns="41061" rIns="82124" bIns="41061">
            <a:spAutoFit/>
          </a:bodyPr>
          <a:lstStyle/>
          <a:p>
            <a:pPr algn="ctr" defTabSz="814388" eaLnBrk="0" hangingPunct="0">
              <a:lnSpc>
                <a:spcPct val="90000"/>
              </a:lnSpc>
              <a:spcBef>
                <a:spcPct val="50000"/>
              </a:spcBef>
            </a:pPr>
            <a:r>
              <a:rPr lang="en-US" b="1" dirty="0" smtClean="0">
                <a:solidFill>
                  <a:srgbClr val="546568"/>
                </a:solidFill>
              </a:rPr>
              <a:t>User</a:t>
            </a:r>
            <a:r>
              <a:rPr lang="en-US" dirty="0" smtClean="0">
                <a:solidFill>
                  <a:srgbClr val="546568"/>
                </a:solidFill>
              </a:rPr>
              <a:t>: </a:t>
            </a:r>
            <a:br>
              <a:rPr lang="en-US" dirty="0" smtClean="0">
                <a:solidFill>
                  <a:srgbClr val="546568"/>
                </a:solidFill>
              </a:rPr>
            </a:br>
            <a:r>
              <a:rPr lang="en-US" dirty="0" smtClean="0">
                <a:solidFill>
                  <a:srgbClr val="546568"/>
                </a:solidFill>
              </a:rPr>
              <a:t>John </a:t>
            </a:r>
            <a:r>
              <a:rPr lang="en-US" dirty="0" err="1" smtClean="0">
                <a:solidFill>
                  <a:srgbClr val="546568"/>
                </a:solidFill>
              </a:rPr>
              <a:t>Bloggs</a:t>
            </a:r>
            <a:endParaRPr lang="en-US" dirty="0">
              <a:solidFill>
                <a:srgbClr val="546568"/>
              </a:solidFill>
            </a:endParaRPr>
          </a:p>
        </p:txBody>
      </p:sp>
      <p:sp>
        <p:nvSpPr>
          <p:cNvPr id="59407" name="Text Box 15"/>
          <p:cNvSpPr txBox="1">
            <a:spLocks noChangeArrowheads="1"/>
          </p:cNvSpPr>
          <p:nvPr/>
        </p:nvSpPr>
        <p:spPr bwMode="auto">
          <a:xfrm>
            <a:off x="6400800" y="5088776"/>
            <a:ext cx="2590800" cy="996950"/>
          </a:xfrm>
          <a:prstGeom prst="rect">
            <a:avLst/>
          </a:prstGeom>
          <a:noFill/>
          <a:ln w="9525" algn="ctr">
            <a:noFill/>
            <a:miter lim="800000"/>
            <a:headEnd/>
            <a:tailEnd/>
          </a:ln>
        </p:spPr>
        <p:txBody>
          <a:bodyPr lIns="82124" tIns="41061" rIns="82124" bIns="41061">
            <a:spAutoFit/>
          </a:bodyPr>
          <a:lstStyle/>
          <a:p>
            <a:pPr defTabSz="814388" eaLnBrk="0" hangingPunct="0"/>
            <a:r>
              <a:rPr lang="en-US" sz="2000" dirty="0">
                <a:solidFill>
                  <a:srgbClr val="546568"/>
                </a:solidFill>
              </a:rPr>
              <a:t>User: John </a:t>
            </a:r>
            <a:r>
              <a:rPr lang="en-US" sz="2000" dirty="0" err="1">
                <a:solidFill>
                  <a:srgbClr val="546568"/>
                </a:solidFill>
              </a:rPr>
              <a:t>Bloggs</a:t>
            </a:r>
            <a:endParaRPr lang="en-US" sz="2000" dirty="0">
              <a:solidFill>
                <a:srgbClr val="546568"/>
              </a:solidFill>
            </a:endParaRPr>
          </a:p>
          <a:p>
            <a:pPr defTabSz="814388" eaLnBrk="0" hangingPunct="0"/>
            <a:r>
              <a:rPr lang="en-US" sz="2000" dirty="0">
                <a:solidFill>
                  <a:srgbClr val="546568"/>
                </a:solidFill>
              </a:rPr>
              <a:t>DN: (352)555-3344</a:t>
            </a:r>
          </a:p>
          <a:p>
            <a:pPr defTabSz="814388" eaLnBrk="0" hangingPunct="0"/>
            <a:r>
              <a:rPr lang="en-US" sz="2000" dirty="0">
                <a:solidFill>
                  <a:srgbClr val="546568"/>
                </a:solidFill>
              </a:rPr>
              <a:t>Int’l Access </a:t>
            </a:r>
          </a:p>
        </p:txBody>
      </p:sp>
      <p:sp>
        <p:nvSpPr>
          <p:cNvPr id="59408" name="Text Box 16"/>
          <p:cNvSpPr txBox="1">
            <a:spLocks noChangeArrowheads="1"/>
          </p:cNvSpPr>
          <p:nvPr/>
        </p:nvSpPr>
        <p:spPr bwMode="auto">
          <a:xfrm>
            <a:off x="3105150" y="5086350"/>
            <a:ext cx="2266950" cy="996950"/>
          </a:xfrm>
          <a:prstGeom prst="rect">
            <a:avLst/>
          </a:prstGeom>
          <a:noFill/>
          <a:ln w="9525" algn="ctr">
            <a:noFill/>
            <a:miter lim="800000"/>
            <a:headEnd/>
            <a:tailEnd/>
          </a:ln>
        </p:spPr>
        <p:txBody>
          <a:bodyPr lIns="82124" tIns="41061" rIns="82124" bIns="41061">
            <a:spAutoFit/>
          </a:bodyPr>
          <a:lstStyle/>
          <a:p>
            <a:pPr defTabSz="814388" eaLnBrk="0" hangingPunct="0"/>
            <a:r>
              <a:rPr lang="en-US" sz="2000" dirty="0">
                <a:solidFill>
                  <a:srgbClr val="546568"/>
                </a:solidFill>
              </a:rPr>
              <a:t>User A</a:t>
            </a:r>
          </a:p>
          <a:p>
            <a:pPr defTabSz="814388" eaLnBrk="0" hangingPunct="0"/>
            <a:r>
              <a:rPr lang="en-US" sz="2000" dirty="0">
                <a:solidFill>
                  <a:srgbClr val="546568"/>
                </a:solidFill>
              </a:rPr>
              <a:t>DN: 90001</a:t>
            </a:r>
          </a:p>
          <a:p>
            <a:pPr defTabSz="814388" eaLnBrk="0" hangingPunct="0"/>
            <a:r>
              <a:rPr lang="en-US" sz="2000" dirty="0">
                <a:solidFill>
                  <a:srgbClr val="546568"/>
                </a:solidFill>
              </a:rPr>
              <a:t>0 and 911 Access</a:t>
            </a:r>
          </a:p>
        </p:txBody>
      </p:sp>
      <p:pic>
        <p:nvPicPr>
          <p:cNvPr id="17" name="Picture 16" descr="Device_database_3036_unmanaged_64.png"/>
          <p:cNvPicPr>
            <a:picLocks noChangeAspect="1"/>
          </p:cNvPicPr>
          <p:nvPr/>
        </p:nvPicPr>
        <p:blipFill>
          <a:blip r:embed="rId4" cstate="print"/>
          <a:stretch>
            <a:fillRect/>
          </a:stretch>
        </p:blipFill>
        <p:spPr>
          <a:xfrm>
            <a:off x="7562850" y="4191000"/>
            <a:ext cx="548640" cy="548640"/>
          </a:xfrm>
          <a:prstGeom prst="rect">
            <a:avLst/>
          </a:prstGeom>
        </p:spPr>
      </p:pic>
      <p:pic>
        <p:nvPicPr>
          <p:cNvPr id="21" name="Picture 20" descr="end_host_1177_256.png"/>
          <p:cNvPicPr>
            <a:picLocks noChangeAspect="1"/>
          </p:cNvPicPr>
          <p:nvPr/>
        </p:nvPicPr>
        <p:blipFill>
          <a:blip r:embed="rId5" cstate="print"/>
          <a:stretch>
            <a:fillRect/>
          </a:stretch>
        </p:blipFill>
        <p:spPr>
          <a:xfrm>
            <a:off x="685800" y="4019229"/>
            <a:ext cx="1097280" cy="1097280"/>
          </a:xfrm>
          <a:prstGeom prst="rect">
            <a:avLst/>
          </a:prstGeom>
        </p:spPr>
      </p:pic>
      <p:pic>
        <p:nvPicPr>
          <p:cNvPr id="19" name="Picture 18" descr="user_0020_256.png"/>
          <p:cNvPicPr>
            <a:picLocks noChangeAspect="1"/>
          </p:cNvPicPr>
          <p:nvPr/>
        </p:nvPicPr>
        <p:blipFill>
          <a:blip r:embed="rId6" cstate="print"/>
          <a:stretch>
            <a:fillRect/>
          </a:stretch>
        </p:blipFill>
        <p:spPr>
          <a:xfrm>
            <a:off x="457200" y="4324029"/>
            <a:ext cx="1005840" cy="1005840"/>
          </a:xfrm>
          <a:prstGeom prst="rect">
            <a:avLst/>
          </a:prstGeom>
        </p:spPr>
      </p:pic>
      <p:sp>
        <p:nvSpPr>
          <p:cNvPr id="59403" name="Text Box 11"/>
          <p:cNvSpPr txBox="1">
            <a:spLocks noChangeArrowheads="1"/>
          </p:cNvSpPr>
          <p:nvPr/>
        </p:nvSpPr>
        <p:spPr bwMode="auto">
          <a:xfrm>
            <a:off x="4800600" y="4171950"/>
            <a:ext cx="914400" cy="357188"/>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50000"/>
              </a:spcBef>
            </a:pPr>
            <a:r>
              <a:rPr lang="en-US" sz="2000" b="1" dirty="0"/>
              <a:t>Login</a:t>
            </a:r>
          </a:p>
        </p:txBody>
      </p:sp>
      <p:sp>
        <p:nvSpPr>
          <p:cNvPr id="59404" name="Text Box 12"/>
          <p:cNvSpPr txBox="1">
            <a:spLocks noChangeArrowheads="1"/>
          </p:cNvSpPr>
          <p:nvPr/>
        </p:nvSpPr>
        <p:spPr bwMode="auto">
          <a:xfrm>
            <a:off x="4800600" y="4781550"/>
            <a:ext cx="1066800" cy="357188"/>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50000"/>
              </a:spcBef>
            </a:pPr>
            <a:r>
              <a:rPr lang="en-US" sz="2000" b="1" dirty="0"/>
              <a:t>Logout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403"/>
                                        </p:tgtEl>
                                        <p:attrNameLst>
                                          <p:attrName>style.visibility</p:attrName>
                                        </p:attrNameLst>
                                      </p:cBhvr>
                                      <p:to>
                                        <p:strVal val="visible"/>
                                      </p:to>
                                    </p:set>
                                    <p:anim calcmode="lin" valueType="num">
                                      <p:cBhvr additive="base">
                                        <p:cTn id="7" dur="2000" fill="hold"/>
                                        <p:tgtEl>
                                          <p:spTgt spid="59403"/>
                                        </p:tgtEl>
                                        <p:attrNameLst>
                                          <p:attrName>ppt_x</p:attrName>
                                        </p:attrNameLst>
                                      </p:cBhvr>
                                      <p:tavLst>
                                        <p:tav tm="0">
                                          <p:val>
                                            <p:strVal val="0-#ppt_w/2"/>
                                          </p:val>
                                        </p:tav>
                                        <p:tav tm="100000">
                                          <p:val>
                                            <p:strVal val="#ppt_x"/>
                                          </p:val>
                                        </p:tav>
                                      </p:tavLst>
                                    </p:anim>
                                    <p:anim calcmode="lin" valueType="num">
                                      <p:cBhvr additive="base">
                                        <p:cTn id="8" dur="2000" fill="hold"/>
                                        <p:tgtEl>
                                          <p:spTgt spid="59403"/>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0"/>
                                  </p:stCondLst>
                                  <p:childTnLst>
                                    <p:animClr clrSpc="rgb" dir="cw">
                                      <p:cBhvr override="childStyle">
                                        <p:cTn id="10" dur="200" fill="hold"/>
                                        <p:tgtEl>
                                          <p:spTgt spid="2"/>
                                        </p:tgtEl>
                                        <p:attrNameLst>
                                          <p:attrName>style.color</p:attrName>
                                        </p:attrNameLst>
                                      </p:cBhvr>
                                      <p:to>
                                        <a:schemeClr val="accent2"/>
                                      </p:to>
                                    </p:animClr>
                                    <p:animClr clrSpc="rgb" dir="cw">
                                      <p:cBhvr>
                                        <p:cTn id="11" dur="200" fill="hold"/>
                                        <p:tgtEl>
                                          <p:spTgt spid="2"/>
                                        </p:tgtEl>
                                        <p:attrNameLst>
                                          <p:attrName>fillcolor</p:attrName>
                                        </p:attrNameLst>
                                      </p:cBhvr>
                                      <p:to>
                                        <a:schemeClr val="accent2"/>
                                      </p:to>
                                    </p:animClr>
                                    <p:set>
                                      <p:cBhvr>
                                        <p:cTn id="12" dur="200" fill="hold"/>
                                        <p:tgtEl>
                                          <p:spTgt spid="2"/>
                                        </p:tgtEl>
                                        <p:attrNameLst>
                                          <p:attrName>fill.type</p:attrName>
                                        </p:attrNameLst>
                                      </p:cBhvr>
                                      <p:to>
                                        <p:strVal val="solid"/>
                                      </p:to>
                                    </p:set>
                                    <p:set>
                                      <p:cBhvr>
                                        <p:cTn id="13" dur="200" fill="hold"/>
                                        <p:tgtEl>
                                          <p:spTgt spid="2"/>
                                        </p:tgtEl>
                                        <p:attrNameLst>
                                          <p:attrName>fill.on</p:attrName>
                                        </p:attrNameLst>
                                      </p:cBhvr>
                                      <p:to>
                                        <p:strVal val="true"/>
                                      </p:to>
                                    </p:set>
                                    <p:animRot by="120000">
                                      <p:cBhvr>
                                        <p:cTn id="14" dur="200" fill="hold">
                                          <p:stCondLst>
                                            <p:cond delay="0"/>
                                          </p:stCondLst>
                                        </p:cTn>
                                        <p:tgtEl>
                                          <p:spTgt spid="2"/>
                                        </p:tgtEl>
                                        <p:attrNameLst>
                                          <p:attrName>r</p:attrName>
                                        </p:attrNameLst>
                                      </p:cBhvr>
                                    </p:animRot>
                                    <p:animRot by="-240000">
                                      <p:cBhvr>
                                        <p:cTn id="15" dur="400" fill="hold">
                                          <p:stCondLst>
                                            <p:cond delay="400"/>
                                          </p:stCondLst>
                                        </p:cTn>
                                        <p:tgtEl>
                                          <p:spTgt spid="2"/>
                                        </p:tgtEl>
                                        <p:attrNameLst>
                                          <p:attrName>r</p:attrName>
                                        </p:attrNameLst>
                                      </p:cBhvr>
                                    </p:animRot>
                                    <p:animRot by="240000">
                                      <p:cBhvr>
                                        <p:cTn id="16" dur="400" fill="hold">
                                          <p:stCondLst>
                                            <p:cond delay="800"/>
                                          </p:stCondLst>
                                        </p:cTn>
                                        <p:tgtEl>
                                          <p:spTgt spid="2"/>
                                        </p:tgtEl>
                                        <p:attrNameLst>
                                          <p:attrName>r</p:attrName>
                                        </p:attrNameLst>
                                      </p:cBhvr>
                                    </p:animRot>
                                    <p:animRot by="-240000">
                                      <p:cBhvr>
                                        <p:cTn id="17" dur="400" fill="hold">
                                          <p:stCondLst>
                                            <p:cond delay="1200"/>
                                          </p:stCondLst>
                                        </p:cTn>
                                        <p:tgtEl>
                                          <p:spTgt spid="2"/>
                                        </p:tgtEl>
                                        <p:attrNameLst>
                                          <p:attrName>r</p:attrName>
                                        </p:attrNameLst>
                                      </p:cBhvr>
                                    </p:animRot>
                                    <p:animRot by="120000">
                                      <p:cBhvr>
                                        <p:cTn id="18" dur="400" fill="hold">
                                          <p:stCondLst>
                                            <p:cond delay="1600"/>
                                          </p:stCondLst>
                                        </p:cTn>
                                        <p:tgtEl>
                                          <p:spTgt spid="2"/>
                                        </p:tgtEl>
                                        <p:attrNameLst>
                                          <p:attrName>r</p:attrName>
                                        </p:attrNameLst>
                                      </p:cBhvr>
                                    </p:animRot>
                                  </p:childTnLst>
                                </p:cTn>
                              </p:par>
                            </p:childTnLst>
                          </p:cTn>
                        </p:par>
                        <p:par>
                          <p:cTn id="19" fill="hold">
                            <p:stCondLst>
                              <p:cond delay="2000"/>
                            </p:stCondLst>
                            <p:childTnLst>
                              <p:par>
                                <p:cTn id="20" presetID="32" presetClass="emph" presetSubtype="0" fill="hold" nodeType="afterEffect">
                                  <p:stCondLst>
                                    <p:cond delay="0"/>
                                  </p:stCondLst>
                                  <p:childTnLst>
                                    <p:animClr clrSpc="rgb" dir="cw">
                                      <p:cBhvr override="childStyle">
                                        <p:cTn id="21" dur="200" fill="hold"/>
                                        <p:tgtEl>
                                          <p:spTgt spid="3"/>
                                        </p:tgtEl>
                                        <p:attrNameLst>
                                          <p:attrName>style.color</p:attrName>
                                        </p:attrNameLst>
                                      </p:cBhvr>
                                      <p:to>
                                        <a:schemeClr val="accent2"/>
                                      </p:to>
                                    </p:animClr>
                                    <p:animClr clrSpc="rgb" dir="cw">
                                      <p:cBhvr>
                                        <p:cTn id="22" dur="200" fill="hold"/>
                                        <p:tgtEl>
                                          <p:spTgt spid="3"/>
                                        </p:tgtEl>
                                        <p:attrNameLst>
                                          <p:attrName>fillcolor</p:attrName>
                                        </p:attrNameLst>
                                      </p:cBhvr>
                                      <p:to>
                                        <a:schemeClr val="accent2"/>
                                      </p:to>
                                    </p:animClr>
                                    <p:set>
                                      <p:cBhvr>
                                        <p:cTn id="23" dur="200" fill="hold"/>
                                        <p:tgtEl>
                                          <p:spTgt spid="3"/>
                                        </p:tgtEl>
                                        <p:attrNameLst>
                                          <p:attrName>fill.type</p:attrName>
                                        </p:attrNameLst>
                                      </p:cBhvr>
                                      <p:to>
                                        <p:strVal val="solid"/>
                                      </p:to>
                                    </p:set>
                                    <p:set>
                                      <p:cBhvr>
                                        <p:cTn id="24" dur="200" fill="hold"/>
                                        <p:tgtEl>
                                          <p:spTgt spid="3"/>
                                        </p:tgtEl>
                                        <p:attrNameLst>
                                          <p:attrName>fill.on</p:attrName>
                                        </p:attrNameLst>
                                      </p:cBhvr>
                                      <p:to>
                                        <p:strVal val="true"/>
                                      </p:to>
                                    </p:set>
                                    <p:animRot by="120000">
                                      <p:cBhvr>
                                        <p:cTn id="25" dur="200" fill="hold">
                                          <p:stCondLst>
                                            <p:cond delay="0"/>
                                          </p:stCondLst>
                                        </p:cTn>
                                        <p:tgtEl>
                                          <p:spTgt spid="3"/>
                                        </p:tgtEl>
                                        <p:attrNameLst>
                                          <p:attrName>r</p:attrName>
                                        </p:attrNameLst>
                                      </p:cBhvr>
                                    </p:animRot>
                                    <p:animRot by="-240000">
                                      <p:cBhvr>
                                        <p:cTn id="26" dur="400" fill="hold">
                                          <p:stCondLst>
                                            <p:cond delay="400"/>
                                          </p:stCondLst>
                                        </p:cTn>
                                        <p:tgtEl>
                                          <p:spTgt spid="3"/>
                                        </p:tgtEl>
                                        <p:attrNameLst>
                                          <p:attrName>r</p:attrName>
                                        </p:attrNameLst>
                                      </p:cBhvr>
                                    </p:animRot>
                                    <p:animRot by="240000">
                                      <p:cBhvr>
                                        <p:cTn id="27" dur="400" fill="hold">
                                          <p:stCondLst>
                                            <p:cond delay="800"/>
                                          </p:stCondLst>
                                        </p:cTn>
                                        <p:tgtEl>
                                          <p:spTgt spid="3"/>
                                        </p:tgtEl>
                                        <p:attrNameLst>
                                          <p:attrName>r</p:attrName>
                                        </p:attrNameLst>
                                      </p:cBhvr>
                                    </p:animRot>
                                    <p:animRot by="-240000">
                                      <p:cBhvr>
                                        <p:cTn id="28" dur="400" fill="hold">
                                          <p:stCondLst>
                                            <p:cond delay="1200"/>
                                          </p:stCondLst>
                                        </p:cTn>
                                        <p:tgtEl>
                                          <p:spTgt spid="3"/>
                                        </p:tgtEl>
                                        <p:attrNameLst>
                                          <p:attrName>r</p:attrName>
                                        </p:attrNameLst>
                                      </p:cBhvr>
                                    </p:animRot>
                                    <p:animRot by="120000">
                                      <p:cBhvr>
                                        <p:cTn id="29" dur="400" fill="hold">
                                          <p:stCondLst>
                                            <p:cond delay="1600"/>
                                          </p:stCondLst>
                                        </p:cTn>
                                        <p:tgtEl>
                                          <p:spTgt spid="3"/>
                                        </p:tgtEl>
                                        <p:attrNameLst>
                                          <p:attrName>r</p:attrName>
                                        </p:attrNameLst>
                                      </p:cBhvr>
                                    </p:animRot>
                                  </p:childTnLst>
                                </p:cTn>
                              </p:par>
                              <p:par>
                                <p:cTn id="30" presetID="32" presetClass="emph" presetSubtype="0" fill="hold" nodeType="withEffect">
                                  <p:stCondLst>
                                    <p:cond delay="0"/>
                                  </p:stCondLst>
                                  <p:childTnLst>
                                    <p:animClr clrSpc="rgb">
                                      <p:cBhvr override="childStyle">
                                        <p:cTn id="31" dur="200" fill="hold"/>
                                        <p:tgtEl>
                                          <p:spTgt spid="17"/>
                                        </p:tgtEl>
                                        <p:attrNameLst>
                                          <p:attrName>style.color</p:attrName>
                                        </p:attrNameLst>
                                      </p:cBhvr>
                                      <p:to>
                                        <a:schemeClr val="bg1"/>
                                      </p:to>
                                    </p:animClr>
                                    <p:animClr clrSpc="rgb">
                                      <p:cBhvr>
                                        <p:cTn id="32" dur="200" fill="hold"/>
                                        <p:tgtEl>
                                          <p:spTgt spid="17"/>
                                        </p:tgtEl>
                                        <p:attrNameLst>
                                          <p:attrName>fillcolor</p:attrName>
                                        </p:attrNameLst>
                                      </p:cBhvr>
                                      <p:to>
                                        <a:schemeClr val="bg1"/>
                                      </p:to>
                                    </p:animClr>
                                    <p:set>
                                      <p:cBhvr>
                                        <p:cTn id="33" dur="200" fill="hold"/>
                                        <p:tgtEl>
                                          <p:spTgt spid="17"/>
                                        </p:tgtEl>
                                        <p:attrNameLst>
                                          <p:attrName>fill.type</p:attrName>
                                        </p:attrNameLst>
                                      </p:cBhvr>
                                      <p:to>
                                        <p:strVal val="solid"/>
                                      </p:to>
                                    </p:set>
                                    <p:set>
                                      <p:cBhvr>
                                        <p:cTn id="34" dur="200" fill="hold"/>
                                        <p:tgtEl>
                                          <p:spTgt spid="17"/>
                                        </p:tgtEl>
                                        <p:attrNameLst>
                                          <p:attrName>fill.on</p:attrName>
                                        </p:attrNameLst>
                                      </p:cBhvr>
                                      <p:to>
                                        <p:strVal val="true"/>
                                      </p:to>
                                    </p:set>
                                    <p:animRot by="120000">
                                      <p:cBhvr>
                                        <p:cTn id="35" dur="200" fill="hold">
                                          <p:stCondLst>
                                            <p:cond delay="0"/>
                                          </p:stCondLst>
                                        </p:cTn>
                                        <p:tgtEl>
                                          <p:spTgt spid="17"/>
                                        </p:tgtEl>
                                        <p:attrNameLst>
                                          <p:attrName>r</p:attrName>
                                        </p:attrNameLst>
                                      </p:cBhvr>
                                    </p:animRot>
                                    <p:animRot by="-240000">
                                      <p:cBhvr>
                                        <p:cTn id="36" dur="400" fill="hold">
                                          <p:stCondLst>
                                            <p:cond delay="400"/>
                                          </p:stCondLst>
                                        </p:cTn>
                                        <p:tgtEl>
                                          <p:spTgt spid="17"/>
                                        </p:tgtEl>
                                        <p:attrNameLst>
                                          <p:attrName>r</p:attrName>
                                        </p:attrNameLst>
                                      </p:cBhvr>
                                    </p:animRot>
                                    <p:animRot by="240000">
                                      <p:cBhvr>
                                        <p:cTn id="37" dur="400" fill="hold">
                                          <p:stCondLst>
                                            <p:cond delay="800"/>
                                          </p:stCondLst>
                                        </p:cTn>
                                        <p:tgtEl>
                                          <p:spTgt spid="17"/>
                                        </p:tgtEl>
                                        <p:attrNameLst>
                                          <p:attrName>r</p:attrName>
                                        </p:attrNameLst>
                                      </p:cBhvr>
                                    </p:animRot>
                                    <p:animRot by="-240000">
                                      <p:cBhvr>
                                        <p:cTn id="38" dur="400" fill="hold">
                                          <p:stCondLst>
                                            <p:cond delay="1200"/>
                                          </p:stCondLst>
                                        </p:cTn>
                                        <p:tgtEl>
                                          <p:spTgt spid="17"/>
                                        </p:tgtEl>
                                        <p:attrNameLst>
                                          <p:attrName>r</p:attrName>
                                        </p:attrNameLst>
                                      </p:cBhvr>
                                    </p:animRot>
                                    <p:animRot by="120000">
                                      <p:cBhvr>
                                        <p:cTn id="39" dur="400" fill="hold">
                                          <p:stCondLst>
                                            <p:cond delay="1600"/>
                                          </p:stCondLst>
                                        </p:cTn>
                                        <p:tgtEl>
                                          <p:spTgt spid="17"/>
                                        </p:tgtEl>
                                        <p:attrNameLst>
                                          <p:attrName>r</p:attrName>
                                        </p:attrNameLst>
                                      </p:cBhvr>
                                    </p:animRot>
                                  </p:childTnLst>
                                </p:cTn>
                              </p:par>
                            </p:childTnLst>
                          </p:cTn>
                        </p:par>
                        <p:par>
                          <p:cTn id="40" fill="hold">
                            <p:stCondLst>
                              <p:cond delay="4000"/>
                            </p:stCondLst>
                            <p:childTnLst>
                              <p:par>
                                <p:cTn id="41" presetID="10" presetClass="entr" presetSubtype="0" fill="hold" grpId="2" nodeType="afterEffect">
                                  <p:stCondLst>
                                    <p:cond delay="0"/>
                                  </p:stCondLst>
                                  <p:childTnLst>
                                    <p:set>
                                      <p:cBhvr>
                                        <p:cTn id="42" dur="1" fill="hold">
                                          <p:stCondLst>
                                            <p:cond delay="0"/>
                                          </p:stCondLst>
                                        </p:cTn>
                                        <p:tgtEl>
                                          <p:spTgt spid="59407"/>
                                        </p:tgtEl>
                                        <p:attrNameLst>
                                          <p:attrName>style.visibility</p:attrName>
                                        </p:attrNameLst>
                                      </p:cBhvr>
                                      <p:to>
                                        <p:strVal val="visible"/>
                                      </p:to>
                                    </p:set>
                                    <p:animEffect transition="in" filter="fade">
                                      <p:cBhvr>
                                        <p:cTn id="43" dur="1000"/>
                                        <p:tgtEl>
                                          <p:spTgt spid="59407"/>
                                        </p:tgtEl>
                                      </p:cBhvr>
                                    </p:animEffect>
                                  </p:childTnLst>
                                </p:cTn>
                              </p:par>
                            </p:childTnLst>
                          </p:cTn>
                        </p:par>
                        <p:par>
                          <p:cTn id="44" fill="hold">
                            <p:stCondLst>
                              <p:cond delay="5000"/>
                            </p:stCondLst>
                            <p:childTnLst>
                              <p:par>
                                <p:cTn id="45" presetID="10" presetClass="exit" presetSubtype="0" fill="hold" grpId="0" nodeType="afterEffect">
                                  <p:stCondLst>
                                    <p:cond delay="0"/>
                                  </p:stCondLst>
                                  <p:childTnLst>
                                    <p:animEffect transition="out" filter="fade">
                                      <p:cBhvr>
                                        <p:cTn id="46" dur="1000"/>
                                        <p:tgtEl>
                                          <p:spTgt spid="59408"/>
                                        </p:tgtEl>
                                      </p:cBhvr>
                                    </p:animEffect>
                                    <p:set>
                                      <p:cBhvr>
                                        <p:cTn id="47" dur="1" fill="hold">
                                          <p:stCondLst>
                                            <p:cond delay="999"/>
                                          </p:stCondLst>
                                        </p:cTn>
                                        <p:tgtEl>
                                          <p:spTgt spid="59408"/>
                                        </p:tgtEl>
                                        <p:attrNameLst>
                                          <p:attrName>style.visibility</p:attrName>
                                        </p:attrNameLst>
                                      </p:cBhvr>
                                      <p:to>
                                        <p:strVal val="hidden"/>
                                      </p:to>
                                    </p:set>
                                  </p:childTnLst>
                                </p:cTn>
                              </p:par>
                            </p:childTnLst>
                          </p:cTn>
                        </p:par>
                        <p:par>
                          <p:cTn id="48" fill="hold">
                            <p:stCondLst>
                              <p:cond delay="6000"/>
                            </p:stCondLst>
                            <p:childTnLst>
                              <p:par>
                                <p:cTn id="49" presetID="0" presetClass="path" presetSubtype="0" accel="50000" decel="50000" fill="hold" grpId="0" nodeType="afterEffect">
                                  <p:stCondLst>
                                    <p:cond delay="0"/>
                                  </p:stCondLst>
                                  <p:childTnLst>
                                    <p:animMotion origin="layout" path="M 3.33333E-6 6.36132E-7 L -0.35834 6.36132E-7 " pathEditMode="relative" rAng="0" ptsTypes="AA">
                                      <p:cBhvr>
                                        <p:cTn id="50" dur="2000" fill="hold"/>
                                        <p:tgtEl>
                                          <p:spTgt spid="59407"/>
                                        </p:tgtEl>
                                        <p:attrNameLst>
                                          <p:attrName>ppt_x</p:attrName>
                                          <p:attrName>ppt_y</p:attrName>
                                        </p:attrNameLst>
                                      </p:cBhvr>
                                      <p:rCtr x="-179" y="0"/>
                                    </p:animMotion>
                                  </p:childTnLst>
                                </p:cTn>
                              </p:par>
                            </p:childTnLst>
                          </p:cTn>
                        </p:par>
                        <p:par>
                          <p:cTn id="51" fill="hold">
                            <p:stCondLst>
                              <p:cond delay="8000"/>
                            </p:stCondLst>
                            <p:childTnLst>
                              <p:par>
                                <p:cTn id="52" presetID="10" presetClass="exit" presetSubtype="0" fill="hold" grpId="1" nodeType="afterEffect">
                                  <p:stCondLst>
                                    <p:cond delay="0"/>
                                  </p:stCondLst>
                                  <p:childTnLst>
                                    <p:animEffect transition="out" filter="fade">
                                      <p:cBhvr>
                                        <p:cTn id="53" dur="1000"/>
                                        <p:tgtEl>
                                          <p:spTgt spid="59403"/>
                                        </p:tgtEl>
                                      </p:cBhvr>
                                    </p:animEffect>
                                    <p:set>
                                      <p:cBhvr>
                                        <p:cTn id="54" dur="1" fill="hold">
                                          <p:stCondLst>
                                            <p:cond delay="999"/>
                                          </p:stCondLst>
                                        </p:cTn>
                                        <p:tgtEl>
                                          <p:spTgt spid="59403"/>
                                        </p:tgtEl>
                                        <p:attrNameLst>
                                          <p:attrName>style.visibility</p:attrName>
                                        </p:attrNameLst>
                                      </p:cBhvr>
                                      <p:to>
                                        <p:strVal val="hidden"/>
                                      </p:to>
                                    </p:set>
                                  </p:childTnLst>
                                </p:cTn>
                              </p:par>
                            </p:childTnLst>
                          </p:cTn>
                        </p:par>
                        <p:par>
                          <p:cTn id="55" fill="hold">
                            <p:stCondLst>
                              <p:cond delay="9000"/>
                            </p:stCondLst>
                            <p:childTnLst>
                              <p:par>
                                <p:cTn id="56" presetID="2" presetClass="entr" presetSubtype="8" fill="hold" grpId="0" nodeType="afterEffect">
                                  <p:stCondLst>
                                    <p:cond delay="0"/>
                                  </p:stCondLst>
                                  <p:childTnLst>
                                    <p:set>
                                      <p:cBhvr>
                                        <p:cTn id="57" dur="1" fill="hold">
                                          <p:stCondLst>
                                            <p:cond delay="0"/>
                                          </p:stCondLst>
                                        </p:cTn>
                                        <p:tgtEl>
                                          <p:spTgt spid="59404"/>
                                        </p:tgtEl>
                                        <p:attrNameLst>
                                          <p:attrName>style.visibility</p:attrName>
                                        </p:attrNameLst>
                                      </p:cBhvr>
                                      <p:to>
                                        <p:strVal val="visible"/>
                                      </p:to>
                                    </p:set>
                                    <p:anim calcmode="lin" valueType="num">
                                      <p:cBhvr additive="base">
                                        <p:cTn id="58" dur="2000" fill="hold"/>
                                        <p:tgtEl>
                                          <p:spTgt spid="59404"/>
                                        </p:tgtEl>
                                        <p:attrNameLst>
                                          <p:attrName>ppt_x</p:attrName>
                                        </p:attrNameLst>
                                      </p:cBhvr>
                                      <p:tavLst>
                                        <p:tav tm="0">
                                          <p:val>
                                            <p:strVal val="0-#ppt_w/2"/>
                                          </p:val>
                                        </p:tav>
                                        <p:tav tm="100000">
                                          <p:val>
                                            <p:strVal val="#ppt_x"/>
                                          </p:val>
                                        </p:tav>
                                      </p:tavLst>
                                    </p:anim>
                                    <p:anim calcmode="lin" valueType="num">
                                      <p:cBhvr additive="base">
                                        <p:cTn id="59" dur="2000" fill="hold"/>
                                        <p:tgtEl>
                                          <p:spTgt spid="59404"/>
                                        </p:tgtEl>
                                        <p:attrNameLst>
                                          <p:attrName>ppt_y</p:attrName>
                                        </p:attrNameLst>
                                      </p:cBhvr>
                                      <p:tavLst>
                                        <p:tav tm="0">
                                          <p:val>
                                            <p:strVal val="#ppt_y"/>
                                          </p:val>
                                        </p:tav>
                                        <p:tav tm="100000">
                                          <p:val>
                                            <p:strVal val="#ppt_y"/>
                                          </p:val>
                                        </p:tav>
                                      </p:tavLst>
                                    </p:anim>
                                  </p:childTnLst>
                                </p:cTn>
                              </p:par>
                            </p:childTnLst>
                          </p:cTn>
                        </p:par>
                        <p:par>
                          <p:cTn id="60" fill="hold">
                            <p:stCondLst>
                              <p:cond delay="11000"/>
                            </p:stCondLst>
                            <p:childTnLst>
                              <p:par>
                                <p:cTn id="61" presetID="10" presetClass="exit" presetSubtype="0" fill="hold" grpId="1" nodeType="afterEffect">
                                  <p:stCondLst>
                                    <p:cond delay="0"/>
                                  </p:stCondLst>
                                  <p:childTnLst>
                                    <p:animEffect transition="out" filter="fade">
                                      <p:cBhvr>
                                        <p:cTn id="62" dur="1000"/>
                                        <p:tgtEl>
                                          <p:spTgt spid="59407"/>
                                        </p:tgtEl>
                                      </p:cBhvr>
                                    </p:animEffect>
                                    <p:set>
                                      <p:cBhvr>
                                        <p:cTn id="63" dur="1" fill="hold">
                                          <p:stCondLst>
                                            <p:cond delay="999"/>
                                          </p:stCondLst>
                                        </p:cTn>
                                        <p:tgtEl>
                                          <p:spTgt spid="59407"/>
                                        </p:tgtEl>
                                        <p:attrNameLst>
                                          <p:attrName>style.visibility</p:attrName>
                                        </p:attrNameLst>
                                      </p:cBhvr>
                                      <p:to>
                                        <p:strVal val="hidden"/>
                                      </p:to>
                                    </p:set>
                                  </p:childTnLst>
                                </p:cTn>
                              </p:par>
                            </p:childTnLst>
                          </p:cTn>
                        </p:par>
                        <p:par>
                          <p:cTn id="64" fill="hold">
                            <p:stCondLst>
                              <p:cond delay="12000"/>
                            </p:stCondLst>
                            <p:childTnLst>
                              <p:par>
                                <p:cTn id="65" presetID="2" presetClass="entr" presetSubtype="4" fill="hold" grpId="1" nodeType="afterEffect">
                                  <p:stCondLst>
                                    <p:cond delay="0"/>
                                  </p:stCondLst>
                                  <p:childTnLst>
                                    <p:set>
                                      <p:cBhvr>
                                        <p:cTn id="66" dur="1" fill="hold">
                                          <p:stCondLst>
                                            <p:cond delay="0"/>
                                          </p:stCondLst>
                                        </p:cTn>
                                        <p:tgtEl>
                                          <p:spTgt spid="59408"/>
                                        </p:tgtEl>
                                        <p:attrNameLst>
                                          <p:attrName>style.visibility</p:attrName>
                                        </p:attrNameLst>
                                      </p:cBhvr>
                                      <p:to>
                                        <p:strVal val="visible"/>
                                      </p:to>
                                    </p:set>
                                    <p:anim calcmode="lin" valueType="num">
                                      <p:cBhvr additive="base">
                                        <p:cTn id="67" dur="1000" fill="hold"/>
                                        <p:tgtEl>
                                          <p:spTgt spid="59408"/>
                                        </p:tgtEl>
                                        <p:attrNameLst>
                                          <p:attrName>ppt_x</p:attrName>
                                        </p:attrNameLst>
                                      </p:cBhvr>
                                      <p:tavLst>
                                        <p:tav tm="0">
                                          <p:val>
                                            <p:strVal val="#ppt_x"/>
                                          </p:val>
                                        </p:tav>
                                        <p:tav tm="100000">
                                          <p:val>
                                            <p:strVal val="#ppt_x"/>
                                          </p:val>
                                        </p:tav>
                                      </p:tavLst>
                                    </p:anim>
                                    <p:anim calcmode="lin" valueType="num">
                                      <p:cBhvr additive="base">
                                        <p:cTn id="68" dur="1000" fill="hold"/>
                                        <p:tgtEl>
                                          <p:spTgt spid="594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7" grpId="0"/>
      <p:bldP spid="59407" grpId="1"/>
      <p:bldP spid="59407" grpId="2"/>
      <p:bldP spid="59408" grpId="0"/>
      <p:bldP spid="59408" grpId="1"/>
      <p:bldP spid="59403" grpId="0"/>
      <p:bldP spid="59403" grpId="1"/>
      <p:bldP spid="5940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04800" y="3352800"/>
            <a:ext cx="1981200" cy="2514600"/>
          </a:xfrm>
          <a:prstGeom prst="roundRect">
            <a:avLst>
              <a:gd name="adj" fmla="val 7851"/>
            </a:avLst>
          </a:prstGeom>
          <a:solidFill>
            <a:schemeClr val="bg1"/>
          </a:solidFill>
          <a:ln>
            <a:solidFill>
              <a:schemeClr val="bg1">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075" name="Rectangle 20"/>
          <p:cNvSpPr>
            <a:spLocks noGrp="1" noChangeArrowheads="1"/>
          </p:cNvSpPr>
          <p:nvPr>
            <p:ph type="title"/>
          </p:nvPr>
        </p:nvSpPr>
        <p:spPr/>
        <p:txBody>
          <a:bodyPr/>
          <a:lstStyle/>
          <a:p>
            <a:r>
              <a:rPr lang="en-US" smtClean="0"/>
              <a:t>What Is the Extension Mobility API</a:t>
            </a:r>
          </a:p>
        </p:txBody>
      </p:sp>
      <p:sp>
        <p:nvSpPr>
          <p:cNvPr id="3076" name="Rectangle 21"/>
          <p:cNvSpPr>
            <a:spLocks noGrp="1" noChangeArrowheads="1"/>
          </p:cNvSpPr>
          <p:nvPr>
            <p:ph type="body" sz="quarter" idx="10"/>
          </p:nvPr>
        </p:nvSpPr>
        <p:spPr/>
        <p:txBody>
          <a:bodyPr>
            <a:normAutofit/>
          </a:bodyPr>
          <a:lstStyle/>
          <a:p>
            <a:r>
              <a:rPr lang="en-US" sz="2200" dirty="0" smtClean="0"/>
              <a:t>An XML-based HTTP interface that allows applications to remotely invoke the extension mobility feature on behalf of a User </a:t>
            </a:r>
          </a:p>
          <a:p>
            <a:endParaRPr lang="en-US" sz="2400" dirty="0" smtClean="0"/>
          </a:p>
        </p:txBody>
      </p:sp>
      <p:grpSp>
        <p:nvGrpSpPr>
          <p:cNvPr id="2" name="Group 4"/>
          <p:cNvGrpSpPr>
            <a:grpSpLocks/>
          </p:cNvGrpSpPr>
          <p:nvPr/>
        </p:nvGrpSpPr>
        <p:grpSpPr bwMode="auto">
          <a:xfrm>
            <a:off x="4191000" y="3657605"/>
            <a:ext cx="1219200" cy="1120776"/>
            <a:chOff x="240" y="2440"/>
            <a:chExt cx="768" cy="706"/>
          </a:xfrm>
        </p:grpSpPr>
        <p:pic>
          <p:nvPicPr>
            <p:cNvPr id="3089" name="Picture 5" descr="IP Phone"/>
            <p:cNvPicPr>
              <a:picLocks noChangeAspect="1" noChangeArrowheads="1"/>
            </p:cNvPicPr>
            <p:nvPr/>
          </p:nvPicPr>
          <p:blipFill>
            <a:blip r:embed="rId2" cstate="print"/>
            <a:stretch>
              <a:fillRect/>
            </a:stretch>
          </p:blipFill>
          <p:spPr bwMode="auto">
            <a:xfrm>
              <a:off x="240" y="2440"/>
              <a:ext cx="713" cy="571"/>
            </a:xfrm>
            <a:prstGeom prst="rect">
              <a:avLst/>
            </a:prstGeom>
            <a:noFill/>
            <a:ln w="9525">
              <a:noFill/>
              <a:miter lim="800000"/>
              <a:headEnd/>
              <a:tailEnd/>
            </a:ln>
          </p:spPr>
        </p:pic>
        <p:sp>
          <p:nvSpPr>
            <p:cNvPr id="3090" name="Rectangle 6"/>
            <p:cNvSpPr>
              <a:spLocks noChangeArrowheads="1"/>
            </p:cNvSpPr>
            <p:nvPr/>
          </p:nvSpPr>
          <p:spPr bwMode="auto">
            <a:xfrm>
              <a:off x="288" y="2976"/>
              <a:ext cx="720" cy="170"/>
            </a:xfrm>
            <a:prstGeom prst="rect">
              <a:avLst/>
            </a:prstGeom>
            <a:noFill/>
            <a:ln w="9525">
              <a:noFill/>
              <a:miter lim="800000"/>
              <a:headEnd/>
              <a:tailEnd/>
            </a:ln>
          </p:spPr>
          <p:txBody>
            <a:bodyPr lIns="103548" tIns="51774" rIns="103548" bIns="51774">
              <a:spAutoFit/>
            </a:bodyPr>
            <a:lstStyle/>
            <a:p>
              <a:pPr algn="ctr" defTabSz="1028700" eaLnBrk="0" hangingPunct="0">
                <a:lnSpc>
                  <a:spcPct val="90000"/>
                </a:lnSpc>
                <a:spcBef>
                  <a:spcPct val="50000"/>
                </a:spcBef>
              </a:pPr>
              <a:r>
                <a:rPr lang="en-US" sz="1200" b="1" dirty="0">
                  <a:solidFill>
                    <a:srgbClr val="546568"/>
                  </a:solidFill>
                </a:rPr>
                <a:t>IP Phone</a:t>
              </a:r>
            </a:p>
          </p:txBody>
        </p:sp>
      </p:grpSp>
      <p:grpSp>
        <p:nvGrpSpPr>
          <p:cNvPr id="3" name="Group 7"/>
          <p:cNvGrpSpPr>
            <a:grpSpLocks/>
          </p:cNvGrpSpPr>
          <p:nvPr/>
        </p:nvGrpSpPr>
        <p:grpSpPr bwMode="auto">
          <a:xfrm>
            <a:off x="6629400" y="3521075"/>
            <a:ext cx="1346200" cy="992188"/>
            <a:chOff x="3840" y="2162"/>
            <a:chExt cx="848" cy="625"/>
          </a:xfrm>
        </p:grpSpPr>
        <p:pic>
          <p:nvPicPr>
            <p:cNvPr id="3087" name="Picture 8"/>
            <p:cNvPicPr>
              <a:picLocks noChangeAspect="1" noChangeArrowheads="1"/>
            </p:cNvPicPr>
            <p:nvPr/>
          </p:nvPicPr>
          <p:blipFill>
            <a:blip r:embed="rId3" cstate="print"/>
            <a:stretch>
              <a:fillRect/>
            </a:stretch>
          </p:blipFill>
          <p:spPr bwMode="auto">
            <a:xfrm>
              <a:off x="3984" y="2162"/>
              <a:ext cx="518" cy="518"/>
            </a:xfrm>
            <a:prstGeom prst="rect">
              <a:avLst/>
            </a:prstGeom>
            <a:noFill/>
            <a:ln w="9525">
              <a:noFill/>
              <a:miter lim="800000"/>
              <a:headEnd/>
              <a:tailEnd/>
            </a:ln>
          </p:spPr>
        </p:pic>
        <p:sp>
          <p:nvSpPr>
            <p:cNvPr id="3088" name="Text Box 9"/>
            <p:cNvSpPr txBox="1">
              <a:spLocks noChangeArrowheads="1"/>
            </p:cNvSpPr>
            <p:nvPr/>
          </p:nvSpPr>
          <p:spPr bwMode="auto">
            <a:xfrm>
              <a:off x="3840" y="2637"/>
              <a:ext cx="848" cy="150"/>
            </a:xfrm>
            <a:prstGeom prst="rect">
              <a:avLst/>
            </a:prstGeom>
            <a:noFill/>
            <a:ln w="9525" algn="ctr">
              <a:noFill/>
              <a:miter lim="800000"/>
              <a:headEnd/>
              <a:tailEnd/>
            </a:ln>
          </p:spPr>
          <p:txBody>
            <a:bodyPr lIns="82296" tIns="36576" rIns="82296" bIns="36576">
              <a:spAutoFit/>
            </a:bodyPr>
            <a:lstStyle/>
            <a:p>
              <a:pPr algn="ctr" defTabSz="814388" eaLnBrk="0" hangingPunct="0">
                <a:lnSpc>
                  <a:spcPct val="90000"/>
                </a:lnSpc>
                <a:spcBef>
                  <a:spcPct val="50000"/>
                </a:spcBef>
              </a:pPr>
              <a:r>
                <a:rPr lang="en-US" sz="1200" b="1" dirty="0">
                  <a:solidFill>
                    <a:srgbClr val="546568"/>
                  </a:solidFill>
                </a:rPr>
                <a:t>Unified CM</a:t>
              </a:r>
            </a:p>
          </p:txBody>
        </p:sp>
      </p:grpSp>
      <p:sp>
        <p:nvSpPr>
          <p:cNvPr id="60426" name="Text Box 10"/>
          <p:cNvSpPr txBox="1">
            <a:spLocks noChangeArrowheads="1"/>
          </p:cNvSpPr>
          <p:nvPr/>
        </p:nvSpPr>
        <p:spPr bwMode="auto">
          <a:xfrm>
            <a:off x="4267200" y="3352800"/>
            <a:ext cx="1371600" cy="330200"/>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50000"/>
              </a:spcBef>
            </a:pPr>
            <a:r>
              <a:rPr lang="en-US" b="1" dirty="0"/>
              <a:t>Check In</a:t>
            </a:r>
          </a:p>
        </p:txBody>
      </p:sp>
      <p:sp>
        <p:nvSpPr>
          <p:cNvPr id="60427" name="Text Box 11"/>
          <p:cNvSpPr txBox="1">
            <a:spLocks noChangeArrowheads="1"/>
          </p:cNvSpPr>
          <p:nvPr/>
        </p:nvSpPr>
        <p:spPr bwMode="auto">
          <a:xfrm>
            <a:off x="5334000" y="4279900"/>
            <a:ext cx="1371600" cy="330200"/>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50000"/>
              </a:spcBef>
            </a:pPr>
            <a:r>
              <a:rPr lang="en-US" b="1" dirty="0"/>
              <a:t>Check Out</a:t>
            </a:r>
          </a:p>
        </p:txBody>
      </p:sp>
      <p:sp>
        <p:nvSpPr>
          <p:cNvPr id="60429" name="Text Box 13"/>
          <p:cNvSpPr txBox="1">
            <a:spLocks noChangeArrowheads="1"/>
          </p:cNvSpPr>
          <p:nvPr/>
        </p:nvSpPr>
        <p:spPr bwMode="auto">
          <a:xfrm>
            <a:off x="6553200" y="4780481"/>
            <a:ext cx="2514600" cy="1467919"/>
          </a:xfrm>
          <a:prstGeom prst="rect">
            <a:avLst/>
          </a:prstGeom>
          <a:noFill/>
          <a:ln w="9525" algn="ctr">
            <a:noFill/>
            <a:miter lim="800000"/>
            <a:headEnd/>
            <a:tailEnd/>
          </a:ln>
        </p:spPr>
        <p:txBody>
          <a:bodyPr lIns="82124" tIns="41061" rIns="82124" bIns="41061">
            <a:spAutoFit/>
          </a:bodyPr>
          <a:lstStyle/>
          <a:p>
            <a:pPr defTabSz="814388" eaLnBrk="0" hangingPunct="0"/>
            <a:r>
              <a:rPr lang="en-US" dirty="0">
                <a:solidFill>
                  <a:srgbClr val="546568"/>
                </a:solidFill>
              </a:rPr>
              <a:t>User: Luis Gomez</a:t>
            </a:r>
          </a:p>
          <a:p>
            <a:pPr defTabSz="814388" eaLnBrk="0" hangingPunct="0"/>
            <a:r>
              <a:rPr lang="en-US" dirty="0">
                <a:solidFill>
                  <a:srgbClr val="546568"/>
                </a:solidFill>
              </a:rPr>
              <a:t>DN: (352)555-3344</a:t>
            </a:r>
          </a:p>
          <a:p>
            <a:pPr defTabSz="814388" eaLnBrk="0" hangingPunct="0"/>
            <a:r>
              <a:rPr lang="en-US" dirty="0">
                <a:solidFill>
                  <a:srgbClr val="546568"/>
                </a:solidFill>
              </a:rPr>
              <a:t>Premier Guest </a:t>
            </a:r>
          </a:p>
          <a:p>
            <a:pPr defTabSz="814388" eaLnBrk="0" hangingPunct="0"/>
            <a:r>
              <a:rPr lang="en-US" dirty="0">
                <a:solidFill>
                  <a:srgbClr val="546568"/>
                </a:solidFill>
              </a:rPr>
              <a:t>Language Set </a:t>
            </a:r>
            <a:br>
              <a:rPr lang="en-US" dirty="0">
                <a:solidFill>
                  <a:srgbClr val="546568"/>
                </a:solidFill>
              </a:rPr>
            </a:br>
            <a:r>
              <a:rPr lang="en-US" dirty="0">
                <a:solidFill>
                  <a:srgbClr val="546568"/>
                </a:solidFill>
              </a:rPr>
              <a:t>to Spanish</a:t>
            </a:r>
          </a:p>
        </p:txBody>
      </p:sp>
      <p:sp>
        <p:nvSpPr>
          <p:cNvPr id="60430" name="Text Box 14"/>
          <p:cNvSpPr txBox="1">
            <a:spLocks noChangeArrowheads="1"/>
          </p:cNvSpPr>
          <p:nvPr/>
        </p:nvSpPr>
        <p:spPr bwMode="auto">
          <a:xfrm>
            <a:off x="4191000" y="4780481"/>
            <a:ext cx="2133600" cy="913921"/>
          </a:xfrm>
          <a:prstGeom prst="rect">
            <a:avLst/>
          </a:prstGeom>
          <a:noFill/>
          <a:ln w="9525" algn="ctr">
            <a:noFill/>
            <a:miter lim="800000"/>
            <a:headEnd/>
            <a:tailEnd/>
          </a:ln>
        </p:spPr>
        <p:txBody>
          <a:bodyPr lIns="82124" tIns="41061" rIns="82124" bIns="41061">
            <a:spAutoFit/>
          </a:bodyPr>
          <a:lstStyle/>
          <a:p>
            <a:pPr defTabSz="814388" eaLnBrk="0" hangingPunct="0"/>
            <a:r>
              <a:rPr lang="en-US" dirty="0">
                <a:solidFill>
                  <a:srgbClr val="546568"/>
                </a:solidFill>
              </a:rPr>
              <a:t>User: Room 901</a:t>
            </a:r>
          </a:p>
          <a:p>
            <a:pPr defTabSz="814388" eaLnBrk="0" hangingPunct="0"/>
            <a:r>
              <a:rPr lang="en-US" dirty="0">
                <a:solidFill>
                  <a:srgbClr val="546568"/>
                </a:solidFill>
              </a:rPr>
              <a:t>DN: 90001</a:t>
            </a:r>
          </a:p>
          <a:p>
            <a:pPr defTabSz="814388" eaLnBrk="0" hangingPunct="0"/>
            <a:r>
              <a:rPr lang="en-US" dirty="0">
                <a:solidFill>
                  <a:srgbClr val="546568"/>
                </a:solidFill>
              </a:rPr>
              <a:t>0 and 911 Access</a:t>
            </a:r>
          </a:p>
        </p:txBody>
      </p:sp>
      <p:pic>
        <p:nvPicPr>
          <p:cNvPr id="3083" name="Picture 15" descr="MainframeApr99"/>
          <p:cNvPicPr>
            <a:picLocks noChangeAspect="1" noChangeArrowheads="1"/>
          </p:cNvPicPr>
          <p:nvPr/>
        </p:nvPicPr>
        <p:blipFill>
          <a:blip r:embed="rId4" cstate="print"/>
          <a:stretch>
            <a:fillRect/>
          </a:stretch>
        </p:blipFill>
        <p:spPr bwMode="auto">
          <a:xfrm>
            <a:off x="2618232" y="4495800"/>
            <a:ext cx="1267968" cy="1267968"/>
          </a:xfrm>
          <a:prstGeom prst="rect">
            <a:avLst/>
          </a:prstGeom>
          <a:noFill/>
          <a:ln w="9525">
            <a:noFill/>
            <a:miter lim="800000"/>
            <a:headEnd/>
            <a:tailEnd/>
          </a:ln>
        </p:spPr>
      </p:pic>
      <p:sp>
        <p:nvSpPr>
          <p:cNvPr id="60432" name="Text Box 16"/>
          <p:cNvSpPr txBox="1">
            <a:spLocks noChangeArrowheads="1"/>
          </p:cNvSpPr>
          <p:nvPr/>
        </p:nvSpPr>
        <p:spPr bwMode="auto">
          <a:xfrm>
            <a:off x="457200" y="3429000"/>
            <a:ext cx="1577566" cy="830821"/>
          </a:xfrm>
          <a:prstGeom prst="rect">
            <a:avLst/>
          </a:prstGeom>
          <a:noFill/>
          <a:ln w="9525" algn="ctr">
            <a:noFill/>
            <a:miter lim="800000"/>
            <a:headEnd/>
            <a:tailEnd/>
          </a:ln>
        </p:spPr>
        <p:txBody>
          <a:bodyPr wrap="square" lIns="82124" tIns="41061" rIns="82124" bIns="41061">
            <a:spAutoFit/>
          </a:bodyPr>
          <a:lstStyle/>
          <a:p>
            <a:pPr algn="ctr" defTabSz="814388" eaLnBrk="0" hangingPunct="0">
              <a:lnSpc>
                <a:spcPct val="90000"/>
              </a:lnSpc>
              <a:spcBef>
                <a:spcPct val="50000"/>
              </a:spcBef>
            </a:pPr>
            <a:r>
              <a:rPr lang="en-US" b="1" dirty="0" smtClean="0">
                <a:solidFill>
                  <a:srgbClr val="546568"/>
                </a:solidFill>
              </a:rPr>
              <a:t>Guest Checks </a:t>
            </a:r>
            <a:r>
              <a:rPr lang="en-US" b="1" dirty="0">
                <a:solidFill>
                  <a:srgbClr val="546568"/>
                </a:solidFill>
              </a:rPr>
              <a:t>Into Hotel</a:t>
            </a:r>
          </a:p>
        </p:txBody>
      </p:sp>
      <p:sp>
        <p:nvSpPr>
          <p:cNvPr id="60433" name="Text Box 17"/>
          <p:cNvSpPr txBox="1">
            <a:spLocks noChangeArrowheads="1"/>
          </p:cNvSpPr>
          <p:nvPr/>
        </p:nvSpPr>
        <p:spPr bwMode="auto">
          <a:xfrm>
            <a:off x="2514600" y="3365500"/>
            <a:ext cx="1447800" cy="1073150"/>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50000"/>
              </a:spcBef>
            </a:pPr>
            <a:r>
              <a:rPr lang="en-US" b="1" dirty="0">
                <a:solidFill>
                  <a:srgbClr val="546568"/>
                </a:solidFill>
              </a:rPr>
              <a:t>App Server Provisions Room Phone</a:t>
            </a:r>
          </a:p>
        </p:txBody>
      </p:sp>
      <p:pic>
        <p:nvPicPr>
          <p:cNvPr id="19" name="Picture 18" descr="hotel icon3.jpg"/>
          <p:cNvPicPr>
            <a:picLocks noChangeAspect="1"/>
          </p:cNvPicPr>
          <p:nvPr/>
        </p:nvPicPr>
        <p:blipFill>
          <a:blip r:embed="rId5" cstate="print"/>
          <a:stretch>
            <a:fillRect/>
          </a:stretch>
        </p:blipFill>
        <p:spPr>
          <a:xfrm>
            <a:off x="533400" y="4495800"/>
            <a:ext cx="1695450" cy="692150"/>
          </a:xfrm>
          <a:prstGeom prst="rect">
            <a:avLst/>
          </a:prstGeom>
        </p:spPr>
      </p:pic>
      <p:pic>
        <p:nvPicPr>
          <p:cNvPr id="22" name="Picture 21" descr="user_0020_256.png"/>
          <p:cNvPicPr>
            <a:picLocks noChangeAspect="1"/>
          </p:cNvPicPr>
          <p:nvPr/>
        </p:nvPicPr>
        <p:blipFill>
          <a:blip r:embed="rId6" cstate="print"/>
          <a:stretch>
            <a:fillRect/>
          </a:stretch>
        </p:blipFill>
        <p:spPr>
          <a:xfrm>
            <a:off x="457200" y="4526280"/>
            <a:ext cx="1005840" cy="1005840"/>
          </a:xfrm>
          <a:prstGeom prst="rect">
            <a:avLst/>
          </a:prstGeom>
        </p:spPr>
      </p:pic>
      <p:pic>
        <p:nvPicPr>
          <p:cNvPr id="21" name="Picture 20" descr="Device_database_3036_unmanaged_64.png"/>
          <p:cNvPicPr>
            <a:picLocks noChangeAspect="1"/>
          </p:cNvPicPr>
          <p:nvPr/>
        </p:nvPicPr>
        <p:blipFill>
          <a:blip r:embed="rId7" cstate="print"/>
          <a:stretch>
            <a:fillRect/>
          </a:stretch>
        </p:blipFill>
        <p:spPr>
          <a:xfrm>
            <a:off x="7848600" y="3810000"/>
            <a:ext cx="548640" cy="54864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repeatCount="2000" fill="hold" grpId="0" nodeType="clickEffect">
                                  <p:stCondLst>
                                    <p:cond delay="0"/>
                                  </p:stCondLst>
                                  <p:iterate type="lt">
                                    <p:tmPct val="10000"/>
                                  </p:iterate>
                                  <p:childTnLst>
                                    <p:animScale>
                                      <p:cBhvr>
                                        <p:cTn id="6" dur="250" autoRev="1" fill="hold">
                                          <p:stCondLst>
                                            <p:cond delay="0"/>
                                          </p:stCondLst>
                                        </p:cTn>
                                        <p:tgtEl>
                                          <p:spTgt spid="60432"/>
                                        </p:tgtEl>
                                      </p:cBhvr>
                                      <p:to x="80000" y="100000"/>
                                    </p:animScale>
                                    <p:anim by="(#ppt_w*0.10)" calcmode="lin" valueType="num">
                                      <p:cBhvr>
                                        <p:cTn id="7" dur="250" autoRev="1" fill="hold">
                                          <p:stCondLst>
                                            <p:cond delay="0"/>
                                          </p:stCondLst>
                                        </p:cTn>
                                        <p:tgtEl>
                                          <p:spTgt spid="60432"/>
                                        </p:tgtEl>
                                        <p:attrNameLst>
                                          <p:attrName>ppt_x</p:attrName>
                                        </p:attrNameLst>
                                      </p:cBhvr>
                                    </p:anim>
                                    <p:anim by="(-#ppt_w*0.10)" calcmode="lin" valueType="num">
                                      <p:cBhvr>
                                        <p:cTn id="8" dur="250" autoRev="1" fill="hold">
                                          <p:stCondLst>
                                            <p:cond delay="0"/>
                                          </p:stCondLst>
                                        </p:cTn>
                                        <p:tgtEl>
                                          <p:spTgt spid="60432"/>
                                        </p:tgtEl>
                                        <p:attrNameLst>
                                          <p:attrName>ppt_y</p:attrName>
                                        </p:attrNameLst>
                                      </p:cBhvr>
                                    </p:anim>
                                    <p:animRot by="-480000">
                                      <p:cBhvr>
                                        <p:cTn id="9" dur="250" autoRev="1" fill="hold">
                                          <p:stCondLst>
                                            <p:cond delay="0"/>
                                          </p:stCondLst>
                                        </p:cTn>
                                        <p:tgtEl>
                                          <p:spTgt spid="60432"/>
                                        </p:tgtEl>
                                        <p:attrNameLst>
                                          <p:attrName>r</p:attrName>
                                        </p:attrNameLst>
                                      </p:cBhvr>
                                    </p:animRot>
                                  </p:childTnLst>
                                </p:cTn>
                              </p:par>
                            </p:childTnLst>
                          </p:cTn>
                        </p:par>
                        <p:par>
                          <p:cTn id="10" fill="hold">
                            <p:stCondLst>
                              <p:cond delay="2900"/>
                            </p:stCondLst>
                            <p:childTnLst>
                              <p:par>
                                <p:cTn id="11" presetID="36" presetClass="emph" presetSubtype="0" repeatCount="2000" fill="hold" grpId="0" nodeType="afterEffect">
                                  <p:stCondLst>
                                    <p:cond delay="0"/>
                                  </p:stCondLst>
                                  <p:iterate type="lt">
                                    <p:tmPct val="10000"/>
                                  </p:iterate>
                                  <p:childTnLst>
                                    <p:animScale>
                                      <p:cBhvr>
                                        <p:cTn id="12" dur="250" autoRev="1" fill="hold">
                                          <p:stCondLst>
                                            <p:cond delay="0"/>
                                          </p:stCondLst>
                                        </p:cTn>
                                        <p:tgtEl>
                                          <p:spTgt spid="60433"/>
                                        </p:tgtEl>
                                      </p:cBhvr>
                                      <p:to x="80000" y="100000"/>
                                    </p:animScale>
                                    <p:anim by="(#ppt_w*0.10)" calcmode="lin" valueType="num">
                                      <p:cBhvr>
                                        <p:cTn id="13" dur="250" autoRev="1" fill="hold">
                                          <p:stCondLst>
                                            <p:cond delay="0"/>
                                          </p:stCondLst>
                                        </p:cTn>
                                        <p:tgtEl>
                                          <p:spTgt spid="60433"/>
                                        </p:tgtEl>
                                        <p:attrNameLst>
                                          <p:attrName>ppt_x</p:attrName>
                                        </p:attrNameLst>
                                      </p:cBhvr>
                                    </p:anim>
                                    <p:anim by="(-#ppt_w*0.10)" calcmode="lin" valueType="num">
                                      <p:cBhvr>
                                        <p:cTn id="14" dur="250" autoRev="1" fill="hold">
                                          <p:stCondLst>
                                            <p:cond delay="0"/>
                                          </p:stCondLst>
                                        </p:cTn>
                                        <p:tgtEl>
                                          <p:spTgt spid="60433"/>
                                        </p:tgtEl>
                                        <p:attrNameLst>
                                          <p:attrName>ppt_y</p:attrName>
                                        </p:attrNameLst>
                                      </p:cBhvr>
                                    </p:anim>
                                    <p:animRot by="-480000">
                                      <p:cBhvr>
                                        <p:cTn id="15" dur="250" autoRev="1" fill="hold">
                                          <p:stCondLst>
                                            <p:cond delay="0"/>
                                          </p:stCondLst>
                                        </p:cTn>
                                        <p:tgtEl>
                                          <p:spTgt spid="60433"/>
                                        </p:tgtEl>
                                        <p:attrNameLst>
                                          <p:attrName>r</p:attrName>
                                        </p:attrNameLst>
                                      </p:cBhvr>
                                    </p:animRot>
                                  </p:childTnLst>
                                </p:cTn>
                              </p:par>
                            </p:childTnLst>
                          </p:cTn>
                        </p:par>
                        <p:par>
                          <p:cTn id="16" fill="hold">
                            <p:stCondLst>
                              <p:cond delay="6600"/>
                            </p:stCondLst>
                            <p:childTnLst>
                              <p:par>
                                <p:cTn id="17" presetID="10" presetClass="entr" presetSubtype="0" fill="hold" grpId="2" nodeType="afterEffect">
                                  <p:stCondLst>
                                    <p:cond delay="0"/>
                                  </p:stCondLst>
                                  <p:childTnLst>
                                    <p:set>
                                      <p:cBhvr>
                                        <p:cTn id="18" dur="1" fill="hold">
                                          <p:stCondLst>
                                            <p:cond delay="0"/>
                                          </p:stCondLst>
                                        </p:cTn>
                                        <p:tgtEl>
                                          <p:spTgt spid="60426"/>
                                        </p:tgtEl>
                                        <p:attrNameLst>
                                          <p:attrName>style.visibility</p:attrName>
                                        </p:attrNameLst>
                                      </p:cBhvr>
                                      <p:to>
                                        <p:strVal val="visible"/>
                                      </p:to>
                                    </p:set>
                                    <p:animEffect transition="in" filter="fade">
                                      <p:cBhvr>
                                        <p:cTn id="19" dur="1000"/>
                                        <p:tgtEl>
                                          <p:spTgt spid="60426"/>
                                        </p:tgtEl>
                                      </p:cBhvr>
                                    </p:animEffect>
                                  </p:childTnLst>
                                </p:cTn>
                              </p:par>
                            </p:childTnLst>
                          </p:cTn>
                        </p:par>
                        <p:par>
                          <p:cTn id="20" fill="hold">
                            <p:stCondLst>
                              <p:cond delay="7600"/>
                            </p:stCondLst>
                            <p:childTnLst>
                              <p:par>
                                <p:cTn id="21" presetID="0" presetClass="path" presetSubtype="0" accel="50000" decel="50000" fill="hold" grpId="1" nodeType="afterEffect">
                                  <p:stCondLst>
                                    <p:cond delay="0"/>
                                  </p:stCondLst>
                                  <p:childTnLst>
                                    <p:animMotion origin="layout" path="M 0.04166 -1.48148E-6 L 0.175 -0.0037 " pathEditMode="relative" rAng="0" ptsTypes="AA">
                                      <p:cBhvr>
                                        <p:cTn id="22" dur="1000" fill="hold"/>
                                        <p:tgtEl>
                                          <p:spTgt spid="60426"/>
                                        </p:tgtEl>
                                        <p:attrNameLst>
                                          <p:attrName>ppt_x</p:attrName>
                                          <p:attrName>ppt_y</p:attrName>
                                        </p:attrNameLst>
                                      </p:cBhvr>
                                      <p:rCtr x="67" y="-2"/>
                                    </p:animMotion>
                                  </p:childTnLst>
                                </p:cTn>
                              </p:par>
                            </p:childTnLst>
                          </p:cTn>
                        </p:par>
                        <p:par>
                          <p:cTn id="23" fill="hold">
                            <p:stCondLst>
                              <p:cond delay="8600"/>
                            </p:stCondLst>
                            <p:childTnLst>
                              <p:par>
                                <p:cTn id="24" presetID="32" presetClass="emph" presetSubtype="0" fill="hold" nodeType="afterEffect">
                                  <p:stCondLst>
                                    <p:cond delay="0"/>
                                  </p:stCondLst>
                                  <p:childTnLst>
                                    <p:animClr clrSpc="rgb" dir="cw">
                                      <p:cBhvr override="childStyle">
                                        <p:cTn id="25" dur="200" fill="hold"/>
                                        <p:tgtEl>
                                          <p:spTgt spid="2"/>
                                        </p:tgtEl>
                                        <p:attrNameLst>
                                          <p:attrName>style.color</p:attrName>
                                        </p:attrNameLst>
                                      </p:cBhvr>
                                      <p:to>
                                        <a:schemeClr val="accent2"/>
                                      </p:to>
                                    </p:animClr>
                                    <p:animClr clrSpc="rgb" dir="cw">
                                      <p:cBhvr>
                                        <p:cTn id="26" dur="200" fill="hold"/>
                                        <p:tgtEl>
                                          <p:spTgt spid="2"/>
                                        </p:tgtEl>
                                        <p:attrNameLst>
                                          <p:attrName>fillcolor</p:attrName>
                                        </p:attrNameLst>
                                      </p:cBhvr>
                                      <p:to>
                                        <a:schemeClr val="accent2"/>
                                      </p:to>
                                    </p:animClr>
                                    <p:set>
                                      <p:cBhvr>
                                        <p:cTn id="27" dur="200" fill="hold"/>
                                        <p:tgtEl>
                                          <p:spTgt spid="2"/>
                                        </p:tgtEl>
                                        <p:attrNameLst>
                                          <p:attrName>fill.type</p:attrName>
                                        </p:attrNameLst>
                                      </p:cBhvr>
                                      <p:to>
                                        <p:strVal val="solid"/>
                                      </p:to>
                                    </p:set>
                                    <p:set>
                                      <p:cBhvr>
                                        <p:cTn id="28" dur="200" fill="hold"/>
                                        <p:tgtEl>
                                          <p:spTgt spid="2"/>
                                        </p:tgtEl>
                                        <p:attrNameLst>
                                          <p:attrName>fill.on</p:attrName>
                                        </p:attrNameLst>
                                      </p:cBhvr>
                                      <p:to>
                                        <p:strVal val="true"/>
                                      </p:to>
                                    </p:set>
                                    <p:animRot by="120000">
                                      <p:cBhvr>
                                        <p:cTn id="29" dur="200" fill="hold">
                                          <p:stCondLst>
                                            <p:cond delay="0"/>
                                          </p:stCondLst>
                                        </p:cTn>
                                        <p:tgtEl>
                                          <p:spTgt spid="2"/>
                                        </p:tgtEl>
                                        <p:attrNameLst>
                                          <p:attrName>r</p:attrName>
                                        </p:attrNameLst>
                                      </p:cBhvr>
                                    </p:animRot>
                                    <p:animRot by="-240000">
                                      <p:cBhvr>
                                        <p:cTn id="30" dur="400" fill="hold">
                                          <p:stCondLst>
                                            <p:cond delay="400"/>
                                          </p:stCondLst>
                                        </p:cTn>
                                        <p:tgtEl>
                                          <p:spTgt spid="2"/>
                                        </p:tgtEl>
                                        <p:attrNameLst>
                                          <p:attrName>r</p:attrName>
                                        </p:attrNameLst>
                                      </p:cBhvr>
                                    </p:animRot>
                                    <p:animRot by="240000">
                                      <p:cBhvr>
                                        <p:cTn id="31" dur="400" fill="hold">
                                          <p:stCondLst>
                                            <p:cond delay="800"/>
                                          </p:stCondLst>
                                        </p:cTn>
                                        <p:tgtEl>
                                          <p:spTgt spid="2"/>
                                        </p:tgtEl>
                                        <p:attrNameLst>
                                          <p:attrName>r</p:attrName>
                                        </p:attrNameLst>
                                      </p:cBhvr>
                                    </p:animRot>
                                    <p:animRot by="-240000">
                                      <p:cBhvr>
                                        <p:cTn id="32" dur="400" fill="hold">
                                          <p:stCondLst>
                                            <p:cond delay="1200"/>
                                          </p:stCondLst>
                                        </p:cTn>
                                        <p:tgtEl>
                                          <p:spTgt spid="2"/>
                                        </p:tgtEl>
                                        <p:attrNameLst>
                                          <p:attrName>r</p:attrName>
                                        </p:attrNameLst>
                                      </p:cBhvr>
                                    </p:animRot>
                                    <p:animRot by="120000">
                                      <p:cBhvr>
                                        <p:cTn id="33" dur="400" fill="hold">
                                          <p:stCondLst>
                                            <p:cond delay="1600"/>
                                          </p:stCondLst>
                                        </p:cTn>
                                        <p:tgtEl>
                                          <p:spTgt spid="2"/>
                                        </p:tgtEl>
                                        <p:attrNameLst>
                                          <p:attrName>r</p:attrName>
                                        </p:attrNameLst>
                                      </p:cBhvr>
                                    </p:animRot>
                                  </p:childTnLst>
                                </p:cTn>
                              </p:par>
                              <p:par>
                                <p:cTn id="34" presetID="32" presetClass="emph" presetSubtype="0" fill="hold" nodeType="withEffect">
                                  <p:stCondLst>
                                    <p:cond delay="0"/>
                                  </p:stCondLst>
                                  <p:childTnLst>
                                    <p:animClr clrSpc="rgb" dir="cw">
                                      <p:cBhvr override="childStyle">
                                        <p:cTn id="35" dur="200" fill="hold"/>
                                        <p:tgtEl>
                                          <p:spTgt spid="3"/>
                                        </p:tgtEl>
                                        <p:attrNameLst>
                                          <p:attrName>style.color</p:attrName>
                                        </p:attrNameLst>
                                      </p:cBhvr>
                                      <p:to>
                                        <a:schemeClr val="accent2"/>
                                      </p:to>
                                    </p:animClr>
                                    <p:animClr clrSpc="rgb" dir="cw">
                                      <p:cBhvr>
                                        <p:cTn id="36" dur="200" fill="hold"/>
                                        <p:tgtEl>
                                          <p:spTgt spid="3"/>
                                        </p:tgtEl>
                                        <p:attrNameLst>
                                          <p:attrName>fillcolor</p:attrName>
                                        </p:attrNameLst>
                                      </p:cBhvr>
                                      <p:to>
                                        <a:schemeClr val="accent2"/>
                                      </p:to>
                                    </p:animClr>
                                    <p:set>
                                      <p:cBhvr>
                                        <p:cTn id="37" dur="200" fill="hold"/>
                                        <p:tgtEl>
                                          <p:spTgt spid="3"/>
                                        </p:tgtEl>
                                        <p:attrNameLst>
                                          <p:attrName>fill.type</p:attrName>
                                        </p:attrNameLst>
                                      </p:cBhvr>
                                      <p:to>
                                        <p:strVal val="solid"/>
                                      </p:to>
                                    </p:set>
                                    <p:set>
                                      <p:cBhvr>
                                        <p:cTn id="38" dur="200" fill="hold"/>
                                        <p:tgtEl>
                                          <p:spTgt spid="3"/>
                                        </p:tgtEl>
                                        <p:attrNameLst>
                                          <p:attrName>fill.on</p:attrName>
                                        </p:attrNameLst>
                                      </p:cBhvr>
                                      <p:to>
                                        <p:strVal val="true"/>
                                      </p:to>
                                    </p:set>
                                    <p:animRot by="120000">
                                      <p:cBhvr>
                                        <p:cTn id="39" dur="200" fill="hold">
                                          <p:stCondLst>
                                            <p:cond delay="0"/>
                                          </p:stCondLst>
                                        </p:cTn>
                                        <p:tgtEl>
                                          <p:spTgt spid="3"/>
                                        </p:tgtEl>
                                        <p:attrNameLst>
                                          <p:attrName>r</p:attrName>
                                        </p:attrNameLst>
                                      </p:cBhvr>
                                    </p:animRot>
                                    <p:animRot by="-240000">
                                      <p:cBhvr>
                                        <p:cTn id="40" dur="400" fill="hold">
                                          <p:stCondLst>
                                            <p:cond delay="400"/>
                                          </p:stCondLst>
                                        </p:cTn>
                                        <p:tgtEl>
                                          <p:spTgt spid="3"/>
                                        </p:tgtEl>
                                        <p:attrNameLst>
                                          <p:attrName>r</p:attrName>
                                        </p:attrNameLst>
                                      </p:cBhvr>
                                    </p:animRot>
                                    <p:animRot by="240000">
                                      <p:cBhvr>
                                        <p:cTn id="41" dur="400" fill="hold">
                                          <p:stCondLst>
                                            <p:cond delay="800"/>
                                          </p:stCondLst>
                                        </p:cTn>
                                        <p:tgtEl>
                                          <p:spTgt spid="3"/>
                                        </p:tgtEl>
                                        <p:attrNameLst>
                                          <p:attrName>r</p:attrName>
                                        </p:attrNameLst>
                                      </p:cBhvr>
                                    </p:animRot>
                                    <p:animRot by="-240000">
                                      <p:cBhvr>
                                        <p:cTn id="42" dur="400" fill="hold">
                                          <p:stCondLst>
                                            <p:cond delay="1200"/>
                                          </p:stCondLst>
                                        </p:cTn>
                                        <p:tgtEl>
                                          <p:spTgt spid="3"/>
                                        </p:tgtEl>
                                        <p:attrNameLst>
                                          <p:attrName>r</p:attrName>
                                        </p:attrNameLst>
                                      </p:cBhvr>
                                    </p:animRot>
                                    <p:animRot by="120000">
                                      <p:cBhvr>
                                        <p:cTn id="43" dur="400" fill="hold">
                                          <p:stCondLst>
                                            <p:cond delay="1600"/>
                                          </p:stCondLst>
                                        </p:cTn>
                                        <p:tgtEl>
                                          <p:spTgt spid="3"/>
                                        </p:tgtEl>
                                        <p:attrNameLst>
                                          <p:attrName>r</p:attrName>
                                        </p:attrNameLst>
                                      </p:cBhvr>
                                    </p:animRot>
                                  </p:childTnLst>
                                </p:cTn>
                              </p:par>
                              <p:par>
                                <p:cTn id="44" presetID="32" presetClass="emph" presetSubtype="0" fill="hold" nodeType="withEffect">
                                  <p:stCondLst>
                                    <p:cond delay="0"/>
                                  </p:stCondLst>
                                  <p:childTnLst>
                                    <p:animClr clrSpc="rgb">
                                      <p:cBhvr override="childStyle">
                                        <p:cTn id="45" dur="200" fill="hold"/>
                                        <p:tgtEl>
                                          <p:spTgt spid="21"/>
                                        </p:tgtEl>
                                        <p:attrNameLst>
                                          <p:attrName>style.color</p:attrName>
                                        </p:attrNameLst>
                                      </p:cBhvr>
                                      <p:to>
                                        <a:schemeClr val="bg1"/>
                                      </p:to>
                                    </p:animClr>
                                    <p:animClr clrSpc="rgb">
                                      <p:cBhvr>
                                        <p:cTn id="46" dur="200" fill="hold"/>
                                        <p:tgtEl>
                                          <p:spTgt spid="21"/>
                                        </p:tgtEl>
                                        <p:attrNameLst>
                                          <p:attrName>fillcolor</p:attrName>
                                        </p:attrNameLst>
                                      </p:cBhvr>
                                      <p:to>
                                        <a:schemeClr val="bg1"/>
                                      </p:to>
                                    </p:animClr>
                                    <p:set>
                                      <p:cBhvr>
                                        <p:cTn id="47" dur="200" fill="hold"/>
                                        <p:tgtEl>
                                          <p:spTgt spid="21"/>
                                        </p:tgtEl>
                                        <p:attrNameLst>
                                          <p:attrName>fill.type</p:attrName>
                                        </p:attrNameLst>
                                      </p:cBhvr>
                                      <p:to>
                                        <p:strVal val="solid"/>
                                      </p:to>
                                    </p:set>
                                    <p:set>
                                      <p:cBhvr>
                                        <p:cTn id="48" dur="200" fill="hold"/>
                                        <p:tgtEl>
                                          <p:spTgt spid="21"/>
                                        </p:tgtEl>
                                        <p:attrNameLst>
                                          <p:attrName>fill.on</p:attrName>
                                        </p:attrNameLst>
                                      </p:cBhvr>
                                      <p:to>
                                        <p:strVal val="true"/>
                                      </p:to>
                                    </p:set>
                                    <p:animRot by="120000">
                                      <p:cBhvr>
                                        <p:cTn id="49" dur="200" fill="hold">
                                          <p:stCondLst>
                                            <p:cond delay="0"/>
                                          </p:stCondLst>
                                        </p:cTn>
                                        <p:tgtEl>
                                          <p:spTgt spid="21"/>
                                        </p:tgtEl>
                                        <p:attrNameLst>
                                          <p:attrName>r</p:attrName>
                                        </p:attrNameLst>
                                      </p:cBhvr>
                                    </p:animRot>
                                    <p:animRot by="-240000">
                                      <p:cBhvr>
                                        <p:cTn id="50" dur="400" fill="hold">
                                          <p:stCondLst>
                                            <p:cond delay="400"/>
                                          </p:stCondLst>
                                        </p:cTn>
                                        <p:tgtEl>
                                          <p:spTgt spid="21"/>
                                        </p:tgtEl>
                                        <p:attrNameLst>
                                          <p:attrName>r</p:attrName>
                                        </p:attrNameLst>
                                      </p:cBhvr>
                                    </p:animRot>
                                    <p:animRot by="240000">
                                      <p:cBhvr>
                                        <p:cTn id="51" dur="400" fill="hold">
                                          <p:stCondLst>
                                            <p:cond delay="800"/>
                                          </p:stCondLst>
                                        </p:cTn>
                                        <p:tgtEl>
                                          <p:spTgt spid="21"/>
                                        </p:tgtEl>
                                        <p:attrNameLst>
                                          <p:attrName>r</p:attrName>
                                        </p:attrNameLst>
                                      </p:cBhvr>
                                    </p:animRot>
                                    <p:animRot by="-240000">
                                      <p:cBhvr>
                                        <p:cTn id="52" dur="400" fill="hold">
                                          <p:stCondLst>
                                            <p:cond delay="1200"/>
                                          </p:stCondLst>
                                        </p:cTn>
                                        <p:tgtEl>
                                          <p:spTgt spid="21"/>
                                        </p:tgtEl>
                                        <p:attrNameLst>
                                          <p:attrName>r</p:attrName>
                                        </p:attrNameLst>
                                      </p:cBhvr>
                                    </p:animRot>
                                    <p:animRot by="120000">
                                      <p:cBhvr>
                                        <p:cTn id="53" dur="400" fill="hold">
                                          <p:stCondLst>
                                            <p:cond delay="1600"/>
                                          </p:stCondLst>
                                        </p:cTn>
                                        <p:tgtEl>
                                          <p:spTgt spid="21"/>
                                        </p:tgtEl>
                                        <p:attrNameLst>
                                          <p:attrName>r</p:attrName>
                                        </p:attrNameLst>
                                      </p:cBhvr>
                                    </p:animRot>
                                  </p:childTnLst>
                                </p:cTn>
                              </p:par>
                            </p:childTnLst>
                          </p:cTn>
                        </p:par>
                        <p:par>
                          <p:cTn id="54" fill="hold">
                            <p:stCondLst>
                              <p:cond delay="10600"/>
                            </p:stCondLst>
                            <p:childTnLst>
                              <p:par>
                                <p:cTn id="55" presetID="10" presetClass="entr" presetSubtype="0" fill="hold" grpId="2" nodeType="afterEffect">
                                  <p:stCondLst>
                                    <p:cond delay="0"/>
                                  </p:stCondLst>
                                  <p:childTnLst>
                                    <p:set>
                                      <p:cBhvr>
                                        <p:cTn id="56" dur="1" fill="hold">
                                          <p:stCondLst>
                                            <p:cond delay="0"/>
                                          </p:stCondLst>
                                        </p:cTn>
                                        <p:tgtEl>
                                          <p:spTgt spid="60429"/>
                                        </p:tgtEl>
                                        <p:attrNameLst>
                                          <p:attrName>style.visibility</p:attrName>
                                        </p:attrNameLst>
                                      </p:cBhvr>
                                      <p:to>
                                        <p:strVal val="visible"/>
                                      </p:to>
                                    </p:set>
                                    <p:animEffect transition="in" filter="fade">
                                      <p:cBhvr>
                                        <p:cTn id="57" dur="1000"/>
                                        <p:tgtEl>
                                          <p:spTgt spid="60429"/>
                                        </p:tgtEl>
                                      </p:cBhvr>
                                    </p:animEffect>
                                  </p:childTnLst>
                                </p:cTn>
                              </p:par>
                            </p:childTnLst>
                          </p:cTn>
                        </p:par>
                        <p:par>
                          <p:cTn id="58" fill="hold">
                            <p:stCondLst>
                              <p:cond delay="11600"/>
                            </p:stCondLst>
                            <p:childTnLst>
                              <p:par>
                                <p:cTn id="59" presetID="10" presetClass="exit" presetSubtype="0" fill="hold" grpId="0" nodeType="afterEffect">
                                  <p:stCondLst>
                                    <p:cond delay="0"/>
                                  </p:stCondLst>
                                  <p:childTnLst>
                                    <p:animEffect transition="out" filter="fade">
                                      <p:cBhvr>
                                        <p:cTn id="60" dur="1000"/>
                                        <p:tgtEl>
                                          <p:spTgt spid="60430"/>
                                        </p:tgtEl>
                                      </p:cBhvr>
                                    </p:animEffect>
                                    <p:set>
                                      <p:cBhvr>
                                        <p:cTn id="61" dur="1" fill="hold">
                                          <p:stCondLst>
                                            <p:cond delay="999"/>
                                          </p:stCondLst>
                                        </p:cTn>
                                        <p:tgtEl>
                                          <p:spTgt spid="60430"/>
                                        </p:tgtEl>
                                        <p:attrNameLst>
                                          <p:attrName>style.visibility</p:attrName>
                                        </p:attrNameLst>
                                      </p:cBhvr>
                                      <p:to>
                                        <p:strVal val="hidden"/>
                                      </p:to>
                                    </p:set>
                                  </p:childTnLst>
                                </p:cTn>
                              </p:par>
                            </p:childTnLst>
                          </p:cTn>
                        </p:par>
                        <p:par>
                          <p:cTn id="62" fill="hold">
                            <p:stCondLst>
                              <p:cond delay="12600"/>
                            </p:stCondLst>
                            <p:childTnLst>
                              <p:par>
                                <p:cTn id="63" presetID="0" presetClass="path" presetSubtype="0" accel="50000" decel="50000" fill="hold" grpId="0" nodeType="afterEffect">
                                  <p:stCondLst>
                                    <p:cond delay="0"/>
                                  </p:stCondLst>
                                  <p:childTnLst>
                                    <p:animMotion origin="layout" path="M 3.33333E-6 2.71571E-6 L -0.29584 -0.00394 " pathEditMode="relative" rAng="0" ptsTypes="AA">
                                      <p:cBhvr>
                                        <p:cTn id="64" dur="1000" fill="hold"/>
                                        <p:tgtEl>
                                          <p:spTgt spid="60429"/>
                                        </p:tgtEl>
                                        <p:attrNameLst>
                                          <p:attrName>ppt_x</p:attrName>
                                          <p:attrName>ppt_y</p:attrName>
                                        </p:attrNameLst>
                                      </p:cBhvr>
                                      <p:rCtr x="-148" y="-2"/>
                                    </p:animMotion>
                                  </p:childTnLst>
                                </p:cTn>
                              </p:par>
                            </p:childTnLst>
                          </p:cTn>
                        </p:par>
                        <p:par>
                          <p:cTn id="65" fill="hold">
                            <p:stCondLst>
                              <p:cond delay="13600"/>
                            </p:stCondLst>
                            <p:childTnLst>
                              <p:par>
                                <p:cTn id="66" presetID="10" presetClass="exit" presetSubtype="0" fill="hold" grpId="0" nodeType="afterEffect">
                                  <p:stCondLst>
                                    <p:cond delay="0"/>
                                  </p:stCondLst>
                                  <p:childTnLst>
                                    <p:animEffect transition="out" filter="fade">
                                      <p:cBhvr>
                                        <p:cTn id="67" dur="1000"/>
                                        <p:tgtEl>
                                          <p:spTgt spid="60426"/>
                                        </p:tgtEl>
                                      </p:cBhvr>
                                    </p:animEffect>
                                    <p:set>
                                      <p:cBhvr>
                                        <p:cTn id="68" dur="1" fill="hold">
                                          <p:stCondLst>
                                            <p:cond delay="999"/>
                                          </p:stCondLst>
                                        </p:cTn>
                                        <p:tgtEl>
                                          <p:spTgt spid="60426"/>
                                        </p:tgtEl>
                                        <p:attrNameLst>
                                          <p:attrName>style.visibility</p:attrName>
                                        </p:attrNameLst>
                                      </p:cBhvr>
                                      <p:to>
                                        <p:strVal val="hidden"/>
                                      </p:to>
                                    </p:set>
                                  </p:childTnLst>
                                </p:cTn>
                              </p:par>
                            </p:childTnLst>
                          </p:cTn>
                        </p:par>
                        <p:par>
                          <p:cTn id="69" fill="hold">
                            <p:stCondLst>
                              <p:cond delay="14600"/>
                            </p:stCondLst>
                            <p:childTnLst>
                              <p:par>
                                <p:cTn id="70" presetID="2" presetClass="entr" presetSubtype="8" fill="hold" grpId="0" nodeType="afterEffect">
                                  <p:stCondLst>
                                    <p:cond delay="0"/>
                                  </p:stCondLst>
                                  <p:childTnLst>
                                    <p:set>
                                      <p:cBhvr>
                                        <p:cTn id="71" dur="1" fill="hold">
                                          <p:stCondLst>
                                            <p:cond delay="0"/>
                                          </p:stCondLst>
                                        </p:cTn>
                                        <p:tgtEl>
                                          <p:spTgt spid="60427"/>
                                        </p:tgtEl>
                                        <p:attrNameLst>
                                          <p:attrName>style.visibility</p:attrName>
                                        </p:attrNameLst>
                                      </p:cBhvr>
                                      <p:to>
                                        <p:strVal val="visible"/>
                                      </p:to>
                                    </p:set>
                                    <p:anim calcmode="lin" valueType="num">
                                      <p:cBhvr additive="base">
                                        <p:cTn id="72" dur="1000" fill="hold"/>
                                        <p:tgtEl>
                                          <p:spTgt spid="60427"/>
                                        </p:tgtEl>
                                        <p:attrNameLst>
                                          <p:attrName>ppt_x</p:attrName>
                                        </p:attrNameLst>
                                      </p:cBhvr>
                                      <p:tavLst>
                                        <p:tav tm="0">
                                          <p:val>
                                            <p:strVal val="0-#ppt_w/2"/>
                                          </p:val>
                                        </p:tav>
                                        <p:tav tm="100000">
                                          <p:val>
                                            <p:strVal val="#ppt_x"/>
                                          </p:val>
                                        </p:tav>
                                      </p:tavLst>
                                    </p:anim>
                                    <p:anim calcmode="lin" valueType="num">
                                      <p:cBhvr additive="base">
                                        <p:cTn id="73" dur="1000" fill="hold"/>
                                        <p:tgtEl>
                                          <p:spTgt spid="60427"/>
                                        </p:tgtEl>
                                        <p:attrNameLst>
                                          <p:attrName>ppt_y</p:attrName>
                                        </p:attrNameLst>
                                      </p:cBhvr>
                                      <p:tavLst>
                                        <p:tav tm="0">
                                          <p:val>
                                            <p:strVal val="#ppt_y"/>
                                          </p:val>
                                        </p:tav>
                                        <p:tav tm="100000">
                                          <p:val>
                                            <p:strVal val="#ppt_y"/>
                                          </p:val>
                                        </p:tav>
                                      </p:tavLst>
                                    </p:anim>
                                  </p:childTnLst>
                                </p:cTn>
                              </p:par>
                            </p:childTnLst>
                          </p:cTn>
                        </p:par>
                        <p:par>
                          <p:cTn id="74" fill="hold">
                            <p:stCondLst>
                              <p:cond delay="15600"/>
                            </p:stCondLst>
                            <p:childTnLst>
                              <p:par>
                                <p:cTn id="75" presetID="10" presetClass="exit" presetSubtype="0" fill="hold" grpId="1" nodeType="afterEffect">
                                  <p:stCondLst>
                                    <p:cond delay="0"/>
                                  </p:stCondLst>
                                  <p:childTnLst>
                                    <p:animEffect transition="out" filter="fade">
                                      <p:cBhvr>
                                        <p:cTn id="76" dur="1000"/>
                                        <p:tgtEl>
                                          <p:spTgt spid="60429"/>
                                        </p:tgtEl>
                                      </p:cBhvr>
                                    </p:animEffect>
                                    <p:set>
                                      <p:cBhvr>
                                        <p:cTn id="77" dur="1" fill="hold">
                                          <p:stCondLst>
                                            <p:cond delay="999"/>
                                          </p:stCondLst>
                                        </p:cTn>
                                        <p:tgtEl>
                                          <p:spTgt spid="60429"/>
                                        </p:tgtEl>
                                        <p:attrNameLst>
                                          <p:attrName>style.visibility</p:attrName>
                                        </p:attrNameLst>
                                      </p:cBhvr>
                                      <p:to>
                                        <p:strVal val="hidden"/>
                                      </p:to>
                                    </p:set>
                                  </p:childTnLst>
                                </p:cTn>
                              </p:par>
                            </p:childTnLst>
                          </p:cTn>
                        </p:par>
                        <p:par>
                          <p:cTn id="78" fill="hold">
                            <p:stCondLst>
                              <p:cond delay="16600"/>
                            </p:stCondLst>
                            <p:childTnLst>
                              <p:par>
                                <p:cTn id="79" presetID="2" presetClass="entr" presetSubtype="4" fill="hold" grpId="1" nodeType="afterEffect">
                                  <p:stCondLst>
                                    <p:cond delay="0"/>
                                  </p:stCondLst>
                                  <p:childTnLst>
                                    <p:set>
                                      <p:cBhvr>
                                        <p:cTn id="80" dur="1" fill="hold">
                                          <p:stCondLst>
                                            <p:cond delay="0"/>
                                          </p:stCondLst>
                                        </p:cTn>
                                        <p:tgtEl>
                                          <p:spTgt spid="60430"/>
                                        </p:tgtEl>
                                        <p:attrNameLst>
                                          <p:attrName>style.visibility</p:attrName>
                                        </p:attrNameLst>
                                      </p:cBhvr>
                                      <p:to>
                                        <p:strVal val="visible"/>
                                      </p:to>
                                    </p:set>
                                    <p:anim calcmode="lin" valueType="num">
                                      <p:cBhvr additive="base">
                                        <p:cTn id="81" dur="1000" fill="hold"/>
                                        <p:tgtEl>
                                          <p:spTgt spid="60430"/>
                                        </p:tgtEl>
                                        <p:attrNameLst>
                                          <p:attrName>ppt_x</p:attrName>
                                        </p:attrNameLst>
                                      </p:cBhvr>
                                      <p:tavLst>
                                        <p:tav tm="0">
                                          <p:val>
                                            <p:strVal val="#ppt_x"/>
                                          </p:val>
                                        </p:tav>
                                        <p:tav tm="100000">
                                          <p:val>
                                            <p:strVal val="#ppt_x"/>
                                          </p:val>
                                        </p:tav>
                                      </p:tavLst>
                                    </p:anim>
                                    <p:anim calcmode="lin" valueType="num">
                                      <p:cBhvr additive="base">
                                        <p:cTn id="82" dur="1000" fill="hold"/>
                                        <p:tgtEl>
                                          <p:spTgt spid="604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P spid="60426" grpId="1"/>
      <p:bldP spid="60426" grpId="2"/>
      <p:bldP spid="60427" grpId="0"/>
      <p:bldP spid="60429" grpId="0"/>
      <p:bldP spid="60429" grpId="1"/>
      <p:bldP spid="60429" grpId="2"/>
      <p:bldP spid="60430" grpId="0"/>
      <p:bldP spid="60430" grpId="1"/>
      <p:bldP spid="60432" grpId="0"/>
      <p:bldP spid="604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p:txBody>
          <a:bodyPr/>
          <a:lstStyle/>
          <a:p>
            <a:r>
              <a:rPr lang="en-US" smtClean="0"/>
              <a:t>Points to Know</a:t>
            </a:r>
          </a:p>
        </p:txBody>
      </p:sp>
      <p:sp>
        <p:nvSpPr>
          <p:cNvPr id="71683" name="Rectangle 5"/>
          <p:cNvSpPr>
            <a:spLocks noGrp="1" noChangeArrowheads="1"/>
          </p:cNvSpPr>
          <p:nvPr>
            <p:ph type="body" sz="quarter" idx="10"/>
          </p:nvPr>
        </p:nvSpPr>
        <p:spPr/>
        <p:txBody>
          <a:bodyPr>
            <a:normAutofit lnSpcReduction="10000"/>
          </a:bodyPr>
          <a:lstStyle/>
          <a:p>
            <a:r>
              <a:rPr lang="en-US" sz="2400" dirty="0" smtClean="0"/>
              <a:t>Extension Mobility (EM) API provides interface for programmers / third-party applications to perform </a:t>
            </a:r>
            <a:br>
              <a:rPr lang="en-US" sz="2400" dirty="0" smtClean="0"/>
            </a:br>
            <a:r>
              <a:rPr lang="en-US" sz="2400" dirty="0" smtClean="0"/>
              <a:t>login and logout operations </a:t>
            </a:r>
          </a:p>
          <a:p>
            <a:r>
              <a:rPr lang="en-US" sz="2400" dirty="0" smtClean="0"/>
              <a:t>The EM service processes the API requests </a:t>
            </a:r>
          </a:p>
          <a:p>
            <a:r>
              <a:rPr lang="en-US" sz="2400" dirty="0" smtClean="0"/>
              <a:t>The EM service can be loaded by the Tomcat web server in any Unified CM by activating the </a:t>
            </a:r>
            <a:r>
              <a:rPr lang="en-US" sz="2400" b="1" dirty="0" smtClean="0"/>
              <a:t>Cisco Extension Mobility </a:t>
            </a:r>
            <a:r>
              <a:rPr lang="en-US" sz="2400" dirty="0" smtClean="0"/>
              <a:t>service </a:t>
            </a:r>
          </a:p>
          <a:p>
            <a:r>
              <a:rPr lang="en-US" sz="2400" dirty="0" smtClean="0"/>
              <a:t>Programmers can make use of this service, by sending XML requests (EM API) over HTTP </a:t>
            </a:r>
          </a:p>
          <a:p>
            <a:r>
              <a:rPr lang="en-US" sz="2400" dirty="0" smtClean="0"/>
              <a:t>Since the EM service is a Java-based application, these API requests are platform-independent </a:t>
            </a:r>
          </a:p>
          <a:p>
            <a:endParaRPr lang="en-US" sz="2400" dirty="0" smtClean="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1295400" y="2042159"/>
            <a:ext cx="6477000" cy="4130041"/>
          </a:xfrm>
          <a:prstGeom prst="roundRect">
            <a:avLst>
              <a:gd name="adj" fmla="val 3629"/>
            </a:avLst>
          </a:prstGeom>
          <a:solidFill>
            <a:schemeClr val="accent3"/>
          </a:solidFill>
          <a:ln w="12700">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7" name="Rounded Rectangle 46"/>
          <p:cNvSpPr/>
          <p:nvPr/>
        </p:nvSpPr>
        <p:spPr>
          <a:xfrm>
            <a:off x="1447800" y="2839085"/>
            <a:ext cx="6172200" cy="3124200"/>
          </a:xfrm>
          <a:prstGeom prst="roundRect">
            <a:avLst>
              <a:gd name="adj" fmla="val 5285"/>
            </a:avLst>
          </a:prstGeom>
          <a:solidFill>
            <a:schemeClr val="bg1"/>
          </a:solidFill>
          <a:ln w="12700">
            <a:solidFill>
              <a:schemeClr val="bg2">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2707" name="Rectangle 13"/>
          <p:cNvSpPr>
            <a:spLocks noGrp="1" noChangeArrowheads="1"/>
          </p:cNvSpPr>
          <p:nvPr>
            <p:ph type="title"/>
          </p:nvPr>
        </p:nvSpPr>
        <p:spPr/>
        <p:txBody>
          <a:bodyPr/>
          <a:lstStyle/>
          <a:p>
            <a:pPr eaLnBrk="1" hangingPunct="1"/>
            <a:r>
              <a:rPr lang="en-US" dirty="0" smtClean="0"/>
              <a:t>EM API Architecture</a:t>
            </a:r>
          </a:p>
        </p:txBody>
      </p:sp>
      <p:sp>
        <p:nvSpPr>
          <p:cNvPr id="72713" name="Line 8"/>
          <p:cNvSpPr>
            <a:spLocks noChangeShapeType="1"/>
          </p:cNvSpPr>
          <p:nvPr/>
        </p:nvSpPr>
        <p:spPr bwMode="auto">
          <a:xfrm>
            <a:off x="2522871" y="1661840"/>
            <a:ext cx="0" cy="561975"/>
          </a:xfrm>
          <a:prstGeom prst="line">
            <a:avLst/>
          </a:prstGeom>
          <a:noFill/>
          <a:ln w="19050">
            <a:solidFill>
              <a:srgbClr val="546568"/>
            </a:solidFill>
            <a:round/>
            <a:headEnd/>
            <a:tailEnd type="triangle" w="med" len="med"/>
          </a:ln>
        </p:spPr>
        <p:txBody>
          <a:bodyPr/>
          <a:lstStyle/>
          <a:p>
            <a:endParaRPr lang="en-US"/>
          </a:p>
        </p:txBody>
      </p:sp>
      <p:sp>
        <p:nvSpPr>
          <p:cNvPr id="72714" name="Line 9"/>
          <p:cNvSpPr>
            <a:spLocks noChangeShapeType="1"/>
          </p:cNvSpPr>
          <p:nvPr/>
        </p:nvSpPr>
        <p:spPr bwMode="auto">
          <a:xfrm>
            <a:off x="2963574" y="1661840"/>
            <a:ext cx="0" cy="561975"/>
          </a:xfrm>
          <a:prstGeom prst="line">
            <a:avLst/>
          </a:prstGeom>
          <a:noFill/>
          <a:ln w="19050">
            <a:solidFill>
              <a:srgbClr val="546568"/>
            </a:solidFill>
            <a:round/>
            <a:headEnd/>
            <a:tailEnd type="triangle" w="med" len="med"/>
          </a:ln>
        </p:spPr>
        <p:txBody>
          <a:bodyPr/>
          <a:lstStyle/>
          <a:p>
            <a:endParaRPr lang="en-US"/>
          </a:p>
        </p:txBody>
      </p:sp>
      <p:sp>
        <p:nvSpPr>
          <p:cNvPr id="72715" name="Text Box 10"/>
          <p:cNvSpPr txBox="1">
            <a:spLocks noChangeArrowheads="1"/>
          </p:cNvSpPr>
          <p:nvPr/>
        </p:nvSpPr>
        <p:spPr bwMode="auto">
          <a:xfrm>
            <a:off x="1437554" y="1755502"/>
            <a:ext cx="1077191" cy="276999"/>
          </a:xfrm>
          <a:prstGeom prst="rect">
            <a:avLst/>
          </a:prstGeom>
          <a:noFill/>
          <a:ln w="9525">
            <a:noFill/>
            <a:miter lim="800000"/>
            <a:headEnd/>
            <a:tailEnd/>
          </a:ln>
        </p:spPr>
        <p:txBody>
          <a:bodyPr>
            <a:spAutoFit/>
          </a:bodyPr>
          <a:lstStyle/>
          <a:p>
            <a:pPr>
              <a:spcBef>
                <a:spcPct val="50000"/>
              </a:spcBef>
            </a:pPr>
            <a:r>
              <a:rPr lang="en-US" sz="1200" dirty="0">
                <a:solidFill>
                  <a:srgbClr val="546568"/>
                </a:solidFill>
              </a:rPr>
              <a:t>HTTP Post</a:t>
            </a:r>
          </a:p>
        </p:txBody>
      </p:sp>
      <p:sp>
        <p:nvSpPr>
          <p:cNvPr id="72716" name="Text Box 11"/>
          <p:cNvSpPr txBox="1">
            <a:spLocks noChangeArrowheads="1"/>
          </p:cNvSpPr>
          <p:nvPr/>
        </p:nvSpPr>
        <p:spPr bwMode="auto">
          <a:xfrm>
            <a:off x="2963574" y="1755502"/>
            <a:ext cx="1346489" cy="275134"/>
          </a:xfrm>
          <a:prstGeom prst="rect">
            <a:avLst/>
          </a:prstGeom>
          <a:noFill/>
          <a:ln w="9525">
            <a:noFill/>
            <a:miter lim="800000"/>
            <a:headEnd/>
            <a:tailEnd/>
          </a:ln>
        </p:spPr>
        <p:txBody>
          <a:bodyPr>
            <a:spAutoFit/>
          </a:bodyPr>
          <a:lstStyle/>
          <a:p>
            <a:pPr>
              <a:spcBef>
                <a:spcPct val="50000"/>
              </a:spcBef>
            </a:pPr>
            <a:r>
              <a:rPr lang="en-US" sz="1200" dirty="0">
                <a:solidFill>
                  <a:srgbClr val="546568"/>
                </a:solidFill>
              </a:rPr>
              <a:t>HTTP Response</a:t>
            </a:r>
          </a:p>
        </p:txBody>
      </p:sp>
      <p:sp>
        <p:nvSpPr>
          <p:cNvPr id="14" name="Rectangle 6"/>
          <p:cNvSpPr>
            <a:spLocks noChangeArrowheads="1"/>
          </p:cNvSpPr>
          <p:nvPr/>
        </p:nvSpPr>
        <p:spPr bwMode="auto">
          <a:xfrm>
            <a:off x="2057400" y="2259647"/>
            <a:ext cx="1346489" cy="315913"/>
          </a:xfrm>
          <a:prstGeom prst="roundRect">
            <a:avLst/>
          </a:prstGeom>
          <a:solidFill>
            <a:schemeClr val="bg1"/>
          </a:solidFill>
          <a:ln w="19050">
            <a:solidFill>
              <a:srgbClr val="546568"/>
            </a:solidFill>
            <a:miter lim="800000"/>
            <a:headEnd/>
            <a:tailEnd/>
          </a:ln>
        </p:spPr>
        <p:txBody>
          <a:bodyPr wrap="none" anchor="ctr"/>
          <a:lstStyle/>
          <a:p>
            <a:pPr algn="ctr"/>
            <a:r>
              <a:rPr lang="en-US" sz="1200" dirty="0" smtClean="0">
                <a:solidFill>
                  <a:srgbClr val="546568"/>
                </a:solidFill>
              </a:rPr>
              <a:t>JSP</a:t>
            </a:r>
            <a:endParaRPr lang="en-US" sz="1200" dirty="0">
              <a:solidFill>
                <a:srgbClr val="546568"/>
              </a:solidFill>
            </a:endParaRPr>
          </a:p>
        </p:txBody>
      </p:sp>
      <p:sp>
        <p:nvSpPr>
          <p:cNvPr id="15" name="Line 8"/>
          <p:cNvSpPr>
            <a:spLocks noChangeShapeType="1"/>
          </p:cNvSpPr>
          <p:nvPr/>
        </p:nvSpPr>
        <p:spPr bwMode="auto">
          <a:xfrm>
            <a:off x="2730644" y="1885950"/>
            <a:ext cx="0" cy="369616"/>
          </a:xfrm>
          <a:prstGeom prst="line">
            <a:avLst/>
          </a:prstGeom>
          <a:noFill/>
          <a:ln w="19050">
            <a:solidFill>
              <a:srgbClr val="546568"/>
            </a:solidFill>
            <a:round/>
            <a:headEnd/>
            <a:tailEnd type="triangle" w="med" len="med"/>
          </a:ln>
        </p:spPr>
        <p:txBody>
          <a:bodyPr/>
          <a:lstStyle/>
          <a:p>
            <a:endParaRPr lang="en-US"/>
          </a:p>
        </p:txBody>
      </p:sp>
      <p:sp>
        <p:nvSpPr>
          <p:cNvPr id="16" name="TextBox 15"/>
          <p:cNvSpPr txBox="1"/>
          <p:nvPr/>
        </p:nvSpPr>
        <p:spPr>
          <a:xfrm>
            <a:off x="3850141" y="2303190"/>
            <a:ext cx="1672317" cy="369332"/>
          </a:xfrm>
          <a:prstGeom prst="rect">
            <a:avLst/>
          </a:prstGeom>
          <a:noFill/>
        </p:spPr>
        <p:txBody>
          <a:bodyPr wrap="none" rtlCol="0">
            <a:spAutoFit/>
          </a:bodyPr>
          <a:lstStyle/>
          <a:p>
            <a:pPr algn="ctr"/>
            <a:r>
              <a:rPr lang="en-US" dirty="0" smtClean="0">
                <a:solidFill>
                  <a:srgbClr val="546568"/>
                </a:solidFill>
              </a:rPr>
              <a:t>Tomcat Server</a:t>
            </a:r>
            <a:endParaRPr lang="en-US" dirty="0">
              <a:solidFill>
                <a:srgbClr val="546568"/>
              </a:solidFill>
            </a:endParaRPr>
          </a:p>
        </p:txBody>
      </p:sp>
      <p:sp>
        <p:nvSpPr>
          <p:cNvPr id="18" name="TextBox 17"/>
          <p:cNvSpPr txBox="1"/>
          <p:nvPr/>
        </p:nvSpPr>
        <p:spPr>
          <a:xfrm>
            <a:off x="3733800" y="2915285"/>
            <a:ext cx="1828800" cy="286232"/>
          </a:xfrm>
          <a:prstGeom prst="rect">
            <a:avLst/>
          </a:prstGeom>
          <a:noFill/>
        </p:spPr>
        <p:txBody>
          <a:bodyPr wrap="square" rtlCol="0">
            <a:spAutoFit/>
          </a:bodyPr>
          <a:lstStyle/>
          <a:p>
            <a:pPr algn="ctr">
              <a:lnSpc>
                <a:spcPct val="90000"/>
              </a:lnSpc>
            </a:pPr>
            <a:r>
              <a:rPr lang="en-US" sz="1400" dirty="0" err="1" smtClean="0">
                <a:solidFill>
                  <a:srgbClr val="546568"/>
                </a:solidFill>
              </a:rPr>
              <a:t>EMService</a:t>
            </a:r>
            <a:r>
              <a:rPr lang="en-US" sz="1400" dirty="0" smtClean="0">
                <a:solidFill>
                  <a:srgbClr val="546568"/>
                </a:solidFill>
              </a:rPr>
              <a:t> </a:t>
            </a:r>
            <a:r>
              <a:rPr lang="en-US" sz="1400" dirty="0" err="1" smtClean="0">
                <a:solidFill>
                  <a:srgbClr val="546568"/>
                </a:solidFill>
              </a:rPr>
              <a:t>Servlet</a:t>
            </a:r>
            <a:endParaRPr lang="en-US" sz="1400" dirty="0">
              <a:solidFill>
                <a:srgbClr val="546568"/>
              </a:solidFill>
            </a:endParaRPr>
          </a:p>
        </p:txBody>
      </p:sp>
      <p:sp>
        <p:nvSpPr>
          <p:cNvPr id="19" name="Rectangle 6"/>
          <p:cNvSpPr>
            <a:spLocks noChangeArrowheads="1"/>
          </p:cNvSpPr>
          <p:nvPr/>
        </p:nvSpPr>
        <p:spPr bwMode="auto">
          <a:xfrm>
            <a:off x="3774896" y="3220085"/>
            <a:ext cx="1752600" cy="468313"/>
          </a:xfrm>
          <a:prstGeom prst="rect">
            <a:avLst/>
          </a:prstGeom>
          <a:solidFill>
            <a:schemeClr val="bg1">
              <a:lumMod val="95000"/>
            </a:schemeClr>
          </a:solidFill>
          <a:ln w="19050">
            <a:solidFill>
              <a:srgbClr val="546568"/>
            </a:solidFill>
            <a:miter lim="800000"/>
            <a:headEnd/>
            <a:tailEnd/>
          </a:ln>
        </p:spPr>
        <p:txBody>
          <a:bodyPr wrap="none" anchor="ctr"/>
          <a:lstStyle/>
          <a:p>
            <a:pPr algn="ctr"/>
            <a:r>
              <a:rPr lang="en-US" sz="1200" dirty="0" smtClean="0">
                <a:solidFill>
                  <a:srgbClr val="546568"/>
                </a:solidFill>
              </a:rPr>
              <a:t>SAX Parser</a:t>
            </a:r>
            <a:endParaRPr lang="en-US" sz="1200" dirty="0">
              <a:solidFill>
                <a:srgbClr val="546568"/>
              </a:solidFill>
            </a:endParaRPr>
          </a:p>
        </p:txBody>
      </p:sp>
      <p:sp>
        <p:nvSpPr>
          <p:cNvPr id="20" name="Rectangle 6"/>
          <p:cNvSpPr>
            <a:spLocks noChangeArrowheads="1"/>
          </p:cNvSpPr>
          <p:nvPr/>
        </p:nvSpPr>
        <p:spPr bwMode="auto">
          <a:xfrm>
            <a:off x="3774896" y="3759042"/>
            <a:ext cx="1752600" cy="468313"/>
          </a:xfrm>
          <a:prstGeom prst="rect">
            <a:avLst/>
          </a:prstGeom>
          <a:solidFill>
            <a:schemeClr val="bg1">
              <a:lumMod val="95000"/>
            </a:schemeClr>
          </a:solidFill>
          <a:ln w="19050">
            <a:solidFill>
              <a:srgbClr val="546568"/>
            </a:solidFill>
            <a:miter lim="800000"/>
            <a:headEnd/>
            <a:tailEnd/>
          </a:ln>
        </p:spPr>
        <p:txBody>
          <a:bodyPr wrap="none" anchor="ctr"/>
          <a:lstStyle/>
          <a:p>
            <a:pPr algn="ctr"/>
            <a:r>
              <a:rPr lang="en-US" sz="1200" dirty="0" smtClean="0">
                <a:solidFill>
                  <a:srgbClr val="546568"/>
                </a:solidFill>
              </a:rPr>
              <a:t>Authentication</a:t>
            </a:r>
            <a:endParaRPr lang="en-US" sz="1200" dirty="0">
              <a:solidFill>
                <a:srgbClr val="546568"/>
              </a:solidFill>
            </a:endParaRPr>
          </a:p>
        </p:txBody>
      </p:sp>
      <p:sp>
        <p:nvSpPr>
          <p:cNvPr id="22" name="Rectangle 6"/>
          <p:cNvSpPr>
            <a:spLocks noChangeArrowheads="1"/>
          </p:cNvSpPr>
          <p:nvPr/>
        </p:nvSpPr>
        <p:spPr bwMode="auto">
          <a:xfrm>
            <a:off x="3774896" y="4297999"/>
            <a:ext cx="1752600" cy="468313"/>
          </a:xfrm>
          <a:prstGeom prst="rect">
            <a:avLst/>
          </a:prstGeom>
          <a:solidFill>
            <a:schemeClr val="bg1">
              <a:lumMod val="95000"/>
            </a:schemeClr>
          </a:solidFill>
          <a:ln w="19050">
            <a:solidFill>
              <a:srgbClr val="546568"/>
            </a:solidFill>
            <a:miter lim="800000"/>
            <a:headEnd/>
            <a:tailEnd/>
          </a:ln>
        </p:spPr>
        <p:txBody>
          <a:bodyPr wrap="none" anchor="ctr"/>
          <a:lstStyle/>
          <a:p>
            <a:pPr algn="ctr"/>
            <a:r>
              <a:rPr lang="en-US" sz="1200" dirty="0" smtClean="0">
                <a:solidFill>
                  <a:srgbClr val="546568"/>
                </a:solidFill>
              </a:rPr>
              <a:t>Policy Validation</a:t>
            </a:r>
            <a:endParaRPr lang="en-US" sz="1200" dirty="0">
              <a:solidFill>
                <a:srgbClr val="546568"/>
              </a:solidFill>
            </a:endParaRPr>
          </a:p>
        </p:txBody>
      </p:sp>
      <p:sp>
        <p:nvSpPr>
          <p:cNvPr id="23" name="Rectangle 6"/>
          <p:cNvSpPr>
            <a:spLocks noChangeArrowheads="1"/>
          </p:cNvSpPr>
          <p:nvPr/>
        </p:nvSpPr>
        <p:spPr bwMode="auto">
          <a:xfrm>
            <a:off x="3774896" y="4836956"/>
            <a:ext cx="1752600" cy="468313"/>
          </a:xfrm>
          <a:prstGeom prst="rect">
            <a:avLst/>
          </a:prstGeom>
          <a:solidFill>
            <a:schemeClr val="bg1">
              <a:lumMod val="95000"/>
            </a:schemeClr>
          </a:solidFill>
          <a:ln w="19050">
            <a:solidFill>
              <a:srgbClr val="546568"/>
            </a:solidFill>
            <a:miter lim="800000"/>
            <a:headEnd/>
            <a:tailEnd/>
          </a:ln>
        </p:spPr>
        <p:txBody>
          <a:bodyPr wrap="none" anchor="ctr"/>
          <a:lstStyle/>
          <a:p>
            <a:pPr algn="ctr"/>
            <a:r>
              <a:rPr lang="en-US" sz="1200" dirty="0" smtClean="0">
                <a:solidFill>
                  <a:srgbClr val="546568"/>
                </a:solidFill>
              </a:rPr>
              <a:t>DB Request</a:t>
            </a:r>
            <a:endParaRPr lang="en-US" sz="1200" dirty="0">
              <a:solidFill>
                <a:srgbClr val="546568"/>
              </a:solidFill>
            </a:endParaRPr>
          </a:p>
        </p:txBody>
      </p:sp>
      <p:sp>
        <p:nvSpPr>
          <p:cNvPr id="24" name="Rectangle 6"/>
          <p:cNvSpPr>
            <a:spLocks noChangeArrowheads="1"/>
          </p:cNvSpPr>
          <p:nvPr/>
        </p:nvSpPr>
        <p:spPr bwMode="auto">
          <a:xfrm>
            <a:off x="3774896" y="5375911"/>
            <a:ext cx="1752600" cy="468313"/>
          </a:xfrm>
          <a:prstGeom prst="rect">
            <a:avLst/>
          </a:prstGeom>
          <a:solidFill>
            <a:schemeClr val="bg1">
              <a:lumMod val="95000"/>
            </a:schemeClr>
          </a:solidFill>
          <a:ln w="19050">
            <a:solidFill>
              <a:srgbClr val="546568"/>
            </a:solidFill>
            <a:miter lim="800000"/>
            <a:headEnd/>
            <a:tailEnd/>
          </a:ln>
        </p:spPr>
        <p:txBody>
          <a:bodyPr wrap="none" anchor="ctr"/>
          <a:lstStyle/>
          <a:p>
            <a:pPr algn="ctr"/>
            <a:r>
              <a:rPr lang="en-US" sz="1200" dirty="0" smtClean="0">
                <a:solidFill>
                  <a:srgbClr val="546568"/>
                </a:solidFill>
              </a:rPr>
              <a:t>Logout Service Request</a:t>
            </a:r>
            <a:endParaRPr lang="en-US" sz="1200" dirty="0">
              <a:solidFill>
                <a:srgbClr val="546568"/>
              </a:solidFill>
            </a:endParaRPr>
          </a:p>
        </p:txBody>
      </p:sp>
      <p:sp>
        <p:nvSpPr>
          <p:cNvPr id="27" name="Line 8"/>
          <p:cNvSpPr>
            <a:spLocks noChangeShapeType="1"/>
          </p:cNvSpPr>
          <p:nvPr/>
        </p:nvSpPr>
        <p:spPr bwMode="auto">
          <a:xfrm flipH="1">
            <a:off x="5528772" y="4972685"/>
            <a:ext cx="1143000" cy="0"/>
          </a:xfrm>
          <a:prstGeom prst="line">
            <a:avLst/>
          </a:prstGeom>
          <a:noFill/>
          <a:ln w="19050">
            <a:solidFill>
              <a:srgbClr val="546568"/>
            </a:solidFill>
            <a:round/>
            <a:headEnd/>
            <a:tailEnd type="triangle" w="med" len="med"/>
          </a:ln>
        </p:spPr>
        <p:txBody>
          <a:bodyPr/>
          <a:lstStyle/>
          <a:p>
            <a:endParaRPr lang="en-US"/>
          </a:p>
        </p:txBody>
      </p:sp>
      <p:sp>
        <p:nvSpPr>
          <p:cNvPr id="28" name="Line 8"/>
          <p:cNvSpPr>
            <a:spLocks noChangeShapeType="1"/>
          </p:cNvSpPr>
          <p:nvPr/>
        </p:nvSpPr>
        <p:spPr bwMode="auto">
          <a:xfrm flipV="1">
            <a:off x="5525236" y="5120351"/>
            <a:ext cx="2564044" cy="9468"/>
          </a:xfrm>
          <a:prstGeom prst="line">
            <a:avLst/>
          </a:prstGeom>
          <a:noFill/>
          <a:ln w="19050">
            <a:solidFill>
              <a:srgbClr val="546568"/>
            </a:solidFill>
            <a:round/>
            <a:headEnd/>
            <a:tailEnd type="triangle" w="med" len="med"/>
          </a:ln>
        </p:spPr>
        <p:txBody>
          <a:bodyPr/>
          <a:lstStyle/>
          <a:p>
            <a:endParaRPr lang="en-US"/>
          </a:p>
        </p:txBody>
      </p:sp>
      <p:sp>
        <p:nvSpPr>
          <p:cNvPr id="29" name="TextBox 28"/>
          <p:cNvSpPr txBox="1"/>
          <p:nvPr/>
        </p:nvSpPr>
        <p:spPr>
          <a:xfrm>
            <a:off x="8055429" y="4974745"/>
            <a:ext cx="609600" cy="286232"/>
          </a:xfrm>
          <a:prstGeom prst="rect">
            <a:avLst/>
          </a:prstGeom>
          <a:noFill/>
        </p:spPr>
        <p:txBody>
          <a:bodyPr wrap="square" rtlCol="0">
            <a:spAutoFit/>
          </a:bodyPr>
          <a:lstStyle/>
          <a:p>
            <a:pPr>
              <a:lnSpc>
                <a:spcPct val="90000"/>
              </a:lnSpc>
            </a:pPr>
            <a:r>
              <a:rPr lang="en-US" sz="1400" dirty="0" smtClean="0">
                <a:solidFill>
                  <a:srgbClr val="546568"/>
                </a:solidFill>
              </a:rPr>
              <a:t>DBL</a:t>
            </a:r>
            <a:endParaRPr lang="en-US" sz="1400" dirty="0">
              <a:solidFill>
                <a:srgbClr val="546568"/>
              </a:solidFill>
            </a:endParaRPr>
          </a:p>
        </p:txBody>
      </p:sp>
      <p:sp>
        <p:nvSpPr>
          <p:cNvPr id="30" name="TextBox 29"/>
          <p:cNvSpPr txBox="1"/>
          <p:nvPr/>
        </p:nvSpPr>
        <p:spPr>
          <a:xfrm>
            <a:off x="5486400" y="5125085"/>
            <a:ext cx="609600" cy="286232"/>
          </a:xfrm>
          <a:prstGeom prst="rect">
            <a:avLst/>
          </a:prstGeom>
          <a:noFill/>
        </p:spPr>
        <p:txBody>
          <a:bodyPr wrap="square" rtlCol="0">
            <a:spAutoFit/>
          </a:bodyPr>
          <a:lstStyle/>
          <a:p>
            <a:pPr>
              <a:lnSpc>
                <a:spcPct val="90000"/>
              </a:lnSpc>
            </a:pPr>
            <a:r>
              <a:rPr lang="en-US" sz="1400" dirty="0" smtClean="0">
                <a:solidFill>
                  <a:srgbClr val="546568"/>
                </a:solidFill>
              </a:rPr>
              <a:t>JNI</a:t>
            </a:r>
            <a:endParaRPr lang="en-US" sz="1400" dirty="0">
              <a:solidFill>
                <a:srgbClr val="546568"/>
              </a:solidFill>
            </a:endParaRPr>
          </a:p>
        </p:txBody>
      </p:sp>
      <p:sp>
        <p:nvSpPr>
          <p:cNvPr id="31" name="Line 8"/>
          <p:cNvSpPr>
            <a:spLocks noChangeShapeType="1"/>
          </p:cNvSpPr>
          <p:nvPr/>
        </p:nvSpPr>
        <p:spPr bwMode="auto">
          <a:xfrm flipV="1">
            <a:off x="7082187" y="4281908"/>
            <a:ext cx="8826" cy="1331590"/>
          </a:xfrm>
          <a:prstGeom prst="line">
            <a:avLst/>
          </a:prstGeom>
          <a:noFill/>
          <a:ln w="19050">
            <a:solidFill>
              <a:srgbClr val="546568"/>
            </a:solidFill>
            <a:round/>
            <a:headEnd/>
            <a:tailEnd type="triangle" w="med" len="med"/>
          </a:ln>
        </p:spPr>
        <p:txBody>
          <a:bodyPr/>
          <a:lstStyle/>
          <a:p>
            <a:endParaRPr lang="en-US"/>
          </a:p>
        </p:txBody>
      </p:sp>
      <p:cxnSp>
        <p:nvCxnSpPr>
          <p:cNvPr id="35" name="Straight Connector 34"/>
          <p:cNvCxnSpPr>
            <a:endCxn id="24" idx="3"/>
          </p:cNvCxnSpPr>
          <p:nvPr/>
        </p:nvCxnSpPr>
        <p:spPr>
          <a:xfrm rot="10800000" flipV="1">
            <a:off x="5527496" y="5610066"/>
            <a:ext cx="1559104" cy="2"/>
          </a:xfrm>
          <a:prstGeom prst="line">
            <a:avLst/>
          </a:prstGeom>
          <a:ln w="19050">
            <a:solidFill>
              <a:srgbClr val="546568"/>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1676400" y="3143885"/>
            <a:ext cx="1600200" cy="2590800"/>
          </a:xfrm>
          <a:prstGeom prst="roundRect">
            <a:avLst>
              <a:gd name="adj" fmla="val 6508"/>
            </a:avLst>
          </a:prstGeom>
          <a:solidFill>
            <a:schemeClr val="accent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TextBox 16"/>
          <p:cNvSpPr txBox="1"/>
          <p:nvPr/>
        </p:nvSpPr>
        <p:spPr>
          <a:xfrm>
            <a:off x="1676400" y="3296285"/>
            <a:ext cx="1608668" cy="480131"/>
          </a:xfrm>
          <a:prstGeom prst="rect">
            <a:avLst/>
          </a:prstGeom>
          <a:noFill/>
        </p:spPr>
        <p:txBody>
          <a:bodyPr wrap="square" rtlCol="0">
            <a:spAutoFit/>
          </a:bodyPr>
          <a:lstStyle/>
          <a:p>
            <a:pPr algn="ctr">
              <a:lnSpc>
                <a:spcPct val="90000"/>
              </a:lnSpc>
            </a:pPr>
            <a:r>
              <a:rPr lang="en-US" sz="1400" dirty="0" err="1" smtClean="0">
                <a:solidFill>
                  <a:schemeClr val="bg2"/>
                </a:solidFill>
              </a:rPr>
              <a:t>EMService</a:t>
            </a:r>
            <a:r>
              <a:rPr lang="en-US" sz="1400" dirty="0" smtClean="0">
                <a:solidFill>
                  <a:schemeClr val="bg2"/>
                </a:solidFill>
              </a:rPr>
              <a:t> Java Object</a:t>
            </a:r>
            <a:endParaRPr lang="en-US" sz="1400" dirty="0">
              <a:solidFill>
                <a:schemeClr val="bg2"/>
              </a:solidFill>
            </a:endParaRPr>
          </a:p>
        </p:txBody>
      </p:sp>
      <p:sp>
        <p:nvSpPr>
          <p:cNvPr id="38" name="Rectangle 37"/>
          <p:cNvSpPr/>
          <p:nvPr/>
        </p:nvSpPr>
        <p:spPr>
          <a:xfrm>
            <a:off x="1981200" y="4134485"/>
            <a:ext cx="609600" cy="762000"/>
          </a:xfrm>
          <a:prstGeom prst="rect">
            <a:avLst/>
          </a:prstGeom>
          <a:solidFill>
            <a:schemeClr val="bg1"/>
          </a:solidFill>
          <a:ln>
            <a:solidFill>
              <a:srgbClr val="546568"/>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40" name="Straight Connector 39"/>
          <p:cNvCxnSpPr/>
          <p:nvPr/>
        </p:nvCxnSpPr>
        <p:spPr>
          <a:xfrm rot="10800000" flipV="1">
            <a:off x="1991533" y="3220085"/>
            <a:ext cx="1788763" cy="914088"/>
          </a:xfrm>
          <a:prstGeom prst="line">
            <a:avLst/>
          </a:prstGeom>
          <a:ln w="19050">
            <a:solidFill>
              <a:srgbClr val="546568"/>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2595967" y="3765107"/>
            <a:ext cx="1179163" cy="369065"/>
          </a:xfrm>
          <a:prstGeom prst="line">
            <a:avLst/>
          </a:prstGeom>
          <a:ln w="19050">
            <a:solidFill>
              <a:srgbClr val="54656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2592092" y="4905215"/>
            <a:ext cx="1185620" cy="402955"/>
          </a:xfrm>
          <a:prstGeom prst="line">
            <a:avLst/>
          </a:prstGeom>
          <a:ln w="19050">
            <a:solidFill>
              <a:srgbClr val="54656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1983784" y="4893591"/>
            <a:ext cx="1797803" cy="949271"/>
          </a:xfrm>
          <a:prstGeom prst="line">
            <a:avLst/>
          </a:prstGeom>
          <a:ln w="19050">
            <a:solidFill>
              <a:srgbClr val="546568"/>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7" idx="0"/>
          </p:cNvCxnSpPr>
          <p:nvPr/>
        </p:nvCxnSpPr>
        <p:spPr>
          <a:xfrm rot="5400000" flipH="1">
            <a:off x="6328872" y="4629785"/>
            <a:ext cx="685800" cy="0"/>
          </a:xfrm>
          <a:prstGeom prst="line">
            <a:avLst/>
          </a:prstGeom>
          <a:ln w="19050">
            <a:solidFill>
              <a:srgbClr val="546568"/>
            </a:solidFill>
          </a:ln>
        </p:spPr>
        <p:style>
          <a:lnRef idx="1">
            <a:schemeClr val="accent1"/>
          </a:lnRef>
          <a:fillRef idx="0">
            <a:schemeClr val="accent1"/>
          </a:fillRef>
          <a:effectRef idx="0">
            <a:schemeClr val="accent1"/>
          </a:effectRef>
          <a:fontRef idx="minor">
            <a:schemeClr val="tx1"/>
          </a:fontRef>
        </p:style>
      </p:cxnSp>
      <p:sp>
        <p:nvSpPr>
          <p:cNvPr id="54" name="Line 8"/>
          <p:cNvSpPr>
            <a:spLocks noChangeShapeType="1"/>
          </p:cNvSpPr>
          <p:nvPr/>
        </p:nvSpPr>
        <p:spPr bwMode="auto">
          <a:xfrm>
            <a:off x="2730644" y="2575560"/>
            <a:ext cx="0" cy="292100"/>
          </a:xfrm>
          <a:prstGeom prst="line">
            <a:avLst/>
          </a:prstGeom>
          <a:noFill/>
          <a:ln w="19050">
            <a:solidFill>
              <a:srgbClr val="546568"/>
            </a:solidFill>
            <a:round/>
            <a:headEnd type="triangle" w="med" len="med"/>
            <a:tailEnd type="triangle" w="med" len="med"/>
          </a:ln>
        </p:spPr>
        <p:txBody>
          <a:bodyPr/>
          <a:lstStyle/>
          <a:p>
            <a:endParaRPr lang="en-US"/>
          </a:p>
        </p:txBody>
      </p:sp>
      <p:sp>
        <p:nvSpPr>
          <p:cNvPr id="72711" name="Rectangle 6"/>
          <p:cNvSpPr>
            <a:spLocks noChangeArrowheads="1"/>
          </p:cNvSpPr>
          <p:nvPr/>
        </p:nvSpPr>
        <p:spPr bwMode="auto">
          <a:xfrm>
            <a:off x="1298804" y="1371600"/>
            <a:ext cx="1346489" cy="365760"/>
          </a:xfrm>
          <a:prstGeom prst="roundRect">
            <a:avLst/>
          </a:prstGeom>
          <a:solidFill>
            <a:schemeClr val="bg1"/>
          </a:solidFill>
          <a:ln w="19050">
            <a:solidFill>
              <a:srgbClr val="546568"/>
            </a:solidFill>
            <a:miter lim="800000"/>
            <a:headEnd/>
            <a:tailEnd/>
          </a:ln>
        </p:spPr>
        <p:txBody>
          <a:bodyPr wrap="none" anchor="ctr"/>
          <a:lstStyle/>
          <a:p>
            <a:pPr algn="ctr"/>
            <a:r>
              <a:rPr lang="en-US" sz="1200" dirty="0" smtClean="0">
                <a:solidFill>
                  <a:srgbClr val="546568"/>
                </a:solidFill>
              </a:rPr>
              <a:t>XML Request</a:t>
            </a:r>
            <a:endParaRPr lang="en-US" sz="1200" dirty="0">
              <a:solidFill>
                <a:srgbClr val="546568"/>
              </a:solidFill>
            </a:endParaRPr>
          </a:p>
        </p:txBody>
      </p:sp>
      <p:sp>
        <p:nvSpPr>
          <p:cNvPr id="72712" name="Rectangle 7"/>
          <p:cNvSpPr>
            <a:spLocks noChangeArrowheads="1"/>
          </p:cNvSpPr>
          <p:nvPr/>
        </p:nvSpPr>
        <p:spPr bwMode="auto">
          <a:xfrm>
            <a:off x="2873808" y="1371600"/>
            <a:ext cx="1346489" cy="365760"/>
          </a:xfrm>
          <a:prstGeom prst="roundRect">
            <a:avLst/>
          </a:prstGeom>
          <a:solidFill>
            <a:schemeClr val="bg1"/>
          </a:solidFill>
          <a:ln w="19050">
            <a:solidFill>
              <a:srgbClr val="546568"/>
            </a:solidFill>
            <a:miter lim="800000"/>
            <a:headEnd/>
            <a:tailEnd/>
          </a:ln>
        </p:spPr>
        <p:txBody>
          <a:bodyPr wrap="none" anchor="ctr"/>
          <a:lstStyle/>
          <a:p>
            <a:pPr algn="ctr"/>
            <a:r>
              <a:rPr lang="en-US" sz="1200" dirty="0">
                <a:solidFill>
                  <a:srgbClr val="546568"/>
                </a:solidFill>
              </a:rPr>
              <a:t>XML Response</a:t>
            </a:r>
          </a:p>
        </p:txBody>
      </p:sp>
      <p:sp>
        <p:nvSpPr>
          <p:cNvPr id="26" name="Rectangle 6"/>
          <p:cNvSpPr>
            <a:spLocks noChangeArrowheads="1"/>
          </p:cNvSpPr>
          <p:nvPr/>
        </p:nvSpPr>
        <p:spPr bwMode="auto">
          <a:xfrm>
            <a:off x="6172200" y="3829685"/>
            <a:ext cx="1346489" cy="468313"/>
          </a:xfrm>
          <a:prstGeom prst="rect">
            <a:avLst/>
          </a:prstGeom>
          <a:solidFill>
            <a:schemeClr val="bg1">
              <a:lumMod val="95000"/>
            </a:schemeClr>
          </a:solidFill>
          <a:ln w="19050">
            <a:solidFill>
              <a:srgbClr val="546568"/>
            </a:solidFill>
            <a:miter lim="800000"/>
            <a:headEnd/>
            <a:tailEnd/>
          </a:ln>
        </p:spPr>
        <p:txBody>
          <a:bodyPr wrap="none" anchor="ctr"/>
          <a:lstStyle/>
          <a:p>
            <a:pPr algn="ctr"/>
            <a:r>
              <a:rPr lang="en-US" sz="1200" dirty="0" smtClean="0">
                <a:solidFill>
                  <a:srgbClr val="546568"/>
                </a:solidFill>
              </a:rPr>
              <a:t>Logout</a:t>
            </a:r>
            <a:br>
              <a:rPr lang="en-US" sz="1200" dirty="0" smtClean="0">
                <a:solidFill>
                  <a:srgbClr val="546568"/>
                </a:solidFill>
              </a:rPr>
            </a:br>
            <a:r>
              <a:rPr lang="en-US" sz="1200" dirty="0" smtClean="0">
                <a:solidFill>
                  <a:srgbClr val="546568"/>
                </a:solidFill>
              </a:rPr>
              <a:t>Scheduler</a:t>
            </a:r>
            <a:endParaRPr lang="en-US" sz="1200" dirty="0">
              <a:solidFill>
                <a:srgbClr val="546568"/>
              </a:solidFill>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p:txBody>
          <a:bodyPr/>
          <a:lstStyle/>
          <a:p>
            <a:r>
              <a:rPr lang="en-US" smtClean="0"/>
              <a:t>EM API Process</a:t>
            </a:r>
          </a:p>
        </p:txBody>
      </p:sp>
      <p:sp>
        <p:nvSpPr>
          <p:cNvPr id="73731" name="Rectangle 5"/>
          <p:cNvSpPr>
            <a:spLocks noGrp="1" noChangeArrowheads="1"/>
          </p:cNvSpPr>
          <p:nvPr>
            <p:ph type="body" sz="quarter" idx="10"/>
          </p:nvPr>
        </p:nvSpPr>
        <p:spPr/>
        <p:txBody>
          <a:bodyPr>
            <a:normAutofit/>
          </a:bodyPr>
          <a:lstStyle/>
          <a:p>
            <a:r>
              <a:rPr lang="en-US" sz="2400" dirty="0" smtClean="0"/>
              <a:t>EM service parses the XML request from application</a:t>
            </a:r>
          </a:p>
          <a:p>
            <a:r>
              <a:rPr lang="en-US" sz="2400" dirty="0" smtClean="0"/>
              <a:t>Authenticates the User with either database or directory</a:t>
            </a:r>
          </a:p>
          <a:p>
            <a:r>
              <a:rPr lang="en-US" sz="2400" dirty="0" smtClean="0"/>
              <a:t>Checks the policy to ensure the User is allowed to login or logout</a:t>
            </a:r>
          </a:p>
          <a:p>
            <a:r>
              <a:rPr lang="en-US" sz="2400" dirty="0" smtClean="0"/>
              <a:t>Invokes a database request to perform either login or logout for the User </a:t>
            </a:r>
          </a:p>
          <a:p>
            <a:r>
              <a:rPr lang="en-US" sz="2400" dirty="0" smtClean="0"/>
              <a:t>If auto-logout is configured, then it schedules a logout task which will happen after the specified duration </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p:txBody>
          <a:bodyPr/>
          <a:lstStyle/>
          <a:p>
            <a:r>
              <a:rPr lang="en-US" smtClean="0"/>
              <a:t>Methods Available</a:t>
            </a:r>
          </a:p>
        </p:txBody>
      </p:sp>
      <p:sp>
        <p:nvSpPr>
          <p:cNvPr id="74755" name="Rectangle 5"/>
          <p:cNvSpPr>
            <a:spLocks noGrp="1" noChangeArrowheads="1"/>
          </p:cNvSpPr>
          <p:nvPr>
            <p:ph type="body" sz="quarter" idx="10"/>
          </p:nvPr>
        </p:nvSpPr>
        <p:spPr>
          <a:xfrm>
            <a:off x="239713" y="1441345"/>
            <a:ext cx="8142287" cy="4527655"/>
          </a:xfrm>
        </p:spPr>
        <p:txBody>
          <a:bodyPr>
            <a:normAutofit lnSpcReduction="10000"/>
          </a:bodyPr>
          <a:lstStyle/>
          <a:p>
            <a:r>
              <a:rPr lang="en-US" sz="2400" dirty="0" smtClean="0">
                <a:solidFill>
                  <a:srgbClr val="C00000"/>
                </a:solidFill>
              </a:rPr>
              <a:t>Login</a:t>
            </a:r>
            <a:r>
              <a:rPr lang="en-US" sz="2400" dirty="0" smtClean="0"/>
              <a:t> - associates User with device</a:t>
            </a:r>
          </a:p>
          <a:p>
            <a:r>
              <a:rPr lang="en-US" sz="2400" dirty="0" smtClean="0">
                <a:solidFill>
                  <a:srgbClr val="C00000"/>
                </a:solidFill>
              </a:rPr>
              <a:t>Logout</a:t>
            </a:r>
            <a:r>
              <a:rPr lang="en-US" sz="2400" dirty="0" smtClean="0"/>
              <a:t> - removes User from device</a:t>
            </a:r>
          </a:p>
          <a:p>
            <a:r>
              <a:rPr lang="en-US" sz="2400" dirty="0" smtClean="0">
                <a:solidFill>
                  <a:srgbClr val="C00000"/>
                </a:solidFill>
              </a:rPr>
              <a:t>Logout All </a:t>
            </a:r>
            <a:r>
              <a:rPr lang="en-US" sz="2400" dirty="0" smtClean="0"/>
              <a:t>– removes all Users from devices</a:t>
            </a:r>
          </a:p>
          <a:p>
            <a:pPr lvl="1"/>
            <a:r>
              <a:rPr lang="en-US" sz="2000" dirty="0" smtClean="0"/>
              <a:t>Useful when performing system upgrades</a:t>
            </a:r>
          </a:p>
          <a:p>
            <a:r>
              <a:rPr lang="en-US" sz="2400" dirty="0" smtClean="0">
                <a:solidFill>
                  <a:srgbClr val="C00000"/>
                </a:solidFill>
              </a:rPr>
              <a:t>User Query </a:t>
            </a:r>
            <a:r>
              <a:rPr lang="en-US" sz="2400" dirty="0" smtClean="0"/>
              <a:t>- returns name of device(s) where a User is logged in </a:t>
            </a:r>
          </a:p>
          <a:p>
            <a:r>
              <a:rPr lang="en-US" sz="2400" dirty="0" smtClean="0">
                <a:solidFill>
                  <a:srgbClr val="C00000"/>
                </a:solidFill>
              </a:rPr>
              <a:t>Device Query </a:t>
            </a:r>
            <a:r>
              <a:rPr lang="en-US" sz="2400" dirty="0" smtClean="0"/>
              <a:t>- returns the User ID(s) who are logged into a device</a:t>
            </a:r>
          </a:p>
          <a:p>
            <a:r>
              <a:rPr lang="en-US" sz="2400" dirty="0" smtClean="0">
                <a:solidFill>
                  <a:srgbClr val="C00000"/>
                </a:solidFill>
              </a:rPr>
              <a:t>Device Profile Query </a:t>
            </a:r>
            <a:r>
              <a:rPr lang="en-US" sz="2400" dirty="0" smtClean="0"/>
              <a:t>- returns the device profile(s) associated with a User ID</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p:txBody>
          <a:bodyPr/>
          <a:lstStyle/>
          <a:p>
            <a:pPr eaLnBrk="1" hangingPunct="1"/>
            <a:r>
              <a:rPr lang="en-US" smtClean="0"/>
              <a:t>Sample Code</a:t>
            </a:r>
          </a:p>
        </p:txBody>
      </p:sp>
      <p:sp>
        <p:nvSpPr>
          <p:cNvPr id="75779" name="Rectangle 3"/>
          <p:cNvSpPr>
            <a:spLocks noGrp="1" noChangeArrowheads="1"/>
          </p:cNvSpPr>
          <p:nvPr>
            <p:ph type="body" sz="quarter" idx="10"/>
          </p:nvPr>
        </p:nvSpPr>
        <p:spPr/>
        <p:txBody>
          <a:bodyPr/>
          <a:lstStyle/>
          <a:p>
            <a:pPr eaLnBrk="1" hangingPunct="1">
              <a:lnSpc>
                <a:spcPct val="75000"/>
              </a:lnSpc>
              <a:spcBef>
                <a:spcPct val="30000"/>
              </a:spcBef>
              <a:buFont typeface="Wingdings" pitchFamily="2" charset="2"/>
              <a:buNone/>
            </a:pPr>
            <a:r>
              <a:rPr lang="en-US" b="1" dirty="0" smtClean="0"/>
              <a:t>Login Request</a:t>
            </a:r>
          </a:p>
          <a:p>
            <a:pPr eaLnBrk="1" hangingPunct="1">
              <a:lnSpc>
                <a:spcPct val="75000"/>
              </a:lnSpc>
              <a:spcBef>
                <a:spcPts val="1800"/>
              </a:spcBef>
              <a:buFont typeface="Wingdings" pitchFamily="2" charset="2"/>
              <a:buNone/>
            </a:pPr>
            <a:r>
              <a:rPr lang="en-US" b="1" dirty="0" smtClean="0">
                <a:solidFill>
                  <a:schemeClr val="tx1"/>
                </a:solidFill>
                <a:latin typeface="Courier New" pitchFamily="49" charset="0"/>
                <a:cs typeface="Courier New" pitchFamily="49" charset="0"/>
              </a:rPr>
              <a:t>&lt;request&gt;</a:t>
            </a:r>
          </a:p>
          <a:p>
            <a:pPr lvl="1" indent="0" eaLnBrk="1" hangingPunct="1">
              <a:lnSpc>
                <a:spcPct val="75000"/>
              </a:lnSpc>
              <a:spcBef>
                <a:spcPct val="30000"/>
              </a:spcBef>
            </a:pPr>
            <a:r>
              <a:rPr lang="en-US" sz="2200" b="1" dirty="0" smtClean="0">
                <a:solidFill>
                  <a:schemeClr val="tx1"/>
                </a:solidFill>
                <a:latin typeface="Courier New" pitchFamily="49" charset="0"/>
                <a:cs typeface="Courier New" pitchFamily="49" charset="0"/>
              </a:rPr>
              <a:t>&lt;</a:t>
            </a:r>
            <a:r>
              <a:rPr lang="en-US" sz="2200" b="1" dirty="0" err="1" smtClean="0">
                <a:solidFill>
                  <a:schemeClr val="tx1"/>
                </a:solidFill>
                <a:latin typeface="Courier New" pitchFamily="49" charset="0"/>
                <a:cs typeface="Courier New" pitchFamily="49" charset="0"/>
              </a:rPr>
              <a:t>appInfo</a:t>
            </a:r>
            <a:r>
              <a:rPr lang="en-US" sz="2200" b="1" dirty="0" smtClean="0">
                <a:solidFill>
                  <a:schemeClr val="tx1"/>
                </a:solidFill>
                <a:latin typeface="Courier New" pitchFamily="49" charset="0"/>
                <a:cs typeface="Courier New" pitchFamily="49" charset="0"/>
              </a:rPr>
              <a:t>&gt;</a:t>
            </a:r>
          </a:p>
          <a:p>
            <a:pPr lvl="2" eaLnBrk="1" hangingPunct="1">
              <a:lnSpc>
                <a:spcPct val="75000"/>
              </a:lnSpc>
              <a:spcBef>
                <a:spcPct val="30000"/>
              </a:spcBef>
            </a:pPr>
            <a:r>
              <a:rPr lang="en-US" sz="2200" b="1" dirty="0" smtClean="0">
                <a:solidFill>
                  <a:schemeClr val="tx1"/>
                </a:solidFill>
                <a:latin typeface="Courier New" pitchFamily="49" charset="0"/>
                <a:cs typeface="Courier New" pitchFamily="49" charset="0"/>
              </a:rPr>
              <a:t>&lt;</a:t>
            </a:r>
            <a:r>
              <a:rPr lang="en-US" sz="2200" b="1" dirty="0" err="1" smtClean="0">
                <a:solidFill>
                  <a:schemeClr val="tx1"/>
                </a:solidFill>
                <a:latin typeface="Courier New" pitchFamily="49" charset="0"/>
                <a:cs typeface="Courier New" pitchFamily="49" charset="0"/>
              </a:rPr>
              <a:t>appID</a:t>
            </a:r>
            <a:r>
              <a:rPr lang="en-US" sz="2200" b="1" dirty="0" smtClean="0">
                <a:solidFill>
                  <a:schemeClr val="tx1"/>
                </a:solidFill>
                <a:latin typeface="Courier New" pitchFamily="49" charset="0"/>
                <a:cs typeface="Courier New" pitchFamily="49" charset="0"/>
              </a:rPr>
              <a:t>&gt;7975LoginApp&lt;/</a:t>
            </a:r>
            <a:r>
              <a:rPr lang="en-US" sz="2200" b="1" dirty="0" err="1" smtClean="0">
                <a:solidFill>
                  <a:schemeClr val="tx1"/>
                </a:solidFill>
                <a:latin typeface="Courier New" pitchFamily="49" charset="0"/>
                <a:cs typeface="Courier New" pitchFamily="49" charset="0"/>
              </a:rPr>
              <a:t>appID</a:t>
            </a:r>
            <a:r>
              <a:rPr lang="en-US" sz="2200" b="1" dirty="0" smtClean="0">
                <a:solidFill>
                  <a:schemeClr val="tx1"/>
                </a:solidFill>
                <a:latin typeface="Courier New" pitchFamily="49" charset="0"/>
                <a:cs typeface="Courier New" pitchFamily="49" charset="0"/>
              </a:rPr>
              <a:t>&gt;</a:t>
            </a:r>
          </a:p>
          <a:p>
            <a:pPr lvl="2" eaLnBrk="1" hangingPunct="1">
              <a:lnSpc>
                <a:spcPct val="75000"/>
              </a:lnSpc>
              <a:spcBef>
                <a:spcPct val="30000"/>
              </a:spcBef>
            </a:pPr>
            <a:r>
              <a:rPr lang="en-US" sz="2200" b="1" dirty="0" smtClean="0">
                <a:solidFill>
                  <a:schemeClr val="tx1"/>
                </a:solidFill>
                <a:latin typeface="Courier New" pitchFamily="49" charset="0"/>
                <a:cs typeface="Courier New" pitchFamily="49" charset="0"/>
              </a:rPr>
              <a:t>&lt;</a:t>
            </a:r>
            <a:r>
              <a:rPr lang="en-US" sz="2200" b="1" dirty="0" err="1" smtClean="0">
                <a:solidFill>
                  <a:schemeClr val="tx1"/>
                </a:solidFill>
                <a:latin typeface="Courier New" pitchFamily="49" charset="0"/>
                <a:cs typeface="Courier New" pitchFamily="49" charset="0"/>
              </a:rPr>
              <a:t>appCertificate</a:t>
            </a:r>
            <a:r>
              <a:rPr lang="en-US" sz="2200" b="1" dirty="0" smtClean="0">
                <a:solidFill>
                  <a:schemeClr val="tx1"/>
                </a:solidFill>
                <a:latin typeface="Courier New" pitchFamily="49" charset="0"/>
                <a:cs typeface="Courier New" pitchFamily="49" charset="0"/>
              </a:rPr>
              <a:t>&gt;password&lt;/</a:t>
            </a:r>
            <a:r>
              <a:rPr lang="en-US" sz="2200" b="1" dirty="0" err="1" smtClean="0">
                <a:solidFill>
                  <a:schemeClr val="tx1"/>
                </a:solidFill>
                <a:latin typeface="Courier New" pitchFamily="49" charset="0"/>
                <a:cs typeface="Courier New" pitchFamily="49" charset="0"/>
              </a:rPr>
              <a:t>appCertificate</a:t>
            </a:r>
            <a:r>
              <a:rPr lang="en-US" sz="2200" b="1" dirty="0" smtClean="0">
                <a:solidFill>
                  <a:schemeClr val="tx1"/>
                </a:solidFill>
                <a:latin typeface="Courier New" pitchFamily="49" charset="0"/>
                <a:cs typeface="Courier New" pitchFamily="49" charset="0"/>
              </a:rPr>
              <a:t>&gt;</a:t>
            </a:r>
          </a:p>
          <a:p>
            <a:pPr lvl="1" indent="0" eaLnBrk="1" hangingPunct="1">
              <a:lnSpc>
                <a:spcPct val="75000"/>
              </a:lnSpc>
              <a:spcBef>
                <a:spcPct val="30000"/>
              </a:spcBef>
            </a:pPr>
            <a:r>
              <a:rPr lang="en-US" sz="2200" b="1" dirty="0" smtClean="0">
                <a:solidFill>
                  <a:schemeClr val="tx1"/>
                </a:solidFill>
                <a:latin typeface="Courier New" pitchFamily="49" charset="0"/>
                <a:cs typeface="Courier New" pitchFamily="49" charset="0"/>
              </a:rPr>
              <a:t>&lt;/</a:t>
            </a:r>
            <a:r>
              <a:rPr lang="en-US" sz="2200" b="1" dirty="0" err="1" smtClean="0">
                <a:solidFill>
                  <a:schemeClr val="tx1"/>
                </a:solidFill>
                <a:latin typeface="Courier New" pitchFamily="49" charset="0"/>
                <a:cs typeface="Courier New" pitchFamily="49" charset="0"/>
              </a:rPr>
              <a:t>appInfo</a:t>
            </a:r>
            <a:r>
              <a:rPr lang="en-US" sz="2200" b="1" dirty="0" smtClean="0">
                <a:solidFill>
                  <a:schemeClr val="tx1"/>
                </a:solidFill>
                <a:latin typeface="Courier New" pitchFamily="49" charset="0"/>
                <a:cs typeface="Courier New" pitchFamily="49" charset="0"/>
              </a:rPr>
              <a:t>&gt;</a:t>
            </a:r>
          </a:p>
          <a:p>
            <a:pPr lvl="1" indent="0" eaLnBrk="1" hangingPunct="1">
              <a:lnSpc>
                <a:spcPct val="75000"/>
              </a:lnSpc>
              <a:spcBef>
                <a:spcPct val="30000"/>
              </a:spcBef>
            </a:pPr>
            <a:r>
              <a:rPr lang="en-US" sz="2200" b="1" dirty="0" smtClean="0">
                <a:solidFill>
                  <a:srgbClr val="C00000"/>
                </a:solidFill>
                <a:latin typeface="Courier New" pitchFamily="49" charset="0"/>
                <a:cs typeface="Courier New" pitchFamily="49" charset="0"/>
              </a:rPr>
              <a:t>&lt;login&gt;</a:t>
            </a:r>
          </a:p>
          <a:p>
            <a:pPr lvl="2" eaLnBrk="1" hangingPunct="1">
              <a:lnSpc>
                <a:spcPct val="75000"/>
              </a:lnSpc>
              <a:spcBef>
                <a:spcPct val="30000"/>
              </a:spcBef>
            </a:pPr>
            <a:r>
              <a:rPr lang="en-US" sz="2200" b="1" dirty="0" smtClean="0">
                <a:solidFill>
                  <a:srgbClr val="C00000"/>
                </a:solidFill>
                <a:latin typeface="Courier New" pitchFamily="49" charset="0"/>
                <a:cs typeface="Courier New" pitchFamily="49" charset="0"/>
              </a:rPr>
              <a:t>&lt;</a:t>
            </a:r>
            <a:r>
              <a:rPr lang="en-US" sz="2200" b="1" dirty="0" err="1" smtClean="0">
                <a:solidFill>
                  <a:srgbClr val="C00000"/>
                </a:solidFill>
                <a:latin typeface="Courier New" pitchFamily="49" charset="0"/>
                <a:cs typeface="Courier New" pitchFamily="49" charset="0"/>
              </a:rPr>
              <a:t>deviceName</a:t>
            </a:r>
            <a:r>
              <a:rPr lang="en-US" sz="2200" b="1" dirty="0" smtClean="0">
                <a:solidFill>
                  <a:srgbClr val="C00000"/>
                </a:solidFill>
                <a:latin typeface="Courier New" pitchFamily="49" charset="0"/>
                <a:cs typeface="Courier New" pitchFamily="49" charset="0"/>
              </a:rPr>
              <a:t>&gt;SEP003094C25B15&lt;/</a:t>
            </a:r>
            <a:r>
              <a:rPr lang="en-US" sz="2200" b="1" dirty="0" err="1" smtClean="0">
                <a:solidFill>
                  <a:srgbClr val="C00000"/>
                </a:solidFill>
                <a:latin typeface="Courier New" pitchFamily="49" charset="0"/>
                <a:cs typeface="Courier New" pitchFamily="49" charset="0"/>
              </a:rPr>
              <a:t>deviceName</a:t>
            </a:r>
            <a:r>
              <a:rPr lang="en-US" sz="2200" b="1" dirty="0" smtClean="0">
                <a:solidFill>
                  <a:srgbClr val="C00000"/>
                </a:solidFill>
                <a:latin typeface="Courier New" pitchFamily="49" charset="0"/>
                <a:cs typeface="Courier New" pitchFamily="49" charset="0"/>
              </a:rPr>
              <a:t>&gt;</a:t>
            </a:r>
          </a:p>
          <a:p>
            <a:pPr lvl="2" eaLnBrk="1" hangingPunct="1">
              <a:lnSpc>
                <a:spcPct val="75000"/>
              </a:lnSpc>
              <a:spcBef>
                <a:spcPct val="30000"/>
              </a:spcBef>
            </a:pPr>
            <a:r>
              <a:rPr lang="en-US" sz="2200" b="1" dirty="0" smtClean="0">
                <a:solidFill>
                  <a:srgbClr val="C00000"/>
                </a:solidFill>
                <a:latin typeface="Courier New" pitchFamily="49" charset="0"/>
                <a:cs typeface="Courier New" pitchFamily="49" charset="0"/>
              </a:rPr>
              <a:t>&lt;</a:t>
            </a:r>
            <a:r>
              <a:rPr lang="en-US" sz="2200" b="1" dirty="0" err="1" smtClean="0">
                <a:solidFill>
                  <a:srgbClr val="C00000"/>
                </a:solidFill>
                <a:latin typeface="Courier New" pitchFamily="49" charset="0"/>
                <a:cs typeface="Courier New" pitchFamily="49" charset="0"/>
              </a:rPr>
              <a:t>userID</a:t>
            </a:r>
            <a:r>
              <a:rPr lang="en-US" sz="2200" b="1" dirty="0" smtClean="0">
                <a:solidFill>
                  <a:srgbClr val="C00000"/>
                </a:solidFill>
                <a:latin typeface="Courier New" pitchFamily="49" charset="0"/>
                <a:cs typeface="Courier New" pitchFamily="49" charset="0"/>
              </a:rPr>
              <a:t>&gt;rknotts&lt;/</a:t>
            </a:r>
            <a:r>
              <a:rPr lang="en-US" sz="2200" b="1" dirty="0" err="1" smtClean="0">
                <a:solidFill>
                  <a:srgbClr val="C00000"/>
                </a:solidFill>
                <a:latin typeface="Courier New" pitchFamily="49" charset="0"/>
                <a:cs typeface="Courier New" pitchFamily="49" charset="0"/>
              </a:rPr>
              <a:t>userID</a:t>
            </a:r>
            <a:r>
              <a:rPr lang="en-US" sz="2200" b="1" dirty="0" smtClean="0">
                <a:solidFill>
                  <a:srgbClr val="C00000"/>
                </a:solidFill>
                <a:latin typeface="Courier New" pitchFamily="49" charset="0"/>
                <a:cs typeface="Courier New" pitchFamily="49" charset="0"/>
              </a:rPr>
              <a:t>&gt;</a:t>
            </a:r>
          </a:p>
          <a:p>
            <a:pPr lvl="1" indent="0" eaLnBrk="1" hangingPunct="1">
              <a:lnSpc>
                <a:spcPct val="75000"/>
              </a:lnSpc>
              <a:spcBef>
                <a:spcPct val="30000"/>
              </a:spcBef>
            </a:pPr>
            <a:r>
              <a:rPr lang="en-US" sz="2200" b="1" dirty="0" smtClean="0">
                <a:solidFill>
                  <a:srgbClr val="C00000"/>
                </a:solidFill>
                <a:latin typeface="Courier New" pitchFamily="49" charset="0"/>
                <a:cs typeface="Courier New" pitchFamily="49" charset="0"/>
              </a:rPr>
              <a:t>&lt;/login&gt;</a:t>
            </a:r>
          </a:p>
          <a:p>
            <a:pPr eaLnBrk="1" hangingPunct="1">
              <a:lnSpc>
                <a:spcPct val="75000"/>
              </a:lnSpc>
              <a:spcBef>
                <a:spcPct val="30000"/>
              </a:spcBef>
              <a:buFont typeface="Wingdings" pitchFamily="2" charset="2"/>
              <a:buNone/>
            </a:pPr>
            <a:r>
              <a:rPr lang="en-US" b="1" dirty="0" smtClean="0">
                <a:solidFill>
                  <a:schemeClr val="tx1"/>
                </a:solidFill>
                <a:latin typeface="Courier New" pitchFamily="49" charset="0"/>
                <a:cs typeface="Courier New" pitchFamily="49" charset="0"/>
              </a:rPr>
              <a:t>&lt;/request&gt;</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p:txBody>
          <a:bodyPr/>
          <a:lstStyle/>
          <a:p>
            <a:pPr eaLnBrk="1" hangingPunct="1"/>
            <a:r>
              <a:rPr lang="en-US" smtClean="0"/>
              <a:t>Sample Code</a:t>
            </a:r>
          </a:p>
        </p:txBody>
      </p:sp>
      <p:sp>
        <p:nvSpPr>
          <p:cNvPr id="76803" name="Rectangle 3"/>
          <p:cNvSpPr>
            <a:spLocks noGrp="1" noChangeArrowheads="1"/>
          </p:cNvSpPr>
          <p:nvPr>
            <p:ph type="body" sz="quarter" idx="10"/>
          </p:nvPr>
        </p:nvSpPr>
        <p:spPr/>
        <p:txBody>
          <a:bodyPr/>
          <a:lstStyle/>
          <a:p>
            <a:pPr eaLnBrk="1" hangingPunct="1">
              <a:lnSpc>
                <a:spcPct val="75000"/>
              </a:lnSpc>
              <a:spcBef>
                <a:spcPct val="30000"/>
              </a:spcBef>
              <a:buFont typeface="Wingdings" pitchFamily="2" charset="2"/>
              <a:buNone/>
            </a:pPr>
            <a:r>
              <a:rPr lang="en-US" b="1" dirty="0" smtClean="0"/>
              <a:t>Logout Request</a:t>
            </a:r>
          </a:p>
          <a:p>
            <a:pPr eaLnBrk="1" hangingPunct="1">
              <a:lnSpc>
                <a:spcPct val="75000"/>
              </a:lnSpc>
              <a:spcBef>
                <a:spcPts val="1800"/>
              </a:spcBef>
              <a:buFont typeface="Wingdings" pitchFamily="2" charset="2"/>
              <a:buNone/>
            </a:pPr>
            <a:r>
              <a:rPr lang="en-US" b="1" dirty="0" smtClean="0">
                <a:solidFill>
                  <a:schemeClr val="tx1"/>
                </a:solidFill>
                <a:latin typeface="Courier New" pitchFamily="49" charset="0"/>
                <a:cs typeface="Courier New" pitchFamily="49" charset="0"/>
              </a:rPr>
              <a:t>&lt;request&gt;</a:t>
            </a:r>
          </a:p>
          <a:p>
            <a:pPr lvl="1" indent="0" eaLnBrk="1" hangingPunct="1">
              <a:lnSpc>
                <a:spcPct val="75000"/>
              </a:lnSpc>
              <a:spcBef>
                <a:spcPct val="30000"/>
              </a:spcBef>
            </a:pPr>
            <a:r>
              <a:rPr lang="en-US" sz="2200" b="1" dirty="0" smtClean="0">
                <a:solidFill>
                  <a:schemeClr val="tx1"/>
                </a:solidFill>
                <a:latin typeface="Courier New" pitchFamily="49" charset="0"/>
                <a:cs typeface="Courier New" pitchFamily="49" charset="0"/>
              </a:rPr>
              <a:t>&lt;</a:t>
            </a:r>
            <a:r>
              <a:rPr lang="en-US" sz="2200" b="1" dirty="0" err="1" smtClean="0">
                <a:solidFill>
                  <a:schemeClr val="tx1"/>
                </a:solidFill>
                <a:latin typeface="Courier New" pitchFamily="49" charset="0"/>
                <a:cs typeface="Courier New" pitchFamily="49" charset="0"/>
              </a:rPr>
              <a:t>appInfo</a:t>
            </a:r>
            <a:r>
              <a:rPr lang="en-US" sz="2200" b="1" dirty="0" smtClean="0">
                <a:solidFill>
                  <a:schemeClr val="tx1"/>
                </a:solidFill>
                <a:latin typeface="Courier New" pitchFamily="49" charset="0"/>
                <a:cs typeface="Courier New" pitchFamily="49" charset="0"/>
              </a:rPr>
              <a:t>&gt;</a:t>
            </a:r>
          </a:p>
          <a:p>
            <a:pPr lvl="2" eaLnBrk="1" hangingPunct="1">
              <a:lnSpc>
                <a:spcPct val="75000"/>
              </a:lnSpc>
              <a:spcBef>
                <a:spcPct val="30000"/>
              </a:spcBef>
            </a:pPr>
            <a:r>
              <a:rPr lang="en-US" sz="2200" b="1" dirty="0" smtClean="0">
                <a:solidFill>
                  <a:schemeClr val="tx1"/>
                </a:solidFill>
                <a:latin typeface="Courier New" pitchFamily="49" charset="0"/>
                <a:cs typeface="Courier New" pitchFamily="49" charset="0"/>
              </a:rPr>
              <a:t>&lt;</a:t>
            </a:r>
            <a:r>
              <a:rPr lang="en-US" sz="2200" b="1" dirty="0" err="1" smtClean="0">
                <a:solidFill>
                  <a:schemeClr val="tx1"/>
                </a:solidFill>
                <a:latin typeface="Courier New" pitchFamily="49" charset="0"/>
                <a:cs typeface="Courier New" pitchFamily="49" charset="0"/>
              </a:rPr>
              <a:t>appID</a:t>
            </a:r>
            <a:r>
              <a:rPr lang="en-US" sz="2200" b="1" dirty="0" smtClean="0">
                <a:solidFill>
                  <a:schemeClr val="tx1"/>
                </a:solidFill>
                <a:latin typeface="Courier New" pitchFamily="49" charset="0"/>
                <a:cs typeface="Courier New" pitchFamily="49" charset="0"/>
              </a:rPr>
              <a:t>&gt;7975LoginApp&lt;/</a:t>
            </a:r>
            <a:r>
              <a:rPr lang="en-US" sz="2200" b="1" dirty="0" err="1" smtClean="0">
                <a:solidFill>
                  <a:schemeClr val="tx1"/>
                </a:solidFill>
                <a:latin typeface="Courier New" pitchFamily="49" charset="0"/>
                <a:cs typeface="Courier New" pitchFamily="49" charset="0"/>
              </a:rPr>
              <a:t>appID</a:t>
            </a:r>
            <a:r>
              <a:rPr lang="en-US" sz="2200" b="1" dirty="0" smtClean="0">
                <a:solidFill>
                  <a:schemeClr val="tx1"/>
                </a:solidFill>
                <a:latin typeface="Courier New" pitchFamily="49" charset="0"/>
                <a:cs typeface="Courier New" pitchFamily="49" charset="0"/>
              </a:rPr>
              <a:t>&gt;</a:t>
            </a:r>
          </a:p>
          <a:p>
            <a:pPr lvl="2" eaLnBrk="1" hangingPunct="1">
              <a:lnSpc>
                <a:spcPct val="75000"/>
              </a:lnSpc>
              <a:spcBef>
                <a:spcPct val="30000"/>
              </a:spcBef>
            </a:pPr>
            <a:r>
              <a:rPr lang="en-US" sz="2200" b="1" dirty="0" smtClean="0">
                <a:solidFill>
                  <a:schemeClr val="tx1"/>
                </a:solidFill>
                <a:latin typeface="Courier New" pitchFamily="49" charset="0"/>
                <a:cs typeface="Courier New" pitchFamily="49" charset="0"/>
              </a:rPr>
              <a:t>&lt;</a:t>
            </a:r>
            <a:r>
              <a:rPr lang="en-US" sz="2200" b="1" dirty="0" err="1" smtClean="0">
                <a:solidFill>
                  <a:schemeClr val="tx1"/>
                </a:solidFill>
                <a:latin typeface="Courier New" pitchFamily="49" charset="0"/>
                <a:cs typeface="Courier New" pitchFamily="49" charset="0"/>
              </a:rPr>
              <a:t>appCertificate</a:t>
            </a:r>
            <a:r>
              <a:rPr lang="en-US" sz="2200" b="1" dirty="0" smtClean="0">
                <a:solidFill>
                  <a:schemeClr val="tx1"/>
                </a:solidFill>
                <a:latin typeface="Courier New" pitchFamily="49" charset="0"/>
                <a:cs typeface="Courier New" pitchFamily="49" charset="0"/>
              </a:rPr>
              <a:t>&gt;password&lt;/</a:t>
            </a:r>
            <a:r>
              <a:rPr lang="en-US" sz="2200" b="1" dirty="0" err="1" smtClean="0">
                <a:solidFill>
                  <a:schemeClr val="tx1"/>
                </a:solidFill>
                <a:latin typeface="Courier New" pitchFamily="49" charset="0"/>
                <a:cs typeface="Courier New" pitchFamily="49" charset="0"/>
              </a:rPr>
              <a:t>appCertificate</a:t>
            </a:r>
            <a:r>
              <a:rPr lang="en-US" sz="2200" b="1" dirty="0" smtClean="0">
                <a:solidFill>
                  <a:schemeClr val="tx1"/>
                </a:solidFill>
                <a:latin typeface="Courier New" pitchFamily="49" charset="0"/>
                <a:cs typeface="Courier New" pitchFamily="49" charset="0"/>
              </a:rPr>
              <a:t>&gt;</a:t>
            </a:r>
          </a:p>
          <a:p>
            <a:pPr lvl="1" indent="0" eaLnBrk="1" hangingPunct="1">
              <a:lnSpc>
                <a:spcPct val="75000"/>
              </a:lnSpc>
              <a:spcBef>
                <a:spcPct val="30000"/>
              </a:spcBef>
            </a:pPr>
            <a:r>
              <a:rPr lang="en-US" sz="2200" b="1" dirty="0" smtClean="0">
                <a:solidFill>
                  <a:schemeClr val="tx1"/>
                </a:solidFill>
                <a:latin typeface="Courier New" pitchFamily="49" charset="0"/>
                <a:cs typeface="Courier New" pitchFamily="49" charset="0"/>
              </a:rPr>
              <a:t>&lt;/</a:t>
            </a:r>
            <a:r>
              <a:rPr lang="en-US" sz="2200" b="1" dirty="0" err="1" smtClean="0">
                <a:solidFill>
                  <a:schemeClr val="tx1"/>
                </a:solidFill>
                <a:latin typeface="Courier New" pitchFamily="49" charset="0"/>
                <a:cs typeface="Courier New" pitchFamily="49" charset="0"/>
              </a:rPr>
              <a:t>appInfo</a:t>
            </a:r>
            <a:r>
              <a:rPr lang="en-US" sz="2200" b="1" dirty="0" smtClean="0">
                <a:solidFill>
                  <a:schemeClr val="tx1"/>
                </a:solidFill>
                <a:latin typeface="Courier New" pitchFamily="49" charset="0"/>
                <a:cs typeface="Courier New" pitchFamily="49" charset="0"/>
              </a:rPr>
              <a:t>&gt;</a:t>
            </a:r>
          </a:p>
          <a:p>
            <a:pPr lvl="1" indent="0" eaLnBrk="1" hangingPunct="1">
              <a:lnSpc>
                <a:spcPct val="75000"/>
              </a:lnSpc>
              <a:spcBef>
                <a:spcPct val="30000"/>
              </a:spcBef>
            </a:pPr>
            <a:r>
              <a:rPr lang="en-US" sz="2200" b="1" dirty="0" smtClean="0">
                <a:solidFill>
                  <a:srgbClr val="C00000"/>
                </a:solidFill>
                <a:latin typeface="Courier New" pitchFamily="49" charset="0"/>
                <a:cs typeface="Courier New" pitchFamily="49" charset="0"/>
              </a:rPr>
              <a:t>&lt;logout&gt;</a:t>
            </a:r>
          </a:p>
          <a:p>
            <a:pPr lvl="2" eaLnBrk="1" hangingPunct="1">
              <a:lnSpc>
                <a:spcPct val="75000"/>
              </a:lnSpc>
              <a:spcBef>
                <a:spcPct val="30000"/>
              </a:spcBef>
            </a:pPr>
            <a:r>
              <a:rPr lang="en-US" sz="2200" b="1" dirty="0" smtClean="0">
                <a:solidFill>
                  <a:srgbClr val="C00000"/>
                </a:solidFill>
                <a:latin typeface="Courier New" pitchFamily="49" charset="0"/>
                <a:cs typeface="Courier New" pitchFamily="49" charset="0"/>
              </a:rPr>
              <a:t>&lt;</a:t>
            </a:r>
            <a:r>
              <a:rPr lang="en-US" sz="2200" b="1" dirty="0" err="1" smtClean="0">
                <a:solidFill>
                  <a:srgbClr val="C00000"/>
                </a:solidFill>
                <a:latin typeface="Courier New" pitchFamily="49" charset="0"/>
                <a:cs typeface="Courier New" pitchFamily="49" charset="0"/>
              </a:rPr>
              <a:t>deviceName</a:t>
            </a:r>
            <a:r>
              <a:rPr lang="en-US" sz="2200" b="1" dirty="0" smtClean="0">
                <a:solidFill>
                  <a:srgbClr val="C00000"/>
                </a:solidFill>
                <a:latin typeface="Courier New" pitchFamily="49" charset="0"/>
                <a:cs typeface="Courier New" pitchFamily="49" charset="0"/>
              </a:rPr>
              <a:t>&gt;SEP003094C25B15&lt;/</a:t>
            </a:r>
            <a:r>
              <a:rPr lang="en-US" sz="2200" b="1" dirty="0" err="1" smtClean="0">
                <a:solidFill>
                  <a:srgbClr val="C00000"/>
                </a:solidFill>
                <a:latin typeface="Courier New" pitchFamily="49" charset="0"/>
                <a:cs typeface="Courier New" pitchFamily="49" charset="0"/>
              </a:rPr>
              <a:t>deviceName</a:t>
            </a:r>
            <a:r>
              <a:rPr lang="en-US" sz="2200" b="1" dirty="0" smtClean="0">
                <a:solidFill>
                  <a:srgbClr val="C00000"/>
                </a:solidFill>
                <a:latin typeface="Courier New" pitchFamily="49" charset="0"/>
                <a:cs typeface="Courier New" pitchFamily="49" charset="0"/>
              </a:rPr>
              <a:t>&gt;</a:t>
            </a:r>
          </a:p>
          <a:p>
            <a:pPr lvl="1" indent="0" eaLnBrk="1" hangingPunct="1">
              <a:lnSpc>
                <a:spcPct val="75000"/>
              </a:lnSpc>
              <a:spcBef>
                <a:spcPct val="30000"/>
              </a:spcBef>
            </a:pPr>
            <a:r>
              <a:rPr lang="en-US" sz="2200" b="1" dirty="0" smtClean="0">
                <a:solidFill>
                  <a:srgbClr val="C00000"/>
                </a:solidFill>
                <a:latin typeface="Courier New" pitchFamily="49" charset="0"/>
                <a:cs typeface="Courier New" pitchFamily="49" charset="0"/>
              </a:rPr>
              <a:t>&lt;/logout&gt;</a:t>
            </a:r>
          </a:p>
          <a:p>
            <a:pPr eaLnBrk="1" hangingPunct="1">
              <a:lnSpc>
                <a:spcPct val="75000"/>
              </a:lnSpc>
              <a:spcBef>
                <a:spcPct val="30000"/>
              </a:spcBef>
              <a:buFont typeface="Wingdings" pitchFamily="2" charset="2"/>
              <a:buNone/>
            </a:pPr>
            <a:r>
              <a:rPr lang="en-US" b="1" dirty="0" smtClean="0">
                <a:solidFill>
                  <a:schemeClr val="tx1"/>
                </a:solidFill>
                <a:latin typeface="Courier New" pitchFamily="49" charset="0"/>
                <a:cs typeface="Courier New" pitchFamily="49" charset="0"/>
              </a:rPr>
              <a:t>&lt;/request&gt;</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p:txBody>
          <a:bodyPr/>
          <a:lstStyle/>
          <a:p>
            <a:r>
              <a:rPr lang="en-US" smtClean="0"/>
              <a:t>Performance</a:t>
            </a:r>
          </a:p>
        </p:txBody>
      </p:sp>
      <p:sp>
        <p:nvSpPr>
          <p:cNvPr id="77827" name="Rectangle 5"/>
          <p:cNvSpPr>
            <a:spLocks noGrp="1" noChangeArrowheads="1"/>
          </p:cNvSpPr>
          <p:nvPr>
            <p:ph type="body" sz="quarter" idx="10"/>
          </p:nvPr>
        </p:nvSpPr>
        <p:spPr/>
        <p:txBody>
          <a:bodyPr>
            <a:normAutofit fontScale="92500" lnSpcReduction="10000"/>
          </a:bodyPr>
          <a:lstStyle/>
          <a:p>
            <a:r>
              <a:rPr lang="en-US" dirty="0" smtClean="0"/>
              <a:t>Logins are sequential</a:t>
            </a:r>
          </a:p>
          <a:p>
            <a:r>
              <a:rPr lang="en-US" dirty="0" smtClean="0"/>
              <a:t>Login rates-based on Unified CM 7.0(1) testing</a:t>
            </a:r>
          </a:p>
          <a:p>
            <a:pPr lvl="1"/>
            <a:r>
              <a:rPr lang="en-US" dirty="0" smtClean="0"/>
              <a:t>Cisco MCS-7845-250 login/logout/min-(14880 per hour)</a:t>
            </a:r>
          </a:p>
          <a:p>
            <a:pPr lvl="1"/>
            <a:r>
              <a:rPr lang="en-US" dirty="0" smtClean="0"/>
              <a:t>Cisco MCS-7835-235 login/logout/min</a:t>
            </a:r>
          </a:p>
          <a:p>
            <a:pPr lvl="1"/>
            <a:r>
              <a:rPr lang="en-US" dirty="0" smtClean="0"/>
              <a:t>Cisco MCS-7825-200 login/logout/min</a:t>
            </a:r>
          </a:p>
          <a:p>
            <a:r>
              <a:rPr lang="en-US" dirty="0" smtClean="0"/>
              <a:t>EM can be enabled on multiple subscribers for redundancy and added performance </a:t>
            </a:r>
          </a:p>
          <a:p>
            <a:pPr lvl="1"/>
            <a:r>
              <a:rPr lang="en-US" dirty="0" smtClean="0"/>
              <a:t>Maximum cluster login/logout limit is 375 per min regardless of number of subscribers enabled for EM</a:t>
            </a:r>
          </a:p>
          <a:p>
            <a:r>
              <a:rPr lang="en-US" dirty="0" smtClean="0"/>
              <a:t>Throttle setting protects CPU resources by limiting login/logout rate per minute   </a:t>
            </a:r>
          </a:p>
          <a:p>
            <a:r>
              <a:rPr lang="en-US" dirty="0" smtClean="0"/>
              <a:t>EM returns </a:t>
            </a:r>
            <a:r>
              <a:rPr lang="en-US" b="1" dirty="0" smtClean="0"/>
              <a:t>system busy, please try later </a:t>
            </a:r>
            <a:r>
              <a:rPr lang="en-US" dirty="0" smtClean="0"/>
              <a:t>when throttle </a:t>
            </a:r>
            <a:br>
              <a:rPr lang="en-US" dirty="0" smtClean="0"/>
            </a:br>
            <a:r>
              <a:rPr lang="en-US" dirty="0" smtClean="0"/>
              <a:t>is exceeded</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a:off x="2405888" y="914400"/>
            <a:ext cx="2547112" cy="2514600"/>
            <a:chOff x="2405888" y="914400"/>
            <a:chExt cx="2547112" cy="2514600"/>
          </a:xfrm>
        </p:grpSpPr>
        <p:grpSp>
          <p:nvGrpSpPr>
            <p:cNvPr id="105" name="Group 104"/>
            <p:cNvGrpSpPr/>
            <p:nvPr/>
          </p:nvGrpSpPr>
          <p:grpSpPr>
            <a:xfrm>
              <a:off x="2405888" y="914400"/>
              <a:ext cx="2547112" cy="1722514"/>
              <a:chOff x="2405888" y="914400"/>
              <a:chExt cx="2547112" cy="1722514"/>
            </a:xfrm>
          </p:grpSpPr>
          <p:pic>
            <p:nvPicPr>
              <p:cNvPr id="1055" name="Picture 36" descr="cloud"/>
              <p:cNvPicPr>
                <a:picLocks noChangeAspect="1" noChangeArrowheads="1"/>
              </p:cNvPicPr>
              <p:nvPr/>
            </p:nvPicPr>
            <p:blipFill>
              <a:blip r:embed="rId4" cstate="print"/>
              <a:srcRect/>
              <a:stretch>
                <a:fillRect/>
              </a:stretch>
            </p:blipFill>
            <p:spPr bwMode="auto">
              <a:xfrm>
                <a:off x="2546096" y="1344371"/>
                <a:ext cx="2142554" cy="1292543"/>
              </a:xfrm>
              <a:prstGeom prst="rect">
                <a:avLst/>
              </a:prstGeom>
              <a:noFill/>
              <a:ln w="9525">
                <a:noFill/>
                <a:miter lim="800000"/>
                <a:headEnd/>
                <a:tailEnd/>
              </a:ln>
            </p:spPr>
          </p:pic>
          <p:sp>
            <p:nvSpPr>
              <p:cNvPr id="1057" name="Line 40"/>
              <p:cNvSpPr>
                <a:spLocks noChangeShapeType="1"/>
              </p:cNvSpPr>
              <p:nvPr/>
            </p:nvSpPr>
            <p:spPr bwMode="auto">
              <a:xfrm flipH="1">
                <a:off x="2945191" y="1753361"/>
                <a:ext cx="990600" cy="152400"/>
              </a:xfrm>
              <a:prstGeom prst="line">
                <a:avLst/>
              </a:prstGeom>
              <a:noFill/>
              <a:ln w="28575">
                <a:solidFill>
                  <a:schemeClr val="bg1"/>
                </a:solidFill>
                <a:round/>
                <a:headEnd/>
                <a:tailEnd/>
              </a:ln>
            </p:spPr>
            <p:txBody>
              <a:bodyPr lIns="82124" tIns="41061" rIns="82124" bIns="41061"/>
              <a:lstStyle/>
              <a:p>
                <a:endParaRPr lang="en-US" sz="1600"/>
              </a:p>
            </p:txBody>
          </p:sp>
          <p:pic>
            <p:nvPicPr>
              <p:cNvPr id="1058" name="Picture 41"/>
              <p:cNvPicPr>
                <a:picLocks noChangeAspect="1" noChangeArrowheads="1"/>
              </p:cNvPicPr>
              <p:nvPr/>
            </p:nvPicPr>
            <p:blipFill>
              <a:blip r:embed="rId5" cstate="print">
                <a:lum bright="100000"/>
              </a:blip>
              <a:srcRect/>
              <a:stretch>
                <a:fillRect/>
              </a:stretch>
            </p:blipFill>
            <p:spPr bwMode="auto">
              <a:xfrm rot="19926336">
                <a:off x="3724720" y="1884756"/>
                <a:ext cx="403098" cy="438150"/>
              </a:xfrm>
              <a:prstGeom prst="rect">
                <a:avLst/>
              </a:prstGeom>
              <a:noFill/>
              <a:ln w="9525">
                <a:noFill/>
                <a:miter lim="800000"/>
                <a:headEnd/>
                <a:tailEnd/>
              </a:ln>
            </p:spPr>
          </p:pic>
          <p:sp>
            <p:nvSpPr>
              <p:cNvPr id="1060" name="Line 43"/>
              <p:cNvSpPr>
                <a:spLocks noChangeShapeType="1"/>
              </p:cNvSpPr>
              <p:nvPr/>
            </p:nvSpPr>
            <p:spPr bwMode="auto">
              <a:xfrm flipV="1">
                <a:off x="3630992" y="1838019"/>
                <a:ext cx="394592" cy="143941"/>
              </a:xfrm>
              <a:prstGeom prst="line">
                <a:avLst/>
              </a:prstGeom>
              <a:noFill/>
              <a:ln w="28575">
                <a:solidFill>
                  <a:schemeClr val="bg1"/>
                </a:solidFill>
                <a:round/>
                <a:headEnd/>
                <a:tailEnd/>
              </a:ln>
            </p:spPr>
            <p:txBody>
              <a:bodyPr lIns="82124" tIns="41061" rIns="82124" bIns="41061"/>
              <a:lstStyle/>
              <a:p>
                <a:endParaRPr lang="en-US" sz="1600"/>
              </a:p>
            </p:txBody>
          </p:sp>
          <p:sp>
            <p:nvSpPr>
              <p:cNvPr id="1047" name="Rectangle 54"/>
              <p:cNvSpPr>
                <a:spLocks noChangeArrowheads="1"/>
              </p:cNvSpPr>
              <p:nvPr/>
            </p:nvSpPr>
            <p:spPr bwMode="auto">
              <a:xfrm>
                <a:off x="2405888" y="914400"/>
                <a:ext cx="2547112" cy="484032"/>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US" sz="1400" b="1" dirty="0">
                    <a:solidFill>
                      <a:srgbClr val="546568"/>
                    </a:solidFill>
                    <a:ea typeface="MS PGothic" pitchFamily="34" charset="-128"/>
                  </a:rPr>
                  <a:t> Interoperability and Collaboration </a:t>
                </a:r>
                <a:r>
                  <a:rPr lang="en-US" sz="1400" b="1" dirty="0" smtClean="0">
                    <a:solidFill>
                      <a:srgbClr val="546568"/>
                    </a:solidFill>
                    <a:ea typeface="MS PGothic" pitchFamily="34" charset="-128"/>
                  </a:rPr>
                  <a:t>System</a:t>
                </a:r>
                <a:endParaRPr lang="en-US" sz="1400" b="1" dirty="0">
                  <a:solidFill>
                    <a:srgbClr val="546568"/>
                  </a:solidFill>
                  <a:ea typeface="MS PGothic" pitchFamily="34" charset="-128"/>
                </a:endParaRPr>
              </a:p>
            </p:txBody>
          </p:sp>
          <p:pic>
            <p:nvPicPr>
              <p:cNvPr id="62" name="Picture 61" descr="Device_voice_router_3139_default_256.png"/>
              <p:cNvPicPr>
                <a:picLocks noChangeAspect="1"/>
              </p:cNvPicPr>
              <p:nvPr/>
            </p:nvPicPr>
            <p:blipFill>
              <a:blip r:embed="rId6" cstate="print"/>
              <a:stretch>
                <a:fillRect/>
              </a:stretch>
            </p:blipFill>
            <p:spPr>
              <a:xfrm>
                <a:off x="3783391" y="1372361"/>
                <a:ext cx="747776" cy="747776"/>
              </a:xfrm>
              <a:prstGeom prst="rect">
                <a:avLst/>
              </a:prstGeom>
            </p:spPr>
          </p:pic>
          <p:pic>
            <p:nvPicPr>
              <p:cNvPr id="63" name="Picture 62" descr="mobile_phone_4046_256.png"/>
              <p:cNvPicPr>
                <a:picLocks noChangeAspect="1"/>
              </p:cNvPicPr>
              <p:nvPr/>
            </p:nvPicPr>
            <p:blipFill>
              <a:blip r:embed="rId7" cstate="print"/>
              <a:stretch>
                <a:fillRect/>
              </a:stretch>
            </p:blipFill>
            <p:spPr>
              <a:xfrm>
                <a:off x="3935791" y="1981961"/>
                <a:ext cx="487680" cy="487680"/>
              </a:xfrm>
              <a:prstGeom prst="rect">
                <a:avLst/>
              </a:prstGeom>
            </p:spPr>
          </p:pic>
          <p:pic>
            <p:nvPicPr>
              <p:cNvPr id="64" name="Picture 63" descr="ham radio.png"/>
              <p:cNvPicPr>
                <a:picLocks noChangeAspect="1"/>
              </p:cNvPicPr>
              <p:nvPr/>
            </p:nvPicPr>
            <p:blipFill>
              <a:blip r:embed="rId8" cstate="print"/>
              <a:stretch>
                <a:fillRect/>
              </a:stretch>
            </p:blipFill>
            <p:spPr>
              <a:xfrm>
                <a:off x="2716591" y="1753361"/>
                <a:ext cx="761762" cy="469753"/>
              </a:xfrm>
              <a:prstGeom prst="rect">
                <a:avLst/>
              </a:prstGeom>
            </p:spPr>
          </p:pic>
          <p:graphicFrame>
            <p:nvGraphicFramePr>
              <p:cNvPr id="1027" name="Object 39"/>
              <p:cNvGraphicFramePr>
                <a:graphicFrameLocks noChangeAspect="1"/>
              </p:cNvGraphicFramePr>
              <p:nvPr/>
            </p:nvGraphicFramePr>
            <p:xfrm>
              <a:off x="3511774" y="1829561"/>
              <a:ext cx="229299" cy="690817"/>
            </p:xfrm>
            <a:graphic>
              <a:graphicData uri="http://schemas.openxmlformats.org/presentationml/2006/ole">
                <p:oleObj spid="_x0000_s1027" name="Visio" r:id="rId9" imgW="219151" imgH="648005" progId="Visio.Drawing.11">
                  <p:embed/>
                </p:oleObj>
              </a:graphicData>
            </a:graphic>
          </p:graphicFrame>
        </p:grpSp>
        <p:cxnSp>
          <p:nvCxnSpPr>
            <p:cNvPr id="89" name="Straight Connector 88"/>
            <p:cNvCxnSpPr/>
            <p:nvPr/>
          </p:nvCxnSpPr>
          <p:spPr>
            <a:xfrm rot="16200000" flipH="1">
              <a:off x="3909216" y="2781300"/>
              <a:ext cx="914400" cy="381000"/>
            </a:xfrm>
            <a:prstGeom prst="line">
              <a:avLst/>
            </a:prstGeom>
            <a:ln w="28575">
              <a:solidFill>
                <a:srgbClr val="546568"/>
              </a:solidFill>
            </a:ln>
          </p:spPr>
          <p:style>
            <a:lnRef idx="1">
              <a:schemeClr val="accent1"/>
            </a:lnRef>
            <a:fillRef idx="0">
              <a:schemeClr val="accent1"/>
            </a:fillRef>
            <a:effectRef idx="0">
              <a:schemeClr val="accent1"/>
            </a:effectRef>
            <a:fontRef idx="minor">
              <a:schemeClr val="tx1"/>
            </a:fontRef>
          </p:style>
        </p:cxnSp>
      </p:grpSp>
      <p:sp>
        <p:nvSpPr>
          <p:cNvPr id="1033" name="Rectangle 59"/>
          <p:cNvSpPr>
            <a:spLocks noGrp="1" noChangeArrowheads="1"/>
          </p:cNvSpPr>
          <p:nvPr>
            <p:ph type="title"/>
          </p:nvPr>
        </p:nvSpPr>
        <p:spPr>
          <a:xfrm>
            <a:off x="229702" y="432215"/>
            <a:ext cx="8914298" cy="838200"/>
          </a:xfrm>
        </p:spPr>
        <p:txBody>
          <a:bodyPr anchor="t" anchorCtr="0"/>
          <a:lstStyle/>
          <a:p>
            <a:r>
              <a:rPr lang="en-US" altLang="ja-JP" sz="3300" dirty="0" smtClean="0"/>
              <a:t>The Platform for Collaborative Communications</a:t>
            </a:r>
            <a:endParaRPr lang="en-US" sz="3300" dirty="0" smtClean="0"/>
          </a:p>
        </p:txBody>
      </p:sp>
      <p:grpSp>
        <p:nvGrpSpPr>
          <p:cNvPr id="110" name="Group 109"/>
          <p:cNvGrpSpPr/>
          <p:nvPr/>
        </p:nvGrpSpPr>
        <p:grpSpPr>
          <a:xfrm>
            <a:off x="4572000" y="3429000"/>
            <a:ext cx="2601026" cy="2770698"/>
            <a:chOff x="4572000" y="3429000"/>
            <a:chExt cx="2601026" cy="2770698"/>
          </a:xfrm>
        </p:grpSpPr>
        <p:cxnSp>
          <p:nvCxnSpPr>
            <p:cNvPr id="77" name="Straight Connector 76"/>
            <p:cNvCxnSpPr>
              <a:stCxn id="1078" idx="0"/>
            </p:cNvCxnSpPr>
            <p:nvPr/>
          </p:nvCxnSpPr>
          <p:spPr>
            <a:xfrm rot="16200000" flipV="1">
              <a:off x="4509802" y="3491198"/>
              <a:ext cx="1557022" cy="1432626"/>
            </a:xfrm>
            <a:prstGeom prst="line">
              <a:avLst/>
            </a:prstGeom>
            <a:ln w="28575">
              <a:solidFill>
                <a:srgbClr val="546568"/>
              </a:solidFill>
            </a:ln>
          </p:spPr>
          <p:style>
            <a:lnRef idx="1">
              <a:schemeClr val="accent1"/>
            </a:lnRef>
            <a:fillRef idx="0">
              <a:schemeClr val="accent1"/>
            </a:fillRef>
            <a:effectRef idx="0">
              <a:schemeClr val="accent1"/>
            </a:effectRef>
            <a:fontRef idx="minor">
              <a:schemeClr val="tx1"/>
            </a:fontRef>
          </p:style>
        </p:cxnSp>
        <p:grpSp>
          <p:nvGrpSpPr>
            <p:cNvPr id="3" name="Group 13"/>
            <p:cNvGrpSpPr>
              <a:grpSpLocks/>
            </p:cNvGrpSpPr>
            <p:nvPr/>
          </p:nvGrpSpPr>
          <p:grpSpPr bwMode="auto">
            <a:xfrm>
              <a:off x="4938461" y="4986022"/>
              <a:ext cx="2234565" cy="1213676"/>
              <a:chOff x="3112" y="3356"/>
              <a:chExt cx="1530" cy="831"/>
            </a:xfrm>
          </p:grpSpPr>
          <p:sp>
            <p:nvSpPr>
              <p:cNvPr id="1077" name="Rectangle 14"/>
              <p:cNvSpPr>
                <a:spLocks noChangeArrowheads="1"/>
              </p:cNvSpPr>
              <p:nvPr/>
            </p:nvSpPr>
            <p:spPr bwMode="auto">
              <a:xfrm>
                <a:off x="3112" y="3996"/>
                <a:ext cx="1530" cy="191"/>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GB" sz="1400" b="1" dirty="0">
                    <a:solidFill>
                      <a:srgbClr val="546568"/>
                    </a:solidFill>
                    <a:ea typeface="MS PGothic" pitchFamily="34" charset="-128"/>
                  </a:rPr>
                  <a:t>Telepresence</a:t>
                </a:r>
                <a:endParaRPr lang="en-US" sz="1400" b="1" dirty="0">
                  <a:solidFill>
                    <a:srgbClr val="546568"/>
                  </a:solidFill>
                  <a:ea typeface="MS PGothic" pitchFamily="34" charset="-128"/>
                </a:endParaRPr>
              </a:p>
            </p:txBody>
          </p:sp>
          <p:pic>
            <p:nvPicPr>
              <p:cNvPr id="1078" name="Picture 15"/>
              <p:cNvPicPr>
                <a:picLocks noChangeAspect="1" noChangeArrowheads="1"/>
              </p:cNvPicPr>
              <p:nvPr/>
            </p:nvPicPr>
            <p:blipFill>
              <a:blip r:embed="rId10" cstate="print"/>
              <a:srcRect l="2637" r="2637"/>
              <a:stretch>
                <a:fillRect/>
              </a:stretch>
            </p:blipFill>
            <p:spPr bwMode="auto">
              <a:xfrm>
                <a:off x="3116" y="3356"/>
                <a:ext cx="1452" cy="649"/>
              </a:xfrm>
              <a:prstGeom prst="rect">
                <a:avLst/>
              </a:prstGeom>
              <a:noFill/>
              <a:ln w="9525" algn="ctr">
                <a:solidFill>
                  <a:schemeClr val="bg1">
                    <a:lumMod val="50000"/>
                  </a:schemeClr>
                </a:solidFill>
                <a:miter lim="800000"/>
                <a:headEnd/>
                <a:tailEnd/>
              </a:ln>
            </p:spPr>
          </p:pic>
        </p:grpSp>
      </p:grpSp>
      <p:grpSp>
        <p:nvGrpSpPr>
          <p:cNvPr id="109" name="Group 108"/>
          <p:cNvGrpSpPr/>
          <p:nvPr/>
        </p:nvGrpSpPr>
        <p:grpSpPr>
          <a:xfrm>
            <a:off x="4572000" y="3429000"/>
            <a:ext cx="4405044" cy="1843280"/>
            <a:chOff x="4572000" y="3429000"/>
            <a:chExt cx="4405044" cy="1843280"/>
          </a:xfrm>
        </p:grpSpPr>
        <p:cxnSp>
          <p:nvCxnSpPr>
            <p:cNvPr id="80" name="Straight Connector 79"/>
            <p:cNvCxnSpPr/>
            <p:nvPr/>
          </p:nvCxnSpPr>
          <p:spPr>
            <a:xfrm rot="10800000">
              <a:off x="4572000" y="3429000"/>
              <a:ext cx="2743200" cy="609600"/>
            </a:xfrm>
            <a:prstGeom prst="line">
              <a:avLst/>
            </a:prstGeom>
            <a:ln w="28575">
              <a:solidFill>
                <a:srgbClr val="546568"/>
              </a:solidFill>
            </a:ln>
          </p:spPr>
          <p:style>
            <a:lnRef idx="1">
              <a:schemeClr val="accent1"/>
            </a:lnRef>
            <a:fillRef idx="0">
              <a:schemeClr val="accent1"/>
            </a:fillRef>
            <a:effectRef idx="0">
              <a:schemeClr val="accent1"/>
            </a:effectRef>
            <a:fontRef idx="minor">
              <a:schemeClr val="tx1"/>
            </a:fontRef>
          </p:style>
        </p:cxnSp>
        <p:pic>
          <p:nvPicPr>
            <p:cNvPr id="25628" name="Picture 28" descr="unifiedCC_sphereSM"/>
            <p:cNvPicPr>
              <a:picLocks noChangeAspect="1" noChangeArrowheads="1"/>
            </p:cNvPicPr>
            <p:nvPr/>
          </p:nvPicPr>
          <p:blipFill>
            <a:blip r:embed="rId11" cstate="print"/>
            <a:srcRect/>
            <a:stretch>
              <a:fillRect/>
            </a:stretch>
          </p:blipFill>
          <p:spPr bwMode="auto">
            <a:xfrm>
              <a:off x="7208379" y="3583942"/>
              <a:ext cx="1768665" cy="1688338"/>
            </a:xfrm>
            <a:prstGeom prst="rect">
              <a:avLst/>
            </a:prstGeom>
            <a:noFill/>
            <a:ln w="9525">
              <a:noFill/>
              <a:miter lim="800000"/>
              <a:headEnd/>
              <a:tailEnd/>
            </a:ln>
          </p:spPr>
        </p:pic>
      </p:grpSp>
      <p:grpSp>
        <p:nvGrpSpPr>
          <p:cNvPr id="113" name="Group 112"/>
          <p:cNvGrpSpPr/>
          <p:nvPr/>
        </p:nvGrpSpPr>
        <p:grpSpPr>
          <a:xfrm>
            <a:off x="35104" y="1168274"/>
            <a:ext cx="4536896" cy="2260726"/>
            <a:chOff x="35104" y="1168274"/>
            <a:chExt cx="4536896" cy="2260726"/>
          </a:xfrm>
        </p:grpSpPr>
        <p:cxnSp>
          <p:nvCxnSpPr>
            <p:cNvPr id="71" name="Straight Connector 70"/>
            <p:cNvCxnSpPr/>
            <p:nvPr/>
          </p:nvCxnSpPr>
          <p:spPr>
            <a:xfrm>
              <a:off x="1905000" y="2362200"/>
              <a:ext cx="2667000" cy="1066800"/>
            </a:xfrm>
            <a:prstGeom prst="line">
              <a:avLst/>
            </a:prstGeom>
            <a:ln w="28575">
              <a:solidFill>
                <a:srgbClr val="546568"/>
              </a:solidFill>
            </a:ln>
          </p:spPr>
          <p:style>
            <a:lnRef idx="1">
              <a:schemeClr val="accent1"/>
            </a:lnRef>
            <a:fillRef idx="0">
              <a:schemeClr val="accent1"/>
            </a:fillRef>
            <a:effectRef idx="0">
              <a:schemeClr val="accent1"/>
            </a:effectRef>
            <a:fontRef idx="minor">
              <a:schemeClr val="tx1"/>
            </a:fontRef>
          </p:style>
        </p:cxnSp>
        <p:grpSp>
          <p:nvGrpSpPr>
            <p:cNvPr id="5" name="Group 29"/>
            <p:cNvGrpSpPr>
              <a:grpSpLocks/>
            </p:cNvGrpSpPr>
            <p:nvPr/>
          </p:nvGrpSpPr>
          <p:grpSpPr bwMode="auto">
            <a:xfrm>
              <a:off x="35104" y="1168274"/>
              <a:ext cx="2098739" cy="1926400"/>
              <a:chOff x="-12" y="742"/>
              <a:chExt cx="1437" cy="1319"/>
            </a:xfrm>
          </p:grpSpPr>
          <p:sp>
            <p:nvSpPr>
              <p:cNvPr id="1065" name="Rectangle 30"/>
              <p:cNvSpPr>
                <a:spLocks noChangeArrowheads="1"/>
              </p:cNvSpPr>
              <p:nvPr/>
            </p:nvSpPr>
            <p:spPr bwMode="auto">
              <a:xfrm>
                <a:off x="-12" y="742"/>
                <a:ext cx="1437" cy="471"/>
              </a:xfrm>
              <a:prstGeom prst="rect">
                <a:avLst/>
              </a:prstGeom>
              <a:noFill/>
              <a:ln w="9525" algn="ctr">
                <a:noFill/>
                <a:miter lim="800000"/>
                <a:headEnd/>
                <a:tailEnd/>
              </a:ln>
            </p:spPr>
            <p:txBody>
              <a:bodyPr wrap="square" lIns="82124" tIns="41061" rIns="82124" bIns="41061">
                <a:spAutoFit/>
              </a:bodyPr>
              <a:lstStyle/>
              <a:p>
                <a:pPr algn="ctr" defTabSz="814388" eaLnBrk="0" hangingPunct="0">
                  <a:lnSpc>
                    <a:spcPct val="90000"/>
                  </a:lnSpc>
                </a:pPr>
                <a:r>
                  <a:rPr lang="en-GB" sz="1400" b="1" dirty="0" smtClean="0">
                    <a:solidFill>
                      <a:srgbClr val="546568"/>
                    </a:solidFill>
                    <a:ea typeface="MS PGothic" pitchFamily="34" charset="-128"/>
                  </a:rPr>
                  <a:t>WebEx and MeetingPlace</a:t>
                </a:r>
              </a:p>
              <a:p>
                <a:pPr algn="ctr" defTabSz="814388" eaLnBrk="0" hangingPunct="0">
                  <a:lnSpc>
                    <a:spcPct val="90000"/>
                  </a:lnSpc>
                </a:pPr>
                <a:r>
                  <a:rPr lang="en-GB" sz="1400" b="1" dirty="0" smtClean="0">
                    <a:solidFill>
                      <a:srgbClr val="546568"/>
                    </a:solidFill>
                    <a:ea typeface="MS PGothic" pitchFamily="34" charset="-128"/>
                  </a:rPr>
                  <a:t>Collaboration</a:t>
                </a:r>
                <a:endParaRPr lang="en-US" sz="1400" b="1" dirty="0">
                  <a:solidFill>
                    <a:srgbClr val="546568"/>
                  </a:solidFill>
                  <a:ea typeface="MS PGothic" pitchFamily="34" charset="-128"/>
                </a:endParaRPr>
              </a:p>
            </p:txBody>
          </p:sp>
          <p:pic>
            <p:nvPicPr>
              <p:cNvPr id="1066" name="Picture 31" descr="arrow_icon_product-1-8"/>
              <p:cNvPicPr preferRelativeResize="0">
                <a:picLocks noChangeAspect="1" noChangeArrowheads="1"/>
              </p:cNvPicPr>
              <p:nvPr/>
            </p:nvPicPr>
            <p:blipFill>
              <a:blip r:embed="rId12" cstate="print"/>
              <a:srcRect/>
              <a:stretch>
                <a:fillRect/>
              </a:stretch>
            </p:blipFill>
            <p:spPr bwMode="auto">
              <a:xfrm>
                <a:off x="171" y="1188"/>
                <a:ext cx="1139" cy="873"/>
              </a:xfrm>
              <a:prstGeom prst="rect">
                <a:avLst/>
              </a:prstGeom>
              <a:noFill/>
              <a:ln w="9525">
                <a:noFill/>
                <a:miter lim="800000"/>
                <a:headEnd/>
                <a:tailEnd/>
              </a:ln>
            </p:spPr>
          </p:pic>
        </p:grpSp>
      </p:grpSp>
      <p:grpSp>
        <p:nvGrpSpPr>
          <p:cNvPr id="127" name="Group 126"/>
          <p:cNvGrpSpPr/>
          <p:nvPr/>
        </p:nvGrpSpPr>
        <p:grpSpPr>
          <a:xfrm>
            <a:off x="2746251" y="3429000"/>
            <a:ext cx="1967293" cy="2766316"/>
            <a:chOff x="2746251" y="3429000"/>
            <a:chExt cx="1967293" cy="2766316"/>
          </a:xfrm>
        </p:grpSpPr>
        <p:grpSp>
          <p:nvGrpSpPr>
            <p:cNvPr id="111" name="Group 110"/>
            <p:cNvGrpSpPr/>
            <p:nvPr/>
          </p:nvGrpSpPr>
          <p:grpSpPr>
            <a:xfrm>
              <a:off x="3086547" y="3429000"/>
              <a:ext cx="1485453" cy="2766316"/>
              <a:chOff x="3086547" y="3429000"/>
              <a:chExt cx="1485453" cy="2766316"/>
            </a:xfrm>
          </p:grpSpPr>
          <p:cxnSp>
            <p:nvCxnSpPr>
              <p:cNvPr id="74" name="Straight Connector 73"/>
              <p:cNvCxnSpPr>
                <a:stCxn id="25633" idx="0"/>
              </p:cNvCxnSpPr>
              <p:nvPr/>
            </p:nvCxnSpPr>
            <p:spPr>
              <a:xfrm rot="5400000" flipH="1" flipV="1">
                <a:off x="3388503" y="3755789"/>
                <a:ext cx="1510286" cy="856708"/>
              </a:xfrm>
              <a:prstGeom prst="line">
                <a:avLst/>
              </a:prstGeom>
              <a:ln w="28575">
                <a:solidFill>
                  <a:srgbClr val="546568"/>
                </a:solidFill>
              </a:ln>
            </p:spPr>
            <p:style>
              <a:lnRef idx="1">
                <a:schemeClr val="accent1"/>
              </a:lnRef>
              <a:fillRef idx="0">
                <a:schemeClr val="accent1"/>
              </a:fillRef>
              <a:effectRef idx="0">
                <a:schemeClr val="accent1"/>
              </a:effectRef>
              <a:fontRef idx="minor">
                <a:schemeClr val="tx1"/>
              </a:fontRef>
            </p:style>
          </p:cxnSp>
          <p:sp>
            <p:nvSpPr>
              <p:cNvPr id="25633" name="Oval 33"/>
              <p:cNvSpPr>
                <a:spLocks noChangeArrowheads="1"/>
              </p:cNvSpPr>
              <p:nvPr/>
            </p:nvSpPr>
            <p:spPr bwMode="auto">
              <a:xfrm>
                <a:off x="3086547" y="4939286"/>
                <a:ext cx="1257490" cy="1256030"/>
              </a:xfrm>
              <a:prstGeom prst="ellipse">
                <a:avLst/>
              </a:prstGeom>
              <a:blipFill dpi="0" rotWithShape="1">
                <a:blip r:embed="rId13" cstate="print"/>
                <a:srcRect/>
                <a:stretch>
                  <a:fillRect r="-582"/>
                </a:stretch>
              </a:blipFill>
              <a:ln w="38100" algn="ctr">
                <a:solidFill>
                  <a:schemeClr val="bg1">
                    <a:lumMod val="50000"/>
                  </a:schemeClr>
                </a:solidFill>
                <a:round/>
                <a:headEnd/>
                <a:tailEnd/>
              </a:ln>
              <a:effectLst/>
            </p:spPr>
            <p:txBody>
              <a:bodyPr wrap="none" lIns="82124" tIns="41061" rIns="82124" bIns="41061" anchor="ctr"/>
              <a:lstStyle/>
              <a:p>
                <a:pPr>
                  <a:defRPr/>
                </a:pPr>
                <a:endParaRPr lang="en-US" sz="1600"/>
              </a:p>
            </p:txBody>
          </p:sp>
        </p:grpSp>
        <p:sp>
          <p:nvSpPr>
            <p:cNvPr id="1064" name="Rectangle 34"/>
            <p:cNvSpPr>
              <a:spLocks noChangeArrowheads="1"/>
            </p:cNvSpPr>
            <p:nvPr/>
          </p:nvSpPr>
          <p:spPr bwMode="auto">
            <a:xfrm>
              <a:off x="2746251" y="5725035"/>
              <a:ext cx="1967293" cy="344678"/>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5000"/>
                </a:lnSpc>
                <a:spcBef>
                  <a:spcPct val="50000"/>
                </a:spcBef>
              </a:pPr>
              <a:r>
                <a:rPr lang="en-GB" b="1" dirty="0">
                  <a:solidFill>
                    <a:srgbClr val="FFFFFF"/>
                  </a:solidFill>
                  <a:ea typeface="MS PGothic" pitchFamily="34" charset="-128"/>
                </a:rPr>
                <a:t>Unity</a:t>
              </a:r>
              <a:endParaRPr lang="en-US" b="1" dirty="0">
                <a:solidFill>
                  <a:srgbClr val="FFFFFF"/>
                </a:solidFill>
                <a:ea typeface="MS PGothic" pitchFamily="34" charset="-128"/>
              </a:endParaRPr>
            </a:p>
          </p:txBody>
        </p:sp>
      </p:grpSp>
      <p:grpSp>
        <p:nvGrpSpPr>
          <p:cNvPr id="107" name="Group 106"/>
          <p:cNvGrpSpPr/>
          <p:nvPr/>
        </p:nvGrpSpPr>
        <p:grpSpPr>
          <a:xfrm>
            <a:off x="4572000" y="993014"/>
            <a:ext cx="3107820" cy="2359786"/>
            <a:chOff x="4572000" y="993014"/>
            <a:chExt cx="3107820" cy="2359786"/>
          </a:xfrm>
        </p:grpSpPr>
        <p:cxnSp>
          <p:nvCxnSpPr>
            <p:cNvPr id="86" name="Straight Connector 85"/>
            <p:cNvCxnSpPr/>
            <p:nvPr/>
          </p:nvCxnSpPr>
          <p:spPr>
            <a:xfrm rot="5400000">
              <a:off x="4419600" y="2286000"/>
              <a:ext cx="1219200" cy="914400"/>
            </a:xfrm>
            <a:prstGeom prst="line">
              <a:avLst/>
            </a:prstGeom>
            <a:ln w="28575">
              <a:solidFill>
                <a:srgbClr val="546568"/>
              </a:solidFill>
            </a:ln>
          </p:spPr>
          <p:style>
            <a:lnRef idx="1">
              <a:schemeClr val="accent1"/>
            </a:lnRef>
            <a:fillRef idx="0">
              <a:schemeClr val="accent1"/>
            </a:fillRef>
            <a:effectRef idx="0">
              <a:schemeClr val="accent1"/>
            </a:effectRef>
            <a:fontRef idx="minor">
              <a:schemeClr val="tx1"/>
            </a:fontRef>
          </p:style>
        </p:cxnSp>
        <p:grpSp>
          <p:nvGrpSpPr>
            <p:cNvPr id="8" name="Group 44"/>
            <p:cNvGrpSpPr>
              <a:grpSpLocks/>
            </p:cNvGrpSpPr>
            <p:nvPr/>
          </p:nvGrpSpPr>
          <p:grpSpPr bwMode="auto">
            <a:xfrm>
              <a:off x="5258311" y="993014"/>
              <a:ext cx="2421509" cy="1492632"/>
              <a:chOff x="3331" y="622"/>
              <a:chExt cx="1658" cy="1022"/>
            </a:xfrm>
          </p:grpSpPr>
          <p:pic>
            <p:nvPicPr>
              <p:cNvPr id="1053" name="Picture 45" descr="job# 1545&#10;phones.psd&#10;Vendor: Groove11"/>
              <p:cNvPicPr>
                <a:picLocks noChangeAspect="1" noChangeArrowheads="1"/>
              </p:cNvPicPr>
              <p:nvPr/>
            </p:nvPicPr>
            <p:blipFill>
              <a:blip r:embed="rId14" cstate="print"/>
              <a:srcRect/>
              <a:stretch>
                <a:fillRect/>
              </a:stretch>
            </p:blipFill>
            <p:spPr bwMode="auto">
              <a:xfrm>
                <a:off x="3331" y="673"/>
                <a:ext cx="563" cy="971"/>
              </a:xfrm>
              <a:prstGeom prst="rect">
                <a:avLst/>
              </a:prstGeom>
              <a:noFill/>
              <a:ln w="9525">
                <a:noFill/>
                <a:miter lim="800000"/>
                <a:headEnd/>
                <a:tailEnd/>
              </a:ln>
              <a:effectLst/>
            </p:spPr>
          </p:pic>
          <p:sp>
            <p:nvSpPr>
              <p:cNvPr id="1054" name="Rectangle 46"/>
              <p:cNvSpPr>
                <a:spLocks noChangeArrowheads="1"/>
              </p:cNvSpPr>
              <p:nvPr/>
            </p:nvSpPr>
            <p:spPr bwMode="auto">
              <a:xfrm>
                <a:off x="3737" y="622"/>
                <a:ext cx="1252" cy="330"/>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GB" sz="1400" b="1" dirty="0">
                    <a:solidFill>
                      <a:srgbClr val="546568"/>
                    </a:solidFill>
                    <a:ea typeface="MS PGothic" pitchFamily="34" charset="-128"/>
                  </a:rPr>
                  <a:t>Unified Mobile Communicator</a:t>
                </a:r>
                <a:endParaRPr lang="en-US" sz="1400" b="1" dirty="0">
                  <a:solidFill>
                    <a:srgbClr val="546568"/>
                  </a:solidFill>
                  <a:ea typeface="MS PGothic" pitchFamily="34" charset="-128"/>
                </a:endParaRPr>
              </a:p>
            </p:txBody>
          </p:sp>
        </p:grpSp>
      </p:grpSp>
      <p:grpSp>
        <p:nvGrpSpPr>
          <p:cNvPr id="108" name="Group 107"/>
          <p:cNvGrpSpPr/>
          <p:nvPr/>
        </p:nvGrpSpPr>
        <p:grpSpPr>
          <a:xfrm>
            <a:off x="4572000" y="1433479"/>
            <a:ext cx="4536896" cy="1995520"/>
            <a:chOff x="4572000" y="1433479"/>
            <a:chExt cx="4536896" cy="1995520"/>
          </a:xfrm>
        </p:grpSpPr>
        <p:cxnSp>
          <p:nvCxnSpPr>
            <p:cNvPr id="83" name="Straight Connector 82"/>
            <p:cNvCxnSpPr>
              <a:stCxn id="1052" idx="1"/>
            </p:cNvCxnSpPr>
            <p:nvPr/>
          </p:nvCxnSpPr>
          <p:spPr>
            <a:xfrm rot="10800000" flipV="1">
              <a:off x="4572000" y="2635470"/>
              <a:ext cx="3064712" cy="793529"/>
            </a:xfrm>
            <a:prstGeom prst="line">
              <a:avLst/>
            </a:prstGeom>
            <a:ln w="28575">
              <a:solidFill>
                <a:srgbClr val="546568"/>
              </a:solidFill>
            </a:ln>
          </p:spPr>
          <p:style>
            <a:lnRef idx="1">
              <a:schemeClr val="accent1"/>
            </a:lnRef>
            <a:fillRef idx="0">
              <a:schemeClr val="accent1"/>
            </a:fillRef>
            <a:effectRef idx="0">
              <a:schemeClr val="accent1"/>
            </a:effectRef>
            <a:fontRef idx="minor">
              <a:schemeClr val="tx1"/>
            </a:fontRef>
          </p:style>
        </p:cxnSp>
        <p:grpSp>
          <p:nvGrpSpPr>
            <p:cNvPr id="9" name="Group 47"/>
            <p:cNvGrpSpPr>
              <a:grpSpLocks/>
            </p:cNvGrpSpPr>
            <p:nvPr/>
          </p:nvGrpSpPr>
          <p:grpSpPr bwMode="auto">
            <a:xfrm>
              <a:off x="7280350" y="1433479"/>
              <a:ext cx="1828546" cy="1913255"/>
              <a:chOff x="4508" y="1008"/>
              <a:chExt cx="1252" cy="1310"/>
            </a:xfrm>
          </p:grpSpPr>
          <p:sp>
            <p:nvSpPr>
              <p:cNvPr id="1051" name="Rectangle 48"/>
              <p:cNvSpPr>
                <a:spLocks noChangeArrowheads="1"/>
              </p:cNvSpPr>
              <p:nvPr/>
            </p:nvSpPr>
            <p:spPr bwMode="auto">
              <a:xfrm>
                <a:off x="4508" y="1008"/>
                <a:ext cx="1252" cy="331"/>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GB" sz="1400" b="1" dirty="0">
                    <a:solidFill>
                      <a:srgbClr val="546568"/>
                    </a:solidFill>
                    <a:ea typeface="MS PGothic" pitchFamily="34" charset="-128"/>
                  </a:rPr>
                  <a:t>Sametime </a:t>
                </a:r>
                <a:r>
                  <a:rPr lang="en-GB" sz="1400" b="1" dirty="0" smtClean="0">
                    <a:solidFill>
                      <a:srgbClr val="546568"/>
                    </a:solidFill>
                    <a:ea typeface="MS PGothic" pitchFamily="34" charset="-128"/>
                  </a:rPr>
                  <a:t>or Microsoft IM</a:t>
                </a:r>
                <a:endParaRPr lang="en-US" sz="1400" b="1" dirty="0">
                  <a:solidFill>
                    <a:srgbClr val="546568"/>
                  </a:solidFill>
                  <a:ea typeface="MS PGothic" pitchFamily="34" charset="-128"/>
                </a:endParaRPr>
              </a:p>
            </p:txBody>
          </p:sp>
          <p:pic>
            <p:nvPicPr>
              <p:cNvPr id="1052" name="Picture 49" descr="ms_communicator"/>
              <p:cNvPicPr>
                <a:picLocks noChangeAspect="1" noChangeArrowheads="1"/>
              </p:cNvPicPr>
              <p:nvPr/>
            </p:nvPicPr>
            <p:blipFill>
              <a:blip r:embed="rId15" cstate="print"/>
              <a:srcRect/>
              <a:stretch>
                <a:fillRect/>
              </a:stretch>
            </p:blipFill>
            <p:spPr bwMode="auto">
              <a:xfrm>
                <a:off x="4752" y="1344"/>
                <a:ext cx="792" cy="974"/>
              </a:xfrm>
              <a:prstGeom prst="rect">
                <a:avLst/>
              </a:prstGeom>
              <a:noFill/>
              <a:ln w="12700">
                <a:solidFill>
                  <a:srgbClr val="000000"/>
                </a:solidFill>
                <a:miter lim="800000"/>
                <a:headEnd/>
                <a:tailEnd/>
              </a:ln>
            </p:spPr>
          </p:pic>
        </p:grpSp>
      </p:grpSp>
      <p:grpSp>
        <p:nvGrpSpPr>
          <p:cNvPr id="112" name="Group 111"/>
          <p:cNvGrpSpPr/>
          <p:nvPr/>
        </p:nvGrpSpPr>
        <p:grpSpPr>
          <a:xfrm>
            <a:off x="83000" y="3429000"/>
            <a:ext cx="4489000" cy="2795526"/>
            <a:chOff x="83000" y="3429000"/>
            <a:chExt cx="4489000" cy="2795526"/>
          </a:xfrm>
        </p:grpSpPr>
        <p:cxnSp>
          <p:nvCxnSpPr>
            <p:cNvPr id="72" name="Straight Connector 71"/>
            <p:cNvCxnSpPr/>
            <p:nvPr/>
          </p:nvCxnSpPr>
          <p:spPr>
            <a:xfrm flipV="1">
              <a:off x="1295400" y="3429000"/>
              <a:ext cx="3276600" cy="990600"/>
            </a:xfrm>
            <a:prstGeom prst="line">
              <a:avLst/>
            </a:prstGeom>
            <a:ln w="28575">
              <a:solidFill>
                <a:srgbClr val="546568"/>
              </a:solidFill>
            </a:ln>
          </p:spPr>
          <p:style>
            <a:lnRef idx="1">
              <a:schemeClr val="accent1"/>
            </a:lnRef>
            <a:fillRef idx="0">
              <a:schemeClr val="accent1"/>
            </a:fillRef>
            <a:effectRef idx="0">
              <a:schemeClr val="accent1"/>
            </a:effectRef>
            <a:fontRef idx="minor">
              <a:schemeClr val="tx1"/>
            </a:fontRef>
          </p:style>
        </p:cxnSp>
        <p:grpSp>
          <p:nvGrpSpPr>
            <p:cNvPr id="10" name="Group 50"/>
            <p:cNvGrpSpPr>
              <a:grpSpLocks/>
            </p:cNvGrpSpPr>
            <p:nvPr/>
          </p:nvGrpSpPr>
          <p:grpSpPr bwMode="auto">
            <a:xfrm>
              <a:off x="83000" y="3521140"/>
              <a:ext cx="2246249" cy="2703386"/>
              <a:chOff x="-90" y="2353"/>
              <a:chExt cx="1538" cy="1851"/>
            </a:xfrm>
          </p:grpSpPr>
          <p:pic>
            <p:nvPicPr>
              <p:cNvPr id="1048" name="Picture 51" descr="CUPC_SS1"/>
              <p:cNvPicPr>
                <a:picLocks noChangeAspect="1" noChangeArrowheads="1"/>
              </p:cNvPicPr>
              <p:nvPr/>
            </p:nvPicPr>
            <p:blipFill>
              <a:blip r:embed="rId16" cstate="print"/>
              <a:srcRect/>
              <a:stretch>
                <a:fillRect/>
              </a:stretch>
            </p:blipFill>
            <p:spPr bwMode="auto">
              <a:xfrm>
                <a:off x="63" y="2675"/>
                <a:ext cx="857" cy="1529"/>
              </a:xfrm>
              <a:prstGeom prst="rect">
                <a:avLst/>
              </a:prstGeom>
              <a:noFill/>
              <a:ln w="9525">
                <a:noFill/>
                <a:miter lim="800000"/>
                <a:headEnd/>
                <a:tailEnd/>
              </a:ln>
            </p:spPr>
          </p:pic>
          <p:pic>
            <p:nvPicPr>
              <p:cNvPr id="1049" name="Picture 52" descr="video window"/>
              <p:cNvPicPr>
                <a:picLocks noChangeAspect="1" noChangeArrowheads="1"/>
              </p:cNvPicPr>
              <p:nvPr/>
            </p:nvPicPr>
            <p:blipFill>
              <a:blip r:embed="rId17" cstate="print"/>
              <a:srcRect/>
              <a:stretch>
                <a:fillRect/>
              </a:stretch>
            </p:blipFill>
            <p:spPr bwMode="auto">
              <a:xfrm>
                <a:off x="426" y="2937"/>
                <a:ext cx="1022" cy="796"/>
              </a:xfrm>
              <a:prstGeom prst="rect">
                <a:avLst/>
              </a:prstGeom>
              <a:noFill/>
              <a:ln w="9525">
                <a:noFill/>
                <a:miter lim="800000"/>
                <a:headEnd/>
                <a:tailEnd/>
              </a:ln>
            </p:spPr>
          </p:pic>
          <p:sp>
            <p:nvSpPr>
              <p:cNvPr id="1050" name="Rectangle 53"/>
              <p:cNvSpPr>
                <a:spLocks noChangeArrowheads="1"/>
              </p:cNvSpPr>
              <p:nvPr/>
            </p:nvSpPr>
            <p:spPr bwMode="auto">
              <a:xfrm>
                <a:off x="-90" y="2353"/>
                <a:ext cx="1252" cy="330"/>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GB" sz="1400" b="1" dirty="0">
                    <a:solidFill>
                      <a:srgbClr val="546568"/>
                    </a:solidFill>
                    <a:ea typeface="MS PGothic" pitchFamily="34" charset="-128"/>
                  </a:rPr>
                  <a:t>Unified Personal Communicator</a:t>
                </a:r>
                <a:endParaRPr lang="en-US" sz="1400" b="1" dirty="0">
                  <a:solidFill>
                    <a:srgbClr val="546568"/>
                  </a:solidFill>
                  <a:ea typeface="MS PGothic" pitchFamily="34" charset="-128"/>
                </a:endParaRPr>
              </a:p>
            </p:txBody>
          </p:sp>
        </p:grpSp>
      </p:grpSp>
      <p:grpSp>
        <p:nvGrpSpPr>
          <p:cNvPr id="65" name="Group 8"/>
          <p:cNvGrpSpPr>
            <a:grpSpLocks noChangeAspect="1"/>
          </p:cNvGrpSpPr>
          <p:nvPr/>
        </p:nvGrpSpPr>
        <p:grpSpPr bwMode="auto">
          <a:xfrm>
            <a:off x="2240622" y="2744787"/>
            <a:ext cx="4663440" cy="1915369"/>
            <a:chOff x="1144" y="1728"/>
            <a:chExt cx="3472" cy="1426"/>
          </a:xfrm>
        </p:grpSpPr>
        <p:sp>
          <p:nvSpPr>
            <p:cNvPr id="66" name="Oval 9"/>
            <p:cNvSpPr>
              <a:spLocks noChangeArrowheads="1"/>
            </p:cNvSpPr>
            <p:nvPr/>
          </p:nvSpPr>
          <p:spPr bwMode="auto">
            <a:xfrm>
              <a:off x="1144" y="1793"/>
              <a:ext cx="3472" cy="1361"/>
            </a:xfrm>
            <a:prstGeom prst="ellipse">
              <a:avLst/>
            </a:prstGeom>
            <a:gradFill rotWithShape="1">
              <a:gsLst>
                <a:gs pos="0">
                  <a:srgbClr val="3E67A4">
                    <a:alpha val="79999"/>
                  </a:srgbClr>
                </a:gs>
                <a:gs pos="100000">
                  <a:schemeClr val="accent1">
                    <a:alpha val="89998"/>
                  </a:schemeClr>
                </a:gs>
              </a:gsLst>
              <a:lin ang="5400000" scaled="1"/>
            </a:gradFill>
            <a:ln w="9525" algn="ctr">
              <a:noFill/>
              <a:round/>
              <a:headEnd/>
              <a:tailEnd/>
            </a:ln>
          </p:spPr>
          <p:txBody>
            <a:bodyPr lIns="82124" tIns="41061" rIns="82124" bIns="41061" anchor="ctr">
              <a:spAutoFit/>
            </a:bodyPr>
            <a:lstStyle/>
            <a:p>
              <a:endParaRPr lang="en-US"/>
            </a:p>
          </p:txBody>
        </p:sp>
        <p:sp>
          <p:nvSpPr>
            <p:cNvPr id="67" name="Oval 10"/>
            <p:cNvSpPr>
              <a:spLocks noChangeArrowheads="1"/>
            </p:cNvSpPr>
            <p:nvPr/>
          </p:nvSpPr>
          <p:spPr bwMode="auto">
            <a:xfrm>
              <a:off x="1144" y="1728"/>
              <a:ext cx="3472" cy="1361"/>
            </a:xfrm>
            <a:prstGeom prst="ellipse">
              <a:avLst/>
            </a:prstGeom>
            <a:gradFill rotWithShape="1">
              <a:gsLst>
                <a:gs pos="0">
                  <a:schemeClr val="accent1">
                    <a:alpha val="79999"/>
                  </a:schemeClr>
                </a:gs>
                <a:gs pos="100000">
                  <a:srgbClr val="47B0D5">
                    <a:alpha val="89998"/>
                  </a:srgbClr>
                </a:gs>
              </a:gsLst>
              <a:lin ang="5400000" scaled="1"/>
            </a:gradFill>
            <a:ln w="9525" algn="ctr">
              <a:noFill/>
              <a:round/>
              <a:headEnd/>
              <a:tailEnd/>
            </a:ln>
          </p:spPr>
          <p:txBody>
            <a:bodyPr lIns="82124" tIns="41061" rIns="82124" bIns="41061" anchor="ctr">
              <a:spAutoFit/>
            </a:bodyPr>
            <a:lstStyle/>
            <a:p>
              <a:endParaRPr lang="en-US"/>
            </a:p>
          </p:txBody>
        </p:sp>
        <p:sp>
          <p:nvSpPr>
            <p:cNvPr id="68" name="Oval 11"/>
            <p:cNvSpPr>
              <a:spLocks noChangeArrowheads="1"/>
            </p:cNvSpPr>
            <p:nvPr/>
          </p:nvSpPr>
          <p:spPr bwMode="auto">
            <a:xfrm>
              <a:off x="1488" y="1793"/>
              <a:ext cx="2784" cy="1090"/>
            </a:xfrm>
            <a:prstGeom prst="ellipse">
              <a:avLst/>
            </a:prstGeom>
            <a:gradFill rotWithShape="1">
              <a:gsLst>
                <a:gs pos="0">
                  <a:srgbClr val="182439">
                    <a:alpha val="60001"/>
                  </a:srgbClr>
                </a:gs>
                <a:gs pos="100000">
                  <a:srgbClr val="182439">
                    <a:alpha val="89998"/>
                  </a:srgbClr>
                </a:gs>
              </a:gsLst>
              <a:lin ang="5400000" scaled="1"/>
            </a:gradFill>
            <a:ln w="9525" algn="ctr">
              <a:noFill/>
              <a:round/>
              <a:headEnd/>
              <a:tailEnd/>
            </a:ln>
          </p:spPr>
          <p:txBody>
            <a:bodyPr lIns="82124" tIns="41061" rIns="82124" bIns="41061" anchor="ctr">
              <a:spAutoFit/>
            </a:bodyPr>
            <a:lstStyle/>
            <a:p>
              <a:endParaRPr lang="en-US"/>
            </a:p>
          </p:txBody>
        </p:sp>
        <p:sp>
          <p:nvSpPr>
            <p:cNvPr id="69" name="Oval 12"/>
            <p:cNvSpPr>
              <a:spLocks noChangeArrowheads="1"/>
            </p:cNvSpPr>
            <p:nvPr/>
          </p:nvSpPr>
          <p:spPr bwMode="auto">
            <a:xfrm>
              <a:off x="1488" y="1817"/>
              <a:ext cx="2784" cy="1080"/>
            </a:xfrm>
            <a:prstGeom prst="ellipse">
              <a:avLst/>
            </a:prstGeom>
            <a:gradFill rotWithShape="1">
              <a:gsLst>
                <a:gs pos="0">
                  <a:srgbClr val="182439">
                    <a:alpha val="60001"/>
                  </a:srgbClr>
                </a:gs>
                <a:gs pos="100000">
                  <a:srgbClr val="182439">
                    <a:alpha val="89998"/>
                  </a:srgbClr>
                </a:gs>
              </a:gsLst>
              <a:lin ang="5400000" scaled="1"/>
            </a:gradFill>
            <a:ln w="9525" algn="ctr">
              <a:noFill/>
              <a:round/>
              <a:headEnd/>
              <a:tailEnd/>
            </a:ln>
          </p:spPr>
          <p:txBody>
            <a:bodyPr lIns="82124" tIns="41061" rIns="82124" bIns="41061" anchor="ctr">
              <a:spAutoFit/>
            </a:bodyPr>
            <a:lstStyle/>
            <a:p>
              <a:endParaRPr lang="en-US"/>
            </a:p>
          </p:txBody>
        </p:sp>
      </p:grpSp>
      <p:grpSp>
        <p:nvGrpSpPr>
          <p:cNvPr id="115" name="Group 114"/>
          <p:cNvGrpSpPr/>
          <p:nvPr/>
        </p:nvGrpSpPr>
        <p:grpSpPr>
          <a:xfrm>
            <a:off x="3578887" y="2687194"/>
            <a:ext cx="2173224" cy="1961006"/>
            <a:chOff x="3578887" y="2687194"/>
            <a:chExt cx="2173224" cy="1961006"/>
          </a:xfrm>
        </p:grpSpPr>
        <p:sp>
          <p:nvSpPr>
            <p:cNvPr id="116" name="Rectangle 16"/>
            <p:cNvSpPr>
              <a:spLocks noChangeArrowheads="1"/>
            </p:cNvSpPr>
            <p:nvPr/>
          </p:nvSpPr>
          <p:spPr bwMode="auto">
            <a:xfrm>
              <a:off x="3578887" y="4302913"/>
              <a:ext cx="2173224" cy="345287"/>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5000"/>
                </a:lnSpc>
                <a:spcBef>
                  <a:spcPct val="50000"/>
                </a:spcBef>
              </a:pPr>
              <a:r>
                <a:rPr lang="en-US" b="1" dirty="0">
                  <a:solidFill>
                    <a:schemeClr val="bg1"/>
                  </a:solidFill>
                  <a:ea typeface="MS PGothic" pitchFamily="34" charset="-128"/>
                </a:rPr>
                <a:t>Unified CM</a:t>
              </a:r>
              <a:endParaRPr lang="en-US" sz="1400" b="1" dirty="0">
                <a:solidFill>
                  <a:schemeClr val="bg1"/>
                </a:solidFill>
                <a:ea typeface="MS PGothic" pitchFamily="34" charset="-128"/>
              </a:endParaRPr>
            </a:p>
          </p:txBody>
        </p:sp>
        <p:sp>
          <p:nvSpPr>
            <p:cNvPr id="117" name="Line 18"/>
            <p:cNvSpPr>
              <a:spLocks noChangeShapeType="1"/>
            </p:cNvSpPr>
            <p:nvPr/>
          </p:nvSpPr>
          <p:spPr bwMode="auto">
            <a:xfrm flipV="1">
              <a:off x="4040981" y="3201290"/>
              <a:ext cx="0" cy="426466"/>
            </a:xfrm>
            <a:prstGeom prst="line">
              <a:avLst/>
            </a:prstGeom>
            <a:noFill/>
            <a:ln w="57150">
              <a:solidFill>
                <a:schemeClr val="bg1">
                  <a:lumMod val="75000"/>
                </a:schemeClr>
              </a:solidFill>
              <a:round/>
              <a:headEnd/>
              <a:tailEnd/>
            </a:ln>
          </p:spPr>
          <p:txBody>
            <a:bodyPr wrap="none" lIns="82124" tIns="41061" rIns="82124" bIns="41061" anchor="ctr">
              <a:spAutoFit/>
            </a:bodyPr>
            <a:lstStyle/>
            <a:p>
              <a:endParaRPr lang="en-US" sz="1600"/>
            </a:p>
          </p:txBody>
        </p:sp>
        <p:sp>
          <p:nvSpPr>
            <p:cNvPr id="118" name="Line 19"/>
            <p:cNvSpPr>
              <a:spLocks noChangeShapeType="1"/>
            </p:cNvSpPr>
            <p:nvPr/>
          </p:nvSpPr>
          <p:spPr bwMode="auto">
            <a:xfrm flipV="1">
              <a:off x="4981543" y="3218816"/>
              <a:ext cx="0" cy="426466"/>
            </a:xfrm>
            <a:prstGeom prst="line">
              <a:avLst/>
            </a:prstGeom>
            <a:noFill/>
            <a:ln w="57150">
              <a:solidFill>
                <a:schemeClr val="bg1">
                  <a:lumMod val="75000"/>
                </a:schemeClr>
              </a:solidFill>
              <a:round/>
              <a:headEnd/>
              <a:tailEnd/>
            </a:ln>
          </p:spPr>
          <p:txBody>
            <a:bodyPr wrap="none" lIns="82124" tIns="41061" rIns="82124" bIns="41061" anchor="ctr">
              <a:spAutoFit/>
            </a:bodyPr>
            <a:lstStyle/>
            <a:p>
              <a:endParaRPr lang="en-US" sz="1600"/>
            </a:p>
          </p:txBody>
        </p:sp>
        <p:sp>
          <p:nvSpPr>
            <p:cNvPr id="119" name="Line 20"/>
            <p:cNvSpPr>
              <a:spLocks noChangeShapeType="1"/>
            </p:cNvSpPr>
            <p:nvPr/>
          </p:nvSpPr>
          <p:spPr bwMode="auto">
            <a:xfrm flipH="1" flipV="1">
              <a:off x="4239609" y="3137028"/>
              <a:ext cx="484886" cy="0"/>
            </a:xfrm>
            <a:prstGeom prst="line">
              <a:avLst/>
            </a:prstGeom>
            <a:noFill/>
            <a:ln w="57150">
              <a:solidFill>
                <a:schemeClr val="bg1">
                  <a:lumMod val="75000"/>
                </a:schemeClr>
              </a:solidFill>
              <a:round/>
              <a:headEnd/>
              <a:tailEnd/>
            </a:ln>
          </p:spPr>
          <p:txBody>
            <a:bodyPr lIns="82124" tIns="41061" rIns="82124" bIns="41061" anchor="ctr">
              <a:spAutoFit/>
            </a:bodyPr>
            <a:lstStyle/>
            <a:p>
              <a:endParaRPr lang="en-US" sz="1600"/>
            </a:p>
          </p:txBody>
        </p:sp>
        <p:sp>
          <p:nvSpPr>
            <p:cNvPr id="120" name="Line 21"/>
            <p:cNvSpPr>
              <a:spLocks noChangeShapeType="1"/>
            </p:cNvSpPr>
            <p:nvPr/>
          </p:nvSpPr>
          <p:spPr bwMode="auto">
            <a:xfrm flipH="1" flipV="1">
              <a:off x="4298029" y="3820542"/>
              <a:ext cx="484886" cy="0"/>
            </a:xfrm>
            <a:prstGeom prst="line">
              <a:avLst/>
            </a:prstGeom>
            <a:noFill/>
            <a:ln w="57150">
              <a:solidFill>
                <a:schemeClr val="bg1">
                  <a:lumMod val="75000"/>
                </a:schemeClr>
              </a:solidFill>
              <a:round/>
              <a:headEnd/>
              <a:tailEnd/>
            </a:ln>
          </p:spPr>
          <p:txBody>
            <a:bodyPr lIns="82124" tIns="41061" rIns="82124" bIns="41061" anchor="ctr">
              <a:spAutoFit/>
            </a:bodyPr>
            <a:lstStyle/>
            <a:p>
              <a:endParaRPr lang="en-US" sz="1600"/>
            </a:p>
          </p:txBody>
        </p:sp>
        <p:sp>
          <p:nvSpPr>
            <p:cNvPr id="121" name="Line 22"/>
            <p:cNvSpPr>
              <a:spLocks noChangeShapeType="1"/>
            </p:cNvSpPr>
            <p:nvPr/>
          </p:nvSpPr>
          <p:spPr bwMode="auto">
            <a:xfrm flipH="1">
              <a:off x="4379817" y="3207132"/>
              <a:ext cx="420624" cy="368046"/>
            </a:xfrm>
            <a:prstGeom prst="line">
              <a:avLst/>
            </a:prstGeom>
            <a:noFill/>
            <a:ln w="57150">
              <a:solidFill>
                <a:schemeClr val="bg1">
                  <a:lumMod val="75000"/>
                </a:schemeClr>
              </a:solidFill>
              <a:round/>
              <a:headEnd/>
              <a:tailEnd/>
            </a:ln>
          </p:spPr>
          <p:txBody>
            <a:bodyPr lIns="82124" tIns="41061" rIns="82124" bIns="41061" anchor="ctr">
              <a:spAutoFit/>
            </a:bodyPr>
            <a:lstStyle/>
            <a:p>
              <a:endParaRPr lang="en-US" sz="1600"/>
            </a:p>
          </p:txBody>
        </p:sp>
        <p:sp>
          <p:nvSpPr>
            <p:cNvPr id="122" name="Line 23"/>
            <p:cNvSpPr>
              <a:spLocks noChangeShapeType="1"/>
            </p:cNvSpPr>
            <p:nvPr/>
          </p:nvSpPr>
          <p:spPr bwMode="auto">
            <a:xfrm flipH="1" flipV="1">
              <a:off x="4283424" y="3207132"/>
              <a:ext cx="473202" cy="414782"/>
            </a:xfrm>
            <a:prstGeom prst="line">
              <a:avLst/>
            </a:prstGeom>
            <a:noFill/>
            <a:ln w="57150">
              <a:solidFill>
                <a:schemeClr val="bg1">
                  <a:lumMod val="75000"/>
                </a:schemeClr>
              </a:solidFill>
              <a:round/>
              <a:headEnd/>
              <a:tailEnd/>
            </a:ln>
          </p:spPr>
          <p:txBody>
            <a:bodyPr lIns="82124" tIns="41061" rIns="82124" bIns="41061" anchor="ctr">
              <a:spAutoFit/>
            </a:bodyPr>
            <a:lstStyle/>
            <a:p>
              <a:endParaRPr lang="en-US" sz="1600"/>
            </a:p>
          </p:txBody>
        </p:sp>
        <p:pic>
          <p:nvPicPr>
            <p:cNvPr id="123" name="Picture 24" descr="p row 4"/>
            <p:cNvPicPr>
              <a:picLocks noChangeAspect="1" noChangeArrowheads="1"/>
            </p:cNvPicPr>
            <p:nvPr/>
          </p:nvPicPr>
          <p:blipFill>
            <a:blip r:embed="rId18" cstate="print">
              <a:duotone>
                <a:schemeClr val="accent1">
                  <a:shade val="45000"/>
                  <a:satMod val="135000"/>
                </a:schemeClr>
                <a:prstClr val="white"/>
              </a:duotone>
            </a:blip>
            <a:srcRect b="12125"/>
            <a:stretch>
              <a:fillRect/>
            </a:stretch>
          </p:blipFill>
          <p:spPr bwMode="auto">
            <a:xfrm>
              <a:off x="3657600" y="2687194"/>
              <a:ext cx="844169" cy="741806"/>
            </a:xfrm>
            <a:prstGeom prst="rect">
              <a:avLst/>
            </a:prstGeom>
            <a:noFill/>
            <a:ln w="9525">
              <a:noFill/>
              <a:miter lim="800000"/>
              <a:headEnd/>
              <a:tailEnd/>
            </a:ln>
          </p:spPr>
        </p:pic>
        <p:pic>
          <p:nvPicPr>
            <p:cNvPr id="124" name="Picture 25" descr="p row 4"/>
            <p:cNvPicPr>
              <a:picLocks noChangeAspect="1" noChangeArrowheads="1"/>
            </p:cNvPicPr>
            <p:nvPr/>
          </p:nvPicPr>
          <p:blipFill>
            <a:blip r:embed="rId18" cstate="print">
              <a:duotone>
                <a:schemeClr val="accent1">
                  <a:shade val="45000"/>
                  <a:satMod val="135000"/>
                </a:schemeClr>
                <a:prstClr val="white"/>
              </a:duotone>
            </a:blip>
            <a:srcRect b="12126"/>
            <a:stretch>
              <a:fillRect/>
            </a:stretch>
          </p:blipFill>
          <p:spPr bwMode="auto">
            <a:xfrm>
              <a:off x="4621530" y="2687194"/>
              <a:ext cx="844169" cy="741806"/>
            </a:xfrm>
            <a:prstGeom prst="rect">
              <a:avLst/>
            </a:prstGeom>
            <a:noFill/>
            <a:ln w="9525">
              <a:noFill/>
              <a:miter lim="800000"/>
              <a:headEnd/>
              <a:tailEnd/>
            </a:ln>
          </p:spPr>
        </p:pic>
        <p:pic>
          <p:nvPicPr>
            <p:cNvPr id="125" name="Picture 26" descr="p row 4"/>
            <p:cNvPicPr>
              <a:picLocks noChangeAspect="1" noChangeArrowheads="1"/>
            </p:cNvPicPr>
            <p:nvPr/>
          </p:nvPicPr>
          <p:blipFill>
            <a:blip r:embed="rId18" cstate="print">
              <a:duotone>
                <a:schemeClr val="accent1">
                  <a:shade val="45000"/>
                  <a:satMod val="135000"/>
                </a:schemeClr>
                <a:prstClr val="white"/>
              </a:duotone>
            </a:blip>
            <a:srcRect t="15240"/>
            <a:stretch>
              <a:fillRect/>
            </a:stretch>
          </p:blipFill>
          <p:spPr bwMode="auto">
            <a:xfrm>
              <a:off x="3657600" y="3505200"/>
              <a:ext cx="844169" cy="715519"/>
            </a:xfrm>
            <a:prstGeom prst="rect">
              <a:avLst/>
            </a:prstGeom>
            <a:noFill/>
            <a:ln w="9525">
              <a:noFill/>
              <a:miter lim="800000"/>
              <a:headEnd/>
              <a:tailEnd/>
            </a:ln>
          </p:spPr>
        </p:pic>
        <p:pic>
          <p:nvPicPr>
            <p:cNvPr id="126" name="Picture 27" descr="p row 4"/>
            <p:cNvPicPr>
              <a:picLocks noChangeAspect="1" noChangeArrowheads="1"/>
            </p:cNvPicPr>
            <p:nvPr/>
          </p:nvPicPr>
          <p:blipFill>
            <a:blip r:embed="rId18" cstate="print">
              <a:duotone>
                <a:schemeClr val="accent1">
                  <a:shade val="45000"/>
                  <a:satMod val="135000"/>
                </a:schemeClr>
                <a:prstClr val="white"/>
              </a:duotone>
            </a:blip>
            <a:srcRect t="15240"/>
            <a:stretch>
              <a:fillRect/>
            </a:stretch>
          </p:blipFill>
          <p:spPr bwMode="auto">
            <a:xfrm>
              <a:off x="4621530" y="3505200"/>
              <a:ext cx="844169" cy="715519"/>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down)">
                                      <p:cBhvr>
                                        <p:cTn id="7" dur="500"/>
                                        <p:tgtEl>
                                          <p:spTgt spid="10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wipe(down)">
                                      <p:cBhvr>
                                        <p:cTn id="11" dur="500"/>
                                        <p:tgtEl>
                                          <p:spTgt spid="10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wipe(left)">
                                      <p:cBhvr>
                                        <p:cTn id="15" dur="500"/>
                                        <p:tgtEl>
                                          <p:spTgt spid="10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wipe(left)">
                                      <p:cBhvr>
                                        <p:cTn id="19" dur="500"/>
                                        <p:tgtEl>
                                          <p:spTgt spid="10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wipe(up)">
                                      <p:cBhvr>
                                        <p:cTn id="23" dur="500"/>
                                        <p:tgtEl>
                                          <p:spTgt spid="11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wipe(up)">
                                      <p:cBhvr>
                                        <p:cTn id="27" dur="500"/>
                                        <p:tgtEl>
                                          <p:spTgt spid="127"/>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wipe(right)">
                                      <p:cBhvr>
                                        <p:cTn id="31" dur="500"/>
                                        <p:tgtEl>
                                          <p:spTgt spid="112"/>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113"/>
                                        </p:tgtEl>
                                        <p:attrNameLst>
                                          <p:attrName>style.visibility</p:attrName>
                                        </p:attrNameLst>
                                      </p:cBhvr>
                                      <p:to>
                                        <p:strVal val="visible"/>
                                      </p:to>
                                    </p:set>
                                    <p:animEffect transition="in" filter="wipe(right)">
                                      <p:cBhvr>
                                        <p:cTn id="35"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API Planning – </a:t>
            </a:r>
            <a:br>
              <a:rPr lang="en-US" sz="3200" dirty="0" smtClean="0"/>
            </a:br>
            <a:r>
              <a:rPr lang="en-US" sz="3200" dirty="0" smtClean="0"/>
              <a:t>Extension Mobility Operations by Release</a:t>
            </a:r>
            <a:endParaRPr lang="en-US" sz="3200" dirty="0"/>
          </a:p>
        </p:txBody>
      </p:sp>
      <p:sp>
        <p:nvSpPr>
          <p:cNvPr id="3" name="Text Placeholder 2"/>
          <p:cNvSpPr>
            <a:spLocks noGrp="1"/>
          </p:cNvSpPr>
          <p:nvPr>
            <p:ph type="body" sz="quarter" idx="10"/>
          </p:nvPr>
        </p:nvSpPr>
        <p:spPr>
          <a:xfrm>
            <a:off x="239713" y="1441346"/>
            <a:ext cx="8578850" cy="1502822"/>
          </a:xfrm>
        </p:spPr>
        <p:txBody>
          <a:bodyPr>
            <a:normAutofit/>
          </a:bodyPr>
          <a:lstStyle/>
          <a:p>
            <a:r>
              <a:rPr lang="en-US" sz="2000" dirty="0" smtClean="0"/>
              <a:t>Located in appendix sections of all developer guides</a:t>
            </a:r>
          </a:p>
          <a:p>
            <a:r>
              <a:rPr lang="en-US" sz="2000" dirty="0" smtClean="0"/>
              <a:t>Identifies methods supported or modified by release </a:t>
            </a:r>
          </a:p>
        </p:txBody>
      </p:sp>
      <p:grpSp>
        <p:nvGrpSpPr>
          <p:cNvPr id="9" name="Group 8"/>
          <p:cNvGrpSpPr/>
          <p:nvPr/>
        </p:nvGrpSpPr>
        <p:grpSpPr>
          <a:xfrm>
            <a:off x="228600" y="2438400"/>
            <a:ext cx="6122189" cy="688186"/>
            <a:chOff x="202411" y="2971800"/>
            <a:chExt cx="6122189" cy="688186"/>
          </a:xfrm>
        </p:grpSpPr>
        <p:sp>
          <p:nvSpPr>
            <p:cNvPr id="11" name="TextBox 10"/>
            <p:cNvSpPr txBox="1"/>
            <p:nvPr/>
          </p:nvSpPr>
          <p:spPr>
            <a:xfrm>
              <a:off x="202411" y="2971800"/>
              <a:ext cx="6122189" cy="687368"/>
            </a:xfrm>
            <a:prstGeom prst="rect">
              <a:avLst/>
            </a:prstGeom>
            <a:noFill/>
          </p:spPr>
          <p:txBody>
            <a:bodyPr wrap="square" rtlCol="0">
              <a:spAutoFit/>
            </a:bodyPr>
            <a:lstStyle/>
            <a:p>
              <a:pPr>
                <a:lnSpc>
                  <a:spcPct val="90000"/>
                </a:lnSpc>
                <a:spcBef>
                  <a:spcPts val="1400"/>
                </a:spcBef>
              </a:pPr>
              <a:r>
                <a:rPr lang="en-US" sz="1600" dirty="0" smtClean="0">
                  <a:solidFill>
                    <a:srgbClr val="435153"/>
                  </a:solidFill>
                  <a:latin typeface="+mj-lt"/>
                </a:rPr>
                <a:t>Table Legend</a:t>
              </a:r>
            </a:p>
            <a:p>
              <a:pPr>
                <a:lnSpc>
                  <a:spcPct val="90000"/>
                </a:lnSpc>
                <a:spcBef>
                  <a:spcPts val="1400"/>
                </a:spcBef>
              </a:pPr>
              <a:r>
                <a:rPr lang="en-US" sz="1400" dirty="0" smtClean="0">
                  <a:solidFill>
                    <a:srgbClr val="546568"/>
                  </a:solidFill>
                </a:rPr>
                <a:t>N :  supported,  n  : not supported,    :   modified</a:t>
              </a:r>
              <a:endParaRPr lang="en-US" sz="1400" dirty="0">
                <a:solidFill>
                  <a:srgbClr val="546568"/>
                </a:solidFill>
              </a:endParaRPr>
            </a:p>
          </p:txBody>
        </p:sp>
        <p:pic>
          <p:nvPicPr>
            <p:cNvPr id="12" name="Picture 11" descr="symbol_check.png"/>
            <p:cNvPicPr>
              <a:picLocks noChangeAspect="1"/>
            </p:cNvPicPr>
            <p:nvPr/>
          </p:nvPicPr>
          <p:blipFill>
            <a:blip r:embed="rId2" cstate="print"/>
            <a:stretch>
              <a:fillRect/>
            </a:stretch>
          </p:blipFill>
          <p:spPr>
            <a:xfrm>
              <a:off x="243156" y="3342526"/>
              <a:ext cx="355556" cy="317460"/>
            </a:xfrm>
            <a:prstGeom prst="rect">
              <a:avLst/>
            </a:prstGeom>
          </p:spPr>
        </p:pic>
        <p:pic>
          <p:nvPicPr>
            <p:cNvPr id="13" name="Picture 12" descr="symbol_delete.png"/>
            <p:cNvPicPr>
              <a:picLocks noChangeAspect="1"/>
            </p:cNvPicPr>
            <p:nvPr/>
          </p:nvPicPr>
          <p:blipFill>
            <a:blip r:embed="rId3" cstate="print"/>
            <a:stretch>
              <a:fillRect/>
            </a:stretch>
          </p:blipFill>
          <p:spPr>
            <a:xfrm>
              <a:off x="1482904" y="3332252"/>
              <a:ext cx="342857" cy="317460"/>
            </a:xfrm>
            <a:prstGeom prst="rect">
              <a:avLst/>
            </a:prstGeom>
          </p:spPr>
        </p:pic>
        <p:pic>
          <p:nvPicPr>
            <p:cNvPr id="14" name="Picture 13" descr="symbol_info.png"/>
            <p:cNvPicPr>
              <a:picLocks noChangeAspect="1"/>
            </p:cNvPicPr>
            <p:nvPr/>
          </p:nvPicPr>
          <p:blipFill>
            <a:blip r:embed="rId4" cstate="print"/>
            <a:stretch>
              <a:fillRect/>
            </a:stretch>
          </p:blipFill>
          <p:spPr>
            <a:xfrm>
              <a:off x="3042008" y="3321978"/>
              <a:ext cx="292064" cy="317460"/>
            </a:xfrm>
            <a:prstGeom prst="rect">
              <a:avLst/>
            </a:prstGeom>
          </p:spPr>
        </p:pic>
      </p:grpSp>
      <p:pic>
        <p:nvPicPr>
          <p:cNvPr id="165891" name="Picture 3"/>
          <p:cNvPicPr>
            <a:picLocks noChangeAspect="1" noChangeArrowheads="1"/>
          </p:cNvPicPr>
          <p:nvPr/>
        </p:nvPicPr>
        <p:blipFill>
          <a:blip r:embed="rId5" cstate="print"/>
          <a:stretch>
            <a:fillRect/>
          </a:stretch>
        </p:blipFill>
        <p:spPr bwMode="auto">
          <a:xfrm>
            <a:off x="228600" y="3276600"/>
            <a:ext cx="8742045" cy="261270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title"/>
          </p:nvPr>
        </p:nvSpPr>
        <p:spPr/>
        <p:txBody>
          <a:bodyPr/>
          <a:lstStyle/>
          <a:p>
            <a:pPr eaLnBrk="1" hangingPunct="1"/>
            <a:r>
              <a:rPr lang="en-US" smtClean="0"/>
              <a:t>Getting Started</a:t>
            </a:r>
          </a:p>
        </p:txBody>
      </p:sp>
      <p:sp>
        <p:nvSpPr>
          <p:cNvPr id="78851" name="Rectangle 6"/>
          <p:cNvSpPr>
            <a:spLocks noGrp="1" noChangeArrowheads="1"/>
          </p:cNvSpPr>
          <p:nvPr>
            <p:ph type="body" sz="quarter" idx="10"/>
          </p:nvPr>
        </p:nvSpPr>
        <p:spPr>
          <a:xfrm>
            <a:off x="239713" y="1441345"/>
            <a:ext cx="8578850" cy="1764079"/>
          </a:xfrm>
        </p:spPr>
        <p:txBody>
          <a:bodyPr/>
          <a:lstStyle/>
          <a:p>
            <a:pPr eaLnBrk="1" hangingPunct="1">
              <a:lnSpc>
                <a:spcPct val="90000"/>
              </a:lnSpc>
              <a:spcBef>
                <a:spcPct val="30000"/>
              </a:spcBef>
            </a:pPr>
            <a:r>
              <a:rPr lang="en-US" sz="1800" smtClean="0">
                <a:solidFill>
                  <a:schemeClr val="hlink"/>
                </a:solidFill>
              </a:rPr>
              <a:t>http://developer.cisco.com/web/emapi/start </a:t>
            </a:r>
          </a:p>
          <a:p>
            <a:pPr eaLnBrk="1" hangingPunct="1">
              <a:lnSpc>
                <a:spcPct val="90000"/>
              </a:lnSpc>
              <a:spcBef>
                <a:spcPct val="30000"/>
              </a:spcBef>
            </a:pPr>
            <a:r>
              <a:rPr lang="en-US" sz="1800" smtClean="0"/>
              <a:t>Documentation, NFR software, hardware, devices, tool kits, sample applications, interface specs</a:t>
            </a:r>
          </a:p>
          <a:p>
            <a:pPr eaLnBrk="1" hangingPunct="1">
              <a:lnSpc>
                <a:spcPct val="90000"/>
              </a:lnSpc>
              <a:spcBef>
                <a:spcPct val="30000"/>
              </a:spcBef>
            </a:pPr>
            <a:r>
              <a:rPr lang="en-US" sz="1800" smtClean="0"/>
              <a:t>Extension mobility API information is found in chapter three of the Cisco Unified Communication Manager XML Developer’s Guide</a:t>
            </a:r>
          </a:p>
          <a:p>
            <a:pPr eaLnBrk="1" hangingPunct="1">
              <a:lnSpc>
                <a:spcPct val="90000"/>
              </a:lnSpc>
              <a:spcBef>
                <a:spcPct val="30000"/>
              </a:spcBef>
            </a:pPr>
            <a:endParaRPr lang="en-US" sz="1800" smtClean="0"/>
          </a:p>
        </p:txBody>
      </p:sp>
      <p:pic>
        <p:nvPicPr>
          <p:cNvPr id="78852" name="Picture 1"/>
          <p:cNvPicPr>
            <a:picLocks noChangeAspect="1" noChangeArrowheads="1"/>
          </p:cNvPicPr>
          <p:nvPr/>
        </p:nvPicPr>
        <p:blipFill>
          <a:blip r:embed="rId2" cstate="print"/>
          <a:srcRect/>
          <a:stretch>
            <a:fillRect/>
          </a:stretch>
        </p:blipFill>
        <p:spPr bwMode="auto">
          <a:xfrm>
            <a:off x="673100" y="3027364"/>
            <a:ext cx="7772400" cy="3192566"/>
          </a:xfrm>
          <a:prstGeom prst="rect">
            <a:avLst/>
          </a:prstGeom>
          <a:noFill/>
          <a:ln w="12700">
            <a:solidFill>
              <a:schemeClr val="bg1">
                <a:lumMod val="75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Call Control and Device Monitoring Interfaces</a:t>
            </a:r>
            <a:endParaRPr 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r>
              <a:rPr lang="en-US" smtClean="0"/>
              <a:t>Cisco TAPI-Telephone Service Provider</a:t>
            </a:r>
            <a:endParaRPr lang="en-US" dirty="0" smtClean="0"/>
          </a:p>
        </p:txBody>
      </p:sp>
      <p:sp>
        <p:nvSpPr>
          <p:cNvPr id="82947" name="Rectangle 5"/>
          <p:cNvSpPr>
            <a:spLocks noGrp="1" noChangeArrowheads="1"/>
          </p:cNvSpPr>
          <p:nvPr>
            <p:ph type="body" sz="quarter" idx="10"/>
          </p:nvPr>
        </p:nvSpPr>
        <p:spPr/>
        <p:txBody>
          <a:bodyPr>
            <a:normAutofit lnSpcReduction="10000"/>
          </a:bodyPr>
          <a:lstStyle/>
          <a:p>
            <a:r>
              <a:rPr lang="en-US" smtClean="0"/>
              <a:t>Provides First-Party Call Control (1PCC)</a:t>
            </a:r>
          </a:p>
          <a:p>
            <a:pPr lvl="1"/>
            <a:r>
              <a:rPr lang="en-US" smtClean="0"/>
              <a:t>Perfect fit for desktop soft phones and server-based IVR applications answering calls</a:t>
            </a:r>
          </a:p>
          <a:p>
            <a:r>
              <a:rPr lang="en-US" smtClean="0"/>
              <a:t>Provides Third-Party Call Control (3PCC)</a:t>
            </a:r>
          </a:p>
          <a:p>
            <a:pPr lvl="1"/>
            <a:r>
              <a:rPr lang="en-US" smtClean="0"/>
              <a:t>Perfect fit for server or desktop applications that perform screen pops for incoming calls and click-to-connect from Windows applications</a:t>
            </a:r>
          </a:p>
          <a:p>
            <a:r>
              <a:rPr lang="en-US" smtClean="0"/>
              <a:t>Provides ability to interact with media layer</a:t>
            </a:r>
          </a:p>
          <a:p>
            <a:pPr lvl="1"/>
            <a:r>
              <a:rPr lang="en-US" smtClean="0"/>
              <a:t>Allows applications to terminate media, play announcements, </a:t>
            </a:r>
            <a:br>
              <a:rPr lang="en-US" smtClean="0"/>
            </a:br>
            <a:r>
              <a:rPr lang="en-US" smtClean="0"/>
              <a:t>record calls</a:t>
            </a:r>
          </a:p>
          <a:p>
            <a:pPr lvl="1"/>
            <a:r>
              <a:rPr lang="en-US" smtClean="0"/>
              <a:t>Cisco TAPI provides a media driver that allows 1PCC applications to easily interact with call audio using standard Windows sound APIs</a:t>
            </a:r>
          </a:p>
          <a:p>
            <a:r>
              <a:rPr lang="en-US" smtClean="0"/>
              <a:t>Programming in C and C++</a:t>
            </a:r>
          </a:p>
          <a:p>
            <a:r>
              <a:rPr lang="en-US" smtClean="0"/>
              <a:t>Conforms to Microsoft TAPI 2.1 standard</a:t>
            </a:r>
            <a:endParaRPr lang="en-US" dirty="0" smtClean="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p:txBody>
          <a:bodyPr/>
          <a:lstStyle/>
          <a:p>
            <a:r>
              <a:rPr lang="en-US" smtClean="0"/>
              <a:t>Cisco JTAPI </a:t>
            </a:r>
          </a:p>
        </p:txBody>
      </p:sp>
      <p:sp>
        <p:nvSpPr>
          <p:cNvPr id="83971" name="Rectangle 5"/>
          <p:cNvSpPr>
            <a:spLocks noGrp="1" noChangeArrowheads="1"/>
          </p:cNvSpPr>
          <p:nvPr>
            <p:ph type="body" sz="quarter" idx="10"/>
          </p:nvPr>
        </p:nvSpPr>
        <p:spPr/>
        <p:txBody>
          <a:bodyPr>
            <a:normAutofit lnSpcReduction="10000"/>
          </a:bodyPr>
          <a:lstStyle/>
          <a:p>
            <a:r>
              <a:rPr lang="en-US" sz="2400" dirty="0" smtClean="0"/>
              <a:t>Provides First-Party Call Control (1PCC)</a:t>
            </a:r>
          </a:p>
          <a:p>
            <a:pPr lvl="1"/>
            <a:r>
              <a:rPr lang="en-US" sz="2000" dirty="0" smtClean="0"/>
              <a:t>Perfect fit for desktop soft phones and server-based IVR applications answering calls</a:t>
            </a:r>
          </a:p>
          <a:p>
            <a:r>
              <a:rPr lang="en-US" sz="2400" dirty="0" smtClean="0"/>
              <a:t>Provides Third-Party Call Control (3PCC)</a:t>
            </a:r>
          </a:p>
          <a:p>
            <a:pPr lvl="1"/>
            <a:r>
              <a:rPr lang="en-US" sz="2000" dirty="0" smtClean="0"/>
              <a:t>Perfect fit for server or desktop applications that perform screen pops for incoming calls and click-to-connect from Windows or Linux applications </a:t>
            </a:r>
          </a:p>
          <a:p>
            <a:r>
              <a:rPr lang="en-US" sz="2400" dirty="0" smtClean="0"/>
              <a:t>Provides all the hooks necessary to integrate with </a:t>
            </a:r>
            <a:br>
              <a:rPr lang="en-US" sz="2400" dirty="0" smtClean="0"/>
            </a:br>
            <a:r>
              <a:rPr lang="en-US" sz="2400" dirty="0" smtClean="0"/>
              <a:t>standard or custom RTP libraries (for example: Java </a:t>
            </a:r>
            <a:br>
              <a:rPr lang="en-US" sz="2400" dirty="0" smtClean="0"/>
            </a:br>
            <a:r>
              <a:rPr lang="en-US" sz="2400" dirty="0" smtClean="0"/>
              <a:t>Media Framework), but does not provide a specific </a:t>
            </a:r>
            <a:br>
              <a:rPr lang="en-US" sz="2400" dirty="0" smtClean="0"/>
            </a:br>
            <a:r>
              <a:rPr lang="en-US" sz="2400" dirty="0" smtClean="0"/>
              <a:t>audio implementation</a:t>
            </a:r>
          </a:p>
          <a:p>
            <a:r>
              <a:rPr lang="en-US" sz="2400" dirty="0" smtClean="0"/>
              <a:t>Conforms to Sun JTAPI 1.2 standard</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Cisco Unified Routing Rules Interface (CURRI)</a:t>
            </a:r>
            <a:endParaRPr lang="en-US" dirty="0"/>
          </a:p>
        </p:txBody>
      </p:sp>
      <p:sp>
        <p:nvSpPr>
          <p:cNvPr id="3" name="Content Placeholder 2"/>
          <p:cNvSpPr>
            <a:spLocks noGrp="1"/>
          </p:cNvSpPr>
          <p:nvPr>
            <p:ph type="body" sz="quarter" idx="10"/>
          </p:nvPr>
        </p:nvSpPr>
        <p:spPr>
          <a:xfrm>
            <a:off x="239713" y="1441345"/>
            <a:ext cx="8218487" cy="4527655"/>
          </a:xfrm>
        </p:spPr>
        <p:txBody>
          <a:bodyPr>
            <a:normAutofit/>
          </a:bodyPr>
          <a:lstStyle/>
          <a:p>
            <a:r>
              <a:rPr lang="en-US" sz="2400" dirty="0" smtClean="0"/>
              <a:t>Enables web-service applications to remotely </a:t>
            </a:r>
            <a:r>
              <a:rPr lang="en-US" sz="2400" dirty="0" smtClean="0">
                <a:solidFill>
                  <a:srgbClr val="C00000"/>
                </a:solidFill>
              </a:rPr>
              <a:t>Permit, Deny</a:t>
            </a:r>
            <a:r>
              <a:rPr lang="en-US" sz="2400" dirty="0" smtClean="0">
                <a:solidFill>
                  <a:schemeClr val="accent6"/>
                </a:solidFill>
              </a:rPr>
              <a:t>,</a:t>
            </a:r>
            <a:r>
              <a:rPr lang="en-US" sz="2400" dirty="0" smtClean="0"/>
              <a:t> or </a:t>
            </a:r>
            <a:r>
              <a:rPr lang="en-US" sz="2400" dirty="0" smtClean="0">
                <a:solidFill>
                  <a:srgbClr val="C00000"/>
                </a:solidFill>
              </a:rPr>
              <a:t>Redirect</a:t>
            </a:r>
            <a:r>
              <a:rPr lang="en-US" sz="2400" dirty="0" smtClean="0"/>
              <a:t> calls based on regulatory rules and business logic</a:t>
            </a:r>
          </a:p>
          <a:p>
            <a:pPr lvl="1"/>
            <a:r>
              <a:rPr lang="en-US" sz="2000" dirty="0" smtClean="0"/>
              <a:t>Perfect for Allowed/Blocked calling list applications, Best Voice Quality routing, Least-Cost routing, and routing based on </a:t>
            </a:r>
            <a:br>
              <a:rPr lang="en-US" sz="2000" dirty="0" smtClean="0"/>
            </a:br>
            <a:r>
              <a:rPr lang="en-US" sz="2000" dirty="0" smtClean="0"/>
              <a:t>Time-of-day, Day-of-week, and Presence/Availability</a:t>
            </a:r>
          </a:p>
          <a:p>
            <a:r>
              <a:rPr lang="en-US" sz="2400" dirty="0" smtClean="0"/>
              <a:t>Supports in- and outbound calls</a:t>
            </a:r>
          </a:p>
          <a:p>
            <a:r>
              <a:rPr lang="en-US" sz="2400" dirty="0" smtClean="0"/>
              <a:t>Uses XACML* over HTTP or HTTPS</a:t>
            </a:r>
          </a:p>
          <a:p>
            <a:pPr lvl="1"/>
            <a:r>
              <a:rPr lang="en-US" sz="2000" dirty="0" err="1" smtClean="0"/>
              <a:t>eXtensible</a:t>
            </a:r>
            <a:r>
              <a:rPr lang="en-US" sz="2000" dirty="0" smtClean="0"/>
              <a:t> Access Control Markup Language, an OASIS standard</a:t>
            </a:r>
          </a:p>
          <a:p>
            <a:pPr lvl="1"/>
            <a:r>
              <a:rPr lang="en-US" sz="2000" dirty="0" smtClean="0"/>
              <a:t>Standards-based XML-based language</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p:txBody>
          <a:bodyPr/>
          <a:lstStyle/>
          <a:p>
            <a:r>
              <a:rPr lang="en-US" smtClean="0"/>
              <a:t>TAPI, JTAPI, and Routing Rules Applications in the Enterprise</a:t>
            </a:r>
            <a:endParaRPr lang="en-US" dirty="0" smtClean="0"/>
          </a:p>
        </p:txBody>
      </p:sp>
      <p:sp>
        <p:nvSpPr>
          <p:cNvPr id="84995" name="Rectangle 5"/>
          <p:cNvSpPr>
            <a:spLocks noGrp="1" noChangeArrowheads="1"/>
          </p:cNvSpPr>
          <p:nvPr>
            <p:ph type="body" sz="quarter" idx="10"/>
          </p:nvPr>
        </p:nvSpPr>
        <p:spPr>
          <a:xfrm>
            <a:off x="239713" y="1441345"/>
            <a:ext cx="8066087" cy="4527655"/>
          </a:xfrm>
        </p:spPr>
        <p:txBody>
          <a:bodyPr>
            <a:normAutofit/>
          </a:bodyPr>
          <a:lstStyle/>
          <a:p>
            <a:r>
              <a:rPr lang="en-US" sz="2400" dirty="0" smtClean="0">
                <a:solidFill>
                  <a:srgbClr val="C00000"/>
                </a:solidFill>
              </a:rPr>
              <a:t>Presence-based routing </a:t>
            </a:r>
            <a:r>
              <a:rPr lang="en-US" sz="2400" dirty="0" smtClean="0"/>
              <a:t>- combine User availability, location, and preferences to render a uniquely tailored UC experience</a:t>
            </a:r>
          </a:p>
          <a:p>
            <a:pPr lvl="1"/>
            <a:r>
              <a:rPr lang="en-US" sz="2000" dirty="0" smtClean="0"/>
              <a:t>E.g., single number reach-find me, follow me, hide me</a:t>
            </a:r>
          </a:p>
          <a:p>
            <a:r>
              <a:rPr lang="en-US" sz="2400" dirty="0" smtClean="0">
                <a:solidFill>
                  <a:srgbClr val="C00000"/>
                </a:solidFill>
              </a:rPr>
              <a:t>Financial specialist soft phone </a:t>
            </a:r>
            <a:r>
              <a:rPr lang="en-US" sz="2400" dirty="0" smtClean="0"/>
              <a:t>- combine market data, business logic, and call control in a browser-based application to enable brokers and analysts to respond to rapid changes in today’s global financial markets</a:t>
            </a:r>
          </a:p>
          <a:p>
            <a:r>
              <a:rPr lang="en-US" sz="2400" dirty="0" smtClean="0">
                <a:solidFill>
                  <a:srgbClr val="C00000"/>
                </a:solidFill>
              </a:rPr>
              <a:t>Healthcare consoles </a:t>
            </a:r>
            <a:r>
              <a:rPr lang="en-US" sz="2400" dirty="0" smtClean="0"/>
              <a:t>- combine call control, doctor/patient lookup, and emergency response team paging into a  browser-based console  </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p:txBody>
          <a:bodyPr/>
          <a:lstStyle/>
          <a:p>
            <a:r>
              <a:rPr lang="en-US" smtClean="0"/>
              <a:t>TAPI, JTAPI, and Routing Rules Applications in the Enterprise</a:t>
            </a:r>
            <a:endParaRPr lang="en-US" dirty="0" smtClean="0"/>
          </a:p>
        </p:txBody>
      </p:sp>
      <p:sp>
        <p:nvSpPr>
          <p:cNvPr id="86019" name="Rectangle 5"/>
          <p:cNvSpPr>
            <a:spLocks noGrp="1" noChangeArrowheads="1"/>
          </p:cNvSpPr>
          <p:nvPr>
            <p:ph type="body" sz="quarter" idx="10"/>
          </p:nvPr>
        </p:nvSpPr>
        <p:spPr>
          <a:xfrm>
            <a:off x="239713" y="1441345"/>
            <a:ext cx="7761287" cy="4527655"/>
          </a:xfrm>
        </p:spPr>
        <p:txBody>
          <a:bodyPr>
            <a:normAutofit/>
          </a:bodyPr>
          <a:lstStyle/>
          <a:p>
            <a:r>
              <a:rPr lang="en-US" sz="2400" dirty="0" smtClean="0">
                <a:solidFill>
                  <a:srgbClr val="C00000"/>
                </a:solidFill>
              </a:rPr>
              <a:t>Ethical Wall </a:t>
            </a:r>
            <a:r>
              <a:rPr lang="en-US" sz="2400" dirty="0" smtClean="0"/>
              <a:t>– Allow, Deny, or Redirect calls based on Calling/Called Party.  Play custom announcements.</a:t>
            </a:r>
          </a:p>
          <a:p>
            <a:r>
              <a:rPr lang="en-US" sz="2400" dirty="0" smtClean="0">
                <a:solidFill>
                  <a:srgbClr val="C00000"/>
                </a:solidFill>
              </a:rPr>
              <a:t>Hospitality</a:t>
            </a:r>
            <a:r>
              <a:rPr lang="en-US" sz="2400" dirty="0" smtClean="0"/>
              <a:t> - link caller data with POS systems to automate room or restaurant reservations, dispatch taxis, schedule wake-up calls, and more</a:t>
            </a:r>
          </a:p>
          <a:p>
            <a:r>
              <a:rPr lang="en-US" sz="2400" dirty="0" smtClean="0">
                <a:solidFill>
                  <a:srgbClr val="C00000"/>
                </a:solidFill>
              </a:rPr>
              <a:t>Self-service</a:t>
            </a:r>
            <a:r>
              <a:rPr lang="en-US" sz="2400" dirty="0" smtClean="0"/>
              <a:t> - collect caller information to provide automated services across a variety of devices</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p:txBody>
          <a:bodyPr/>
          <a:lstStyle/>
          <a:p>
            <a:r>
              <a:rPr lang="en-US" smtClean="0"/>
              <a:t>TAPI, JTAPI, and Routing Rules Applications in the Contact Center</a:t>
            </a:r>
            <a:endParaRPr lang="en-US" dirty="0" smtClean="0"/>
          </a:p>
        </p:txBody>
      </p:sp>
      <p:sp>
        <p:nvSpPr>
          <p:cNvPr id="87043" name="Rectangle 5"/>
          <p:cNvSpPr>
            <a:spLocks noGrp="1" noChangeArrowheads="1"/>
          </p:cNvSpPr>
          <p:nvPr>
            <p:ph type="body" sz="quarter" idx="10"/>
          </p:nvPr>
        </p:nvSpPr>
        <p:spPr/>
        <p:txBody>
          <a:bodyPr>
            <a:normAutofit/>
          </a:bodyPr>
          <a:lstStyle/>
          <a:p>
            <a:r>
              <a:rPr lang="en-US" sz="2400" dirty="0" smtClean="0">
                <a:solidFill>
                  <a:srgbClr val="C00000"/>
                </a:solidFill>
              </a:rPr>
              <a:t>Intelligent contact routing </a:t>
            </a:r>
            <a:r>
              <a:rPr lang="en-US" sz="2400" dirty="0" smtClean="0"/>
              <a:t>- application monitors the status of devices and issues routing instructions to send calls to the right place at the right time</a:t>
            </a:r>
          </a:p>
          <a:p>
            <a:pPr lvl="1"/>
            <a:r>
              <a:rPr lang="en-US" sz="2000" dirty="0" smtClean="0"/>
              <a:t>Call intercept, virtual hold</a:t>
            </a:r>
          </a:p>
          <a:p>
            <a:r>
              <a:rPr lang="en-US" sz="2400" dirty="0" smtClean="0">
                <a:solidFill>
                  <a:srgbClr val="C00000"/>
                </a:solidFill>
              </a:rPr>
              <a:t>Call recording and analytics </a:t>
            </a:r>
            <a:r>
              <a:rPr lang="en-US" sz="2400" dirty="0" smtClean="0"/>
              <a:t>- application monitors the status of devices and issues start/stop recording instructions while retrieving call statistics for analysis</a:t>
            </a:r>
          </a:p>
          <a:p>
            <a:r>
              <a:rPr lang="en-US" sz="2400" dirty="0" smtClean="0">
                <a:solidFill>
                  <a:srgbClr val="C00000"/>
                </a:solidFill>
              </a:rPr>
              <a:t>Desktop productivity </a:t>
            </a:r>
            <a:r>
              <a:rPr lang="en-US" sz="2400" dirty="0" smtClean="0"/>
              <a:t>- screen pop calls into CRM applications, automated scripting, and remote call control</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1393" y="399143"/>
            <a:ext cx="6103207" cy="2407042"/>
          </a:xfrm>
        </p:spPr>
        <p:txBody>
          <a:bodyPr/>
          <a:lstStyle/>
          <a:p>
            <a:r>
              <a:rPr lang="en-US" dirty="0" smtClean="0"/>
              <a:t>Cisco TAPI and Media Driver</a:t>
            </a:r>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r>
              <a:rPr lang="en-US" smtClean="0"/>
              <a:t>Unified CM Interface Types</a:t>
            </a:r>
          </a:p>
        </p:txBody>
      </p:sp>
      <p:sp>
        <p:nvSpPr>
          <p:cNvPr id="45059" name="Rectangle 5"/>
          <p:cNvSpPr>
            <a:spLocks noGrp="1" noChangeArrowheads="1"/>
          </p:cNvSpPr>
          <p:nvPr>
            <p:ph type="body" sz="quarter" idx="10"/>
          </p:nvPr>
        </p:nvSpPr>
        <p:spPr/>
        <p:txBody>
          <a:bodyPr>
            <a:normAutofit lnSpcReduction="10000"/>
          </a:bodyPr>
          <a:lstStyle/>
          <a:p>
            <a:r>
              <a:rPr lang="en-US" sz="2400" dirty="0" smtClean="0">
                <a:solidFill>
                  <a:srgbClr val="C00000"/>
                </a:solidFill>
              </a:rPr>
              <a:t>Interaction framework </a:t>
            </a:r>
            <a:r>
              <a:rPr lang="en-US" sz="2400" dirty="0" smtClean="0"/>
              <a:t>- contain a greater number of Unified CM functions and events so the developer has more control over the interaction</a:t>
            </a:r>
          </a:p>
          <a:p>
            <a:pPr lvl="1"/>
            <a:r>
              <a:rPr lang="en-US" sz="2000" dirty="0" smtClean="0"/>
              <a:t>Administrative XML, CTI-TAPI, CTI-JTAPI</a:t>
            </a:r>
          </a:p>
          <a:p>
            <a:r>
              <a:rPr lang="en-US" sz="2400" dirty="0" smtClean="0">
                <a:solidFill>
                  <a:srgbClr val="C00000"/>
                </a:solidFill>
              </a:rPr>
              <a:t>Macro APIs </a:t>
            </a:r>
            <a:r>
              <a:rPr lang="en-US" sz="2400" dirty="0" smtClean="0"/>
              <a:t>- provides the developer with quick easy methods to invoke Unified CM features while abstracting granular details </a:t>
            </a:r>
          </a:p>
          <a:p>
            <a:pPr lvl="1"/>
            <a:r>
              <a:rPr lang="en-US" sz="2000" dirty="0" smtClean="0"/>
              <a:t>Extension mobility API, </a:t>
            </a:r>
            <a:r>
              <a:rPr lang="en-US" sz="2000" dirty="0" err="1" smtClean="0"/>
              <a:t>WebDialer</a:t>
            </a:r>
            <a:r>
              <a:rPr lang="en-US" sz="2000" dirty="0" smtClean="0"/>
              <a:t>, Routing Rules API</a:t>
            </a:r>
          </a:p>
          <a:p>
            <a:r>
              <a:rPr lang="en-US" sz="2400" dirty="0" smtClean="0">
                <a:solidFill>
                  <a:srgbClr val="C00000"/>
                </a:solidFill>
              </a:rPr>
              <a:t>Serviceability APIs </a:t>
            </a:r>
            <a:r>
              <a:rPr lang="en-US" sz="2400" dirty="0" smtClean="0"/>
              <a:t>- real-time information feeds that provide monitoring applications with system status and health data</a:t>
            </a:r>
          </a:p>
          <a:p>
            <a:pPr lvl="1"/>
            <a:r>
              <a:rPr lang="en-US" sz="2000" dirty="0" smtClean="0"/>
              <a:t>Serviceability XML, </a:t>
            </a:r>
            <a:r>
              <a:rPr lang="en-US" sz="2000" dirty="0" err="1" smtClean="0"/>
              <a:t>PerfMon</a:t>
            </a:r>
            <a:r>
              <a:rPr lang="en-US" sz="2000" dirty="0" smtClean="0"/>
              <a:t>, real-time device/CTI feed, log collection, service control, call detail records, SNMP/MIBs</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p:txBody>
          <a:bodyPr/>
          <a:lstStyle/>
          <a:p>
            <a:r>
              <a:rPr lang="en-US" smtClean="0"/>
              <a:t>Cisco TSP Components</a:t>
            </a:r>
          </a:p>
        </p:txBody>
      </p:sp>
      <p:sp>
        <p:nvSpPr>
          <p:cNvPr id="89091" name="Rectangle 5"/>
          <p:cNvSpPr>
            <a:spLocks noGrp="1" noChangeArrowheads="1"/>
          </p:cNvSpPr>
          <p:nvPr>
            <p:ph type="body" sz="quarter" idx="10"/>
          </p:nvPr>
        </p:nvSpPr>
        <p:spPr/>
        <p:txBody>
          <a:bodyPr>
            <a:normAutofit/>
          </a:bodyPr>
          <a:lstStyle/>
          <a:p>
            <a:r>
              <a:rPr lang="en-US" sz="2400" dirty="0" smtClean="0">
                <a:solidFill>
                  <a:srgbClr val="C00000"/>
                </a:solidFill>
              </a:rPr>
              <a:t>CiscoTsp001.tsp</a:t>
            </a:r>
            <a:r>
              <a:rPr lang="en-US" sz="2400" dirty="0" smtClean="0"/>
              <a:t> – Instance name for TAPI service implementation provided by Cisco TSP</a:t>
            </a:r>
          </a:p>
          <a:p>
            <a:pPr lvl="1"/>
            <a:r>
              <a:rPr lang="en-US" sz="2000" dirty="0" smtClean="0"/>
              <a:t>Up to 10 instances are supported per client</a:t>
            </a:r>
          </a:p>
          <a:p>
            <a:r>
              <a:rPr lang="en-US" sz="2400" dirty="0" smtClean="0">
                <a:solidFill>
                  <a:srgbClr val="C00000"/>
                </a:solidFill>
              </a:rPr>
              <a:t>CTIQBE over TCP/IP </a:t>
            </a:r>
            <a:r>
              <a:rPr lang="en-US" sz="2400" dirty="0" smtClean="0"/>
              <a:t>- Cisco protocol used to monitor and control devices and lines</a:t>
            </a:r>
          </a:p>
          <a:p>
            <a:r>
              <a:rPr lang="en-US" sz="2400" dirty="0" smtClean="0">
                <a:solidFill>
                  <a:srgbClr val="C00000"/>
                </a:solidFill>
              </a:rPr>
              <a:t>CTI Manager Service </a:t>
            </a:r>
            <a:r>
              <a:rPr lang="en-US" sz="2400" dirty="0" smtClean="0"/>
              <a:t>- Manages CTI resources and connections to Cisco IP Devices. Exposes call and device events to third-party applications via Cisco TSP (e.g. CiscoTsp001.tsp)</a:t>
            </a:r>
            <a:endParaRPr lang="en-US" altLang="ja-JP" sz="2400" dirty="0" smtClean="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97"/>
          <p:cNvSpPr>
            <a:spLocks noGrp="1" noChangeArrowheads="1"/>
          </p:cNvSpPr>
          <p:nvPr>
            <p:ph type="title"/>
          </p:nvPr>
        </p:nvSpPr>
        <p:spPr/>
        <p:txBody>
          <a:bodyPr/>
          <a:lstStyle/>
          <a:p>
            <a:pPr eaLnBrk="1" hangingPunct="1"/>
            <a:r>
              <a:rPr lang="en-US" dirty="0" smtClean="0"/>
              <a:t>TAPI/TSP Architecture</a:t>
            </a:r>
          </a:p>
        </p:txBody>
      </p:sp>
      <p:sp>
        <p:nvSpPr>
          <p:cNvPr id="90115" name="Text Box 3"/>
          <p:cNvSpPr txBox="1">
            <a:spLocks noChangeArrowheads="1"/>
          </p:cNvSpPr>
          <p:nvPr/>
        </p:nvSpPr>
        <p:spPr bwMode="auto">
          <a:xfrm>
            <a:off x="190500" y="1334708"/>
            <a:ext cx="4114800" cy="347663"/>
          </a:xfrm>
          <a:prstGeom prst="rect">
            <a:avLst/>
          </a:prstGeom>
          <a:noFill/>
          <a:ln w="9525">
            <a:noFill/>
            <a:miter lim="800000"/>
            <a:headEnd/>
            <a:tailEnd/>
          </a:ln>
        </p:spPr>
        <p:txBody>
          <a:bodyPr lIns="73025" tIns="36512" rIns="73025" bIns="36512">
            <a:spAutoFit/>
          </a:bodyPr>
          <a:lstStyle/>
          <a:p>
            <a:pPr algn="ctr" eaLnBrk="0" hangingPunct="0">
              <a:spcBef>
                <a:spcPct val="50000"/>
              </a:spcBef>
            </a:pPr>
            <a:r>
              <a:rPr lang="en-US" b="1" dirty="0">
                <a:solidFill>
                  <a:srgbClr val="546568"/>
                </a:solidFill>
              </a:rPr>
              <a:t>Telephony Application Server/PC</a:t>
            </a:r>
          </a:p>
        </p:txBody>
      </p:sp>
      <p:sp>
        <p:nvSpPr>
          <p:cNvPr id="90195" name="Rectangle 6"/>
          <p:cNvSpPr>
            <a:spLocks noChangeArrowheads="1"/>
          </p:cNvSpPr>
          <p:nvPr/>
        </p:nvSpPr>
        <p:spPr bwMode="auto">
          <a:xfrm>
            <a:off x="228600" y="1703426"/>
            <a:ext cx="4114800" cy="2869753"/>
          </a:xfrm>
          <a:prstGeom prst="roundRect">
            <a:avLst>
              <a:gd name="adj" fmla="val 3683"/>
            </a:avLst>
          </a:prstGeom>
          <a:solidFill>
            <a:schemeClr val="accent5">
              <a:lumMod val="20000"/>
              <a:lumOff val="80000"/>
            </a:schemeClr>
          </a:solidFill>
          <a:ln w="19050">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defTabSz="814388" eaLnBrk="0" hangingPunct="0">
              <a:lnSpc>
                <a:spcPct val="90000"/>
              </a:lnSpc>
            </a:pPr>
            <a:endParaRPr lang="en-US" baseline="-25000"/>
          </a:p>
        </p:txBody>
      </p:sp>
      <p:sp>
        <p:nvSpPr>
          <p:cNvPr id="90207" name="Rectangle 8"/>
          <p:cNvSpPr>
            <a:spLocks noChangeArrowheads="1"/>
          </p:cNvSpPr>
          <p:nvPr/>
        </p:nvSpPr>
        <p:spPr bwMode="auto">
          <a:xfrm>
            <a:off x="419100" y="1879335"/>
            <a:ext cx="1645920" cy="731520"/>
          </a:xfrm>
          <a:prstGeom prst="roundRect">
            <a:avLst>
              <a:gd name="adj" fmla="val 11172"/>
            </a:avLst>
          </a:prstGeom>
          <a:solidFill>
            <a:srgbClr val="FFE253"/>
          </a:solidFill>
          <a:ln w="9525">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spcBef>
                <a:spcPct val="50000"/>
              </a:spcBef>
            </a:pPr>
            <a:r>
              <a:rPr lang="en-US" sz="1600" b="1" dirty="0" smtClean="0">
                <a:solidFill>
                  <a:srgbClr val="546568"/>
                </a:solidFill>
              </a:rPr>
              <a:t>TAPIApp.exe</a:t>
            </a:r>
            <a:endParaRPr lang="en-US" sz="1600" b="1" dirty="0">
              <a:solidFill>
                <a:srgbClr val="546568"/>
              </a:solidFill>
            </a:endParaRPr>
          </a:p>
        </p:txBody>
      </p:sp>
      <p:sp>
        <p:nvSpPr>
          <p:cNvPr id="90197" name="Text Box 10"/>
          <p:cNvSpPr txBox="1">
            <a:spLocks noChangeArrowheads="1"/>
          </p:cNvSpPr>
          <p:nvPr/>
        </p:nvSpPr>
        <p:spPr bwMode="auto">
          <a:xfrm>
            <a:off x="2781300" y="1897837"/>
            <a:ext cx="1371600" cy="731520"/>
          </a:xfrm>
          <a:prstGeom prst="roundRect">
            <a:avLst>
              <a:gd name="adj" fmla="val 10880"/>
            </a:avLst>
          </a:prstGeom>
          <a:solidFill>
            <a:schemeClr val="accent1"/>
          </a:solidFill>
          <a:ln w="9525">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3025" tIns="36512" rIns="73025" bIns="36512" anchor="ctr">
            <a:noAutofit/>
          </a:bodyPr>
          <a:lstStyle/>
          <a:p>
            <a:pPr algn="ctr" eaLnBrk="0" hangingPunct="0">
              <a:spcBef>
                <a:spcPct val="50000"/>
              </a:spcBef>
            </a:pPr>
            <a:r>
              <a:rPr lang="en-US" sz="1600" b="1" dirty="0" smtClean="0">
                <a:solidFill>
                  <a:schemeClr val="bg1"/>
                </a:solidFill>
              </a:rPr>
              <a:t>Tapi32.dll</a:t>
            </a:r>
          </a:p>
          <a:p>
            <a:pPr algn="ctr" eaLnBrk="0" hangingPunct="0">
              <a:spcBef>
                <a:spcPct val="50000"/>
              </a:spcBef>
            </a:pPr>
            <a:r>
              <a:rPr lang="en-US" sz="1600" b="1" dirty="0" smtClean="0">
                <a:solidFill>
                  <a:schemeClr val="bg1"/>
                </a:solidFill>
              </a:rPr>
              <a:t>Tapi64.dll</a:t>
            </a:r>
            <a:endParaRPr lang="en-US" sz="1600" b="1" dirty="0">
              <a:solidFill>
                <a:schemeClr val="bg1"/>
              </a:solidFill>
            </a:endParaRPr>
          </a:p>
        </p:txBody>
      </p:sp>
      <p:sp>
        <p:nvSpPr>
          <p:cNvPr id="90200" name="Line 15"/>
          <p:cNvSpPr>
            <a:spLocks noChangeShapeType="1"/>
          </p:cNvSpPr>
          <p:nvPr/>
        </p:nvSpPr>
        <p:spPr bwMode="auto">
          <a:xfrm>
            <a:off x="2065020" y="2245095"/>
            <a:ext cx="716280" cy="0"/>
          </a:xfrm>
          <a:prstGeom prst="line">
            <a:avLst/>
          </a:prstGeom>
          <a:noFill/>
          <a:ln w="19050">
            <a:solidFill>
              <a:srgbClr val="546568"/>
            </a:solidFill>
            <a:round/>
            <a:headEnd type="triangle" w="med" len="med"/>
            <a:tailEnd type="triangle" w="med" len="med"/>
          </a:ln>
        </p:spPr>
        <p:txBody>
          <a:bodyPr wrap="none" lIns="73025" tIns="36512" rIns="73025" bIns="36512" anchor="ctr"/>
          <a:lstStyle/>
          <a:p>
            <a:endParaRPr lang="en-US"/>
          </a:p>
        </p:txBody>
      </p:sp>
      <p:sp>
        <p:nvSpPr>
          <p:cNvPr id="90201" name="Text Box 16"/>
          <p:cNvSpPr txBox="1">
            <a:spLocks noChangeArrowheads="1"/>
          </p:cNvSpPr>
          <p:nvPr/>
        </p:nvSpPr>
        <p:spPr bwMode="auto">
          <a:xfrm>
            <a:off x="2091655" y="1897837"/>
            <a:ext cx="685800" cy="317500"/>
          </a:xfrm>
          <a:prstGeom prst="rect">
            <a:avLst/>
          </a:prstGeom>
          <a:noFill/>
          <a:ln w="9525">
            <a:noFill/>
            <a:miter lim="800000"/>
            <a:headEnd/>
            <a:tailEnd/>
          </a:ln>
        </p:spPr>
        <p:txBody>
          <a:bodyPr lIns="73025" tIns="36512" rIns="73025" bIns="36512">
            <a:spAutoFit/>
          </a:bodyPr>
          <a:lstStyle/>
          <a:p>
            <a:pPr algn="ctr" eaLnBrk="0" hangingPunct="0">
              <a:spcBef>
                <a:spcPct val="50000"/>
              </a:spcBef>
            </a:pPr>
            <a:r>
              <a:rPr lang="en-US" sz="1600" b="1" dirty="0">
                <a:solidFill>
                  <a:srgbClr val="546568"/>
                </a:solidFill>
              </a:rPr>
              <a:t>TAPI</a:t>
            </a:r>
            <a:endParaRPr lang="en-US" b="1" dirty="0">
              <a:solidFill>
                <a:srgbClr val="546568"/>
              </a:solidFill>
            </a:endParaRPr>
          </a:p>
        </p:txBody>
      </p:sp>
      <p:sp>
        <p:nvSpPr>
          <p:cNvPr id="90202" name="Text Box 17"/>
          <p:cNvSpPr txBox="1">
            <a:spLocks noChangeArrowheads="1"/>
          </p:cNvSpPr>
          <p:nvPr/>
        </p:nvSpPr>
        <p:spPr bwMode="auto">
          <a:xfrm>
            <a:off x="419100" y="4006384"/>
            <a:ext cx="2057400" cy="353997"/>
          </a:xfrm>
          <a:prstGeom prst="roundRect">
            <a:avLst/>
          </a:prstGeom>
          <a:solidFill>
            <a:srgbClr val="FFE253"/>
          </a:solidFill>
          <a:ln w="9525">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spcBef>
                <a:spcPct val="50000"/>
              </a:spcBef>
            </a:pPr>
            <a:r>
              <a:rPr lang="en-US" sz="1600" b="1" dirty="0">
                <a:solidFill>
                  <a:srgbClr val="546568"/>
                </a:solidFill>
              </a:rPr>
              <a:t>CiscoTsp001.tsp</a:t>
            </a:r>
          </a:p>
        </p:txBody>
      </p:sp>
      <p:sp>
        <p:nvSpPr>
          <p:cNvPr id="90203" name="Text Box 18"/>
          <p:cNvSpPr txBox="1">
            <a:spLocks noChangeArrowheads="1"/>
          </p:cNvSpPr>
          <p:nvPr/>
        </p:nvSpPr>
        <p:spPr bwMode="auto">
          <a:xfrm>
            <a:off x="1257300" y="3612684"/>
            <a:ext cx="762000" cy="317500"/>
          </a:xfrm>
          <a:prstGeom prst="rect">
            <a:avLst/>
          </a:prstGeom>
          <a:noFill/>
          <a:ln w="9525">
            <a:noFill/>
            <a:miter lim="800000"/>
            <a:headEnd/>
            <a:tailEnd/>
          </a:ln>
        </p:spPr>
        <p:txBody>
          <a:bodyPr lIns="73025" tIns="36512" rIns="73025" bIns="36512">
            <a:spAutoFit/>
          </a:bodyPr>
          <a:lstStyle/>
          <a:p>
            <a:pPr algn="ctr" eaLnBrk="0" hangingPunct="0">
              <a:spcBef>
                <a:spcPct val="50000"/>
              </a:spcBef>
            </a:pPr>
            <a:r>
              <a:rPr lang="en-US" sz="1600" b="1" dirty="0">
                <a:solidFill>
                  <a:srgbClr val="546568"/>
                </a:solidFill>
              </a:rPr>
              <a:t>TSPI</a:t>
            </a:r>
            <a:endParaRPr lang="en-US" b="1" dirty="0">
              <a:solidFill>
                <a:srgbClr val="546568"/>
              </a:solidFill>
            </a:endParaRPr>
          </a:p>
        </p:txBody>
      </p:sp>
      <p:sp>
        <p:nvSpPr>
          <p:cNvPr id="90204" name="Line 19"/>
          <p:cNvSpPr>
            <a:spLocks noChangeShapeType="1"/>
          </p:cNvSpPr>
          <p:nvPr/>
        </p:nvSpPr>
        <p:spPr bwMode="auto">
          <a:xfrm flipV="1">
            <a:off x="1257300" y="3439647"/>
            <a:ext cx="0" cy="566737"/>
          </a:xfrm>
          <a:prstGeom prst="line">
            <a:avLst/>
          </a:prstGeom>
          <a:noFill/>
          <a:ln w="19050">
            <a:solidFill>
              <a:srgbClr val="546568"/>
            </a:solidFill>
            <a:round/>
            <a:headEnd type="triangle" w="med" len="med"/>
            <a:tailEnd type="triangle" w="med" len="med"/>
          </a:ln>
        </p:spPr>
        <p:txBody>
          <a:bodyPr wrap="none" lIns="73025" tIns="36512" rIns="73025" bIns="36512" anchor="ctr"/>
          <a:lstStyle/>
          <a:p>
            <a:endParaRPr lang="en-US"/>
          </a:p>
        </p:txBody>
      </p:sp>
      <p:sp>
        <p:nvSpPr>
          <p:cNvPr id="90194" name="Text Box 5"/>
          <p:cNvSpPr txBox="1">
            <a:spLocks noChangeArrowheads="1"/>
          </p:cNvSpPr>
          <p:nvPr/>
        </p:nvSpPr>
        <p:spPr bwMode="auto">
          <a:xfrm>
            <a:off x="2065020" y="3158659"/>
            <a:ext cx="1402080" cy="516935"/>
          </a:xfrm>
          <a:prstGeom prst="rect">
            <a:avLst/>
          </a:prstGeom>
          <a:noFill/>
          <a:ln w="9525">
            <a:noFill/>
            <a:miter lim="800000"/>
            <a:headEnd/>
            <a:tailEnd/>
          </a:ln>
        </p:spPr>
        <p:txBody>
          <a:bodyPr wrap="square" lIns="73025" tIns="36512" rIns="73025" bIns="36512">
            <a:spAutoFit/>
          </a:bodyPr>
          <a:lstStyle/>
          <a:p>
            <a:pPr algn="ctr" eaLnBrk="0" hangingPunct="0">
              <a:lnSpc>
                <a:spcPct val="90000"/>
              </a:lnSpc>
            </a:pPr>
            <a:r>
              <a:rPr lang="en-US" sz="1600" b="1" dirty="0">
                <a:solidFill>
                  <a:srgbClr val="546568"/>
                </a:solidFill>
              </a:rPr>
              <a:t>Private RPC Interface</a:t>
            </a:r>
            <a:endParaRPr lang="en-US" b="1" dirty="0">
              <a:solidFill>
                <a:srgbClr val="546568"/>
              </a:solidFill>
            </a:endParaRPr>
          </a:p>
        </p:txBody>
      </p:sp>
      <p:sp>
        <p:nvSpPr>
          <p:cNvPr id="90205" name="Rectangle 12"/>
          <p:cNvSpPr>
            <a:spLocks noChangeArrowheads="1"/>
          </p:cNvSpPr>
          <p:nvPr/>
        </p:nvSpPr>
        <p:spPr bwMode="auto">
          <a:xfrm>
            <a:off x="419100" y="2790359"/>
            <a:ext cx="1645920" cy="731520"/>
          </a:xfrm>
          <a:prstGeom prst="roundRect">
            <a:avLst>
              <a:gd name="adj" fmla="val 11172"/>
            </a:avLst>
          </a:prstGeom>
          <a:solidFill>
            <a:schemeClr val="accent1"/>
          </a:solidFill>
          <a:ln w="9525">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3025" tIns="36512" rIns="73025" bIns="36512" anchor="ctr">
            <a:noAutofit/>
          </a:bodyPr>
          <a:lstStyle/>
          <a:p>
            <a:pPr algn="ctr" eaLnBrk="0" hangingPunct="0">
              <a:spcBef>
                <a:spcPct val="50000"/>
              </a:spcBef>
            </a:pPr>
            <a:r>
              <a:rPr lang="en-US" sz="1600" b="1" dirty="0" smtClean="0">
                <a:solidFill>
                  <a:schemeClr val="bg1"/>
                </a:solidFill>
              </a:rPr>
              <a:t>TAPISRV.EXE</a:t>
            </a:r>
            <a:endParaRPr lang="en-US" sz="1600" b="1" dirty="0">
              <a:solidFill>
                <a:schemeClr val="bg1"/>
              </a:solidFill>
            </a:endParaRPr>
          </a:p>
        </p:txBody>
      </p:sp>
      <p:cxnSp>
        <p:nvCxnSpPr>
          <p:cNvPr id="33" name="Elbow Connector 32"/>
          <p:cNvCxnSpPr>
            <a:stCxn id="90205" idx="3"/>
            <a:endCxn id="90197" idx="2"/>
          </p:cNvCxnSpPr>
          <p:nvPr/>
        </p:nvCxnSpPr>
        <p:spPr>
          <a:xfrm flipV="1">
            <a:off x="2065020" y="2629357"/>
            <a:ext cx="1402080" cy="526762"/>
          </a:xfrm>
          <a:prstGeom prst="bentConnector2">
            <a:avLst/>
          </a:prstGeom>
          <a:noFill/>
          <a:ln w="19050">
            <a:solidFill>
              <a:srgbClr val="546568"/>
            </a:solidFill>
            <a:round/>
            <a:headEnd type="triangle" w="med" len="med"/>
            <a:tailEnd type="triangle" w="med" len="med"/>
          </a:ln>
        </p:spPr>
      </p:cxnSp>
      <p:grpSp>
        <p:nvGrpSpPr>
          <p:cNvPr id="35" name="Group 34"/>
          <p:cNvGrpSpPr/>
          <p:nvPr/>
        </p:nvGrpSpPr>
        <p:grpSpPr>
          <a:xfrm>
            <a:off x="2476500" y="1334708"/>
            <a:ext cx="6477000" cy="2848675"/>
            <a:chOff x="2476500" y="1334708"/>
            <a:chExt cx="6477000" cy="2848675"/>
          </a:xfrm>
        </p:grpSpPr>
        <p:sp>
          <p:nvSpPr>
            <p:cNvPr id="90123" name="Rectangle 88"/>
            <p:cNvSpPr>
              <a:spLocks noChangeArrowheads="1"/>
            </p:cNvSpPr>
            <p:nvPr/>
          </p:nvSpPr>
          <p:spPr bwMode="auto">
            <a:xfrm>
              <a:off x="5753100" y="1703426"/>
              <a:ext cx="3200400" cy="2116549"/>
            </a:xfrm>
            <a:prstGeom prst="roundRect">
              <a:avLst>
                <a:gd name="adj" fmla="val 5590"/>
              </a:avLst>
            </a:prstGeom>
            <a:solidFill>
              <a:schemeClr val="accent5">
                <a:lumMod val="20000"/>
                <a:lumOff val="80000"/>
              </a:schemeClr>
            </a:solidFill>
            <a:ln w="19050">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defTabSz="814388" eaLnBrk="0" hangingPunct="0">
                <a:lnSpc>
                  <a:spcPct val="90000"/>
                </a:lnSpc>
              </a:pPr>
              <a:endParaRPr lang="en-US" baseline="-25000"/>
            </a:p>
          </p:txBody>
        </p:sp>
        <p:sp>
          <p:nvSpPr>
            <p:cNvPr id="90124" name="Text Box 89"/>
            <p:cNvSpPr txBox="1">
              <a:spLocks noChangeArrowheads="1"/>
            </p:cNvSpPr>
            <p:nvPr/>
          </p:nvSpPr>
          <p:spPr bwMode="auto">
            <a:xfrm>
              <a:off x="5753100" y="1334708"/>
              <a:ext cx="3124200" cy="347663"/>
            </a:xfrm>
            <a:prstGeom prst="rect">
              <a:avLst/>
            </a:prstGeom>
            <a:noFill/>
            <a:ln w="9525">
              <a:noFill/>
              <a:miter lim="800000"/>
              <a:headEnd/>
              <a:tailEnd/>
            </a:ln>
          </p:spPr>
          <p:txBody>
            <a:bodyPr lIns="73025" tIns="36512" rIns="73025" bIns="36512">
              <a:spAutoFit/>
            </a:bodyPr>
            <a:lstStyle/>
            <a:p>
              <a:pPr algn="ctr" eaLnBrk="0" hangingPunct="0">
                <a:spcBef>
                  <a:spcPct val="50000"/>
                </a:spcBef>
              </a:pPr>
              <a:r>
                <a:rPr lang="en-US" b="1" dirty="0">
                  <a:solidFill>
                    <a:srgbClr val="546568"/>
                  </a:solidFill>
                </a:rPr>
                <a:t>Unified CM Server</a:t>
              </a:r>
            </a:p>
          </p:txBody>
        </p:sp>
        <p:sp>
          <p:nvSpPr>
            <p:cNvPr id="90126" name="Rectangle 91"/>
            <p:cNvSpPr>
              <a:spLocks noChangeArrowheads="1"/>
            </p:cNvSpPr>
            <p:nvPr/>
          </p:nvSpPr>
          <p:spPr bwMode="auto">
            <a:xfrm>
              <a:off x="6057900" y="2339884"/>
              <a:ext cx="2590800" cy="731520"/>
            </a:xfrm>
            <a:prstGeom prst="roundRect">
              <a:avLst>
                <a:gd name="adj" fmla="val 16667"/>
              </a:avLst>
            </a:prstGeom>
            <a:solidFill>
              <a:srgbClr val="FFE253"/>
            </a:solidFill>
            <a:ln w="9525">
              <a:solidFill>
                <a:schemeClr val="bg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hangingPunct="0">
                <a:spcBef>
                  <a:spcPct val="50000"/>
                </a:spcBef>
              </a:pPr>
              <a:r>
                <a:rPr lang="en-US" sz="1600" b="1" dirty="0" smtClean="0">
                  <a:solidFill>
                    <a:srgbClr val="546568"/>
                  </a:solidFill>
                </a:rPr>
                <a:t>CTI Manager Service</a:t>
              </a:r>
              <a:endParaRPr lang="en-US" sz="1600" b="1" dirty="0">
                <a:solidFill>
                  <a:srgbClr val="546568"/>
                </a:solidFill>
              </a:endParaRPr>
            </a:p>
          </p:txBody>
        </p:sp>
        <p:sp>
          <p:nvSpPr>
            <p:cNvPr id="90122" name="Text Box 95"/>
            <p:cNvSpPr txBox="1">
              <a:spLocks noChangeArrowheads="1"/>
            </p:cNvSpPr>
            <p:nvPr/>
          </p:nvSpPr>
          <p:spPr bwMode="auto">
            <a:xfrm>
              <a:off x="4648200" y="3071404"/>
              <a:ext cx="1075812" cy="812401"/>
            </a:xfrm>
            <a:prstGeom prst="rect">
              <a:avLst/>
            </a:prstGeom>
            <a:noFill/>
            <a:ln w="9525">
              <a:noFill/>
              <a:miter lim="800000"/>
              <a:headEnd/>
              <a:tailEnd/>
            </a:ln>
          </p:spPr>
          <p:txBody>
            <a:bodyPr wrap="square" lIns="73025" tIns="36512" rIns="73025" bIns="36512">
              <a:spAutoFit/>
            </a:bodyPr>
            <a:lstStyle/>
            <a:p>
              <a:pPr eaLnBrk="0" hangingPunct="0">
                <a:spcBef>
                  <a:spcPct val="50000"/>
                </a:spcBef>
              </a:pPr>
              <a:r>
                <a:rPr lang="en-US" sz="1600" b="1" dirty="0">
                  <a:solidFill>
                    <a:srgbClr val="546568"/>
                  </a:solidFill>
                </a:rPr>
                <a:t>CTIQBE over TCP/IP</a:t>
              </a:r>
              <a:endParaRPr lang="en-US" b="1" dirty="0">
                <a:solidFill>
                  <a:srgbClr val="546568"/>
                </a:solidFill>
              </a:endParaRPr>
            </a:p>
          </p:txBody>
        </p:sp>
        <p:cxnSp>
          <p:nvCxnSpPr>
            <p:cNvPr id="36" name="Shape 35"/>
            <p:cNvCxnSpPr>
              <a:stCxn id="90202" idx="3"/>
              <a:endCxn id="90126" idx="1"/>
            </p:cNvCxnSpPr>
            <p:nvPr/>
          </p:nvCxnSpPr>
          <p:spPr>
            <a:xfrm flipV="1">
              <a:off x="2476500" y="2705644"/>
              <a:ext cx="3581400" cy="1477739"/>
            </a:xfrm>
            <a:prstGeom prst="bentConnector3">
              <a:avLst>
                <a:gd name="adj1" fmla="val 58978"/>
              </a:avLst>
            </a:prstGeom>
            <a:noFill/>
            <a:ln w="19050">
              <a:solidFill>
                <a:srgbClr val="546568"/>
              </a:solidFill>
              <a:round/>
              <a:headEnd type="triangle" w="med" len="med"/>
              <a:tailEnd type="triangle" w="med" len="med"/>
            </a:ln>
          </p:spPr>
        </p:cxnSp>
      </p:grpSp>
      <p:grpSp>
        <p:nvGrpSpPr>
          <p:cNvPr id="37" name="Group 36"/>
          <p:cNvGrpSpPr/>
          <p:nvPr/>
        </p:nvGrpSpPr>
        <p:grpSpPr>
          <a:xfrm>
            <a:off x="1257300" y="3809999"/>
            <a:ext cx="7660155" cy="2502862"/>
            <a:chOff x="1257300" y="3809999"/>
            <a:chExt cx="7660155" cy="2502862"/>
          </a:xfrm>
        </p:grpSpPr>
        <p:sp>
          <p:nvSpPr>
            <p:cNvPr id="81942" name="Line 22"/>
            <p:cNvSpPr>
              <a:spLocks noChangeShapeType="1"/>
            </p:cNvSpPr>
            <p:nvPr/>
          </p:nvSpPr>
          <p:spPr bwMode="auto">
            <a:xfrm flipH="1" flipV="1">
              <a:off x="8260790" y="5398461"/>
              <a:ext cx="0" cy="381000"/>
            </a:xfrm>
            <a:prstGeom prst="line">
              <a:avLst/>
            </a:prstGeom>
            <a:noFill/>
            <a:ln w="50800">
              <a:solidFill>
                <a:schemeClr val="accent2"/>
              </a:solidFill>
              <a:round/>
              <a:headEnd type="none" w="sm" len="sm"/>
              <a:tailEnd type="none" w="sm" len="sm"/>
            </a:ln>
            <a:effectLst>
              <a:outerShdw dist="17961" dir="2700000" algn="ctr" rotWithShape="0">
                <a:schemeClr val="tx1"/>
              </a:outerShdw>
            </a:effectLst>
          </p:spPr>
          <p:txBody>
            <a:bodyPr wrap="none" anchor="ctr"/>
            <a:lstStyle/>
            <a:p>
              <a:pPr>
                <a:defRPr/>
              </a:pPr>
              <a:endParaRPr lang="en-US"/>
            </a:p>
          </p:txBody>
        </p:sp>
        <p:sp>
          <p:nvSpPr>
            <p:cNvPr id="81943" name="Line 23"/>
            <p:cNvSpPr>
              <a:spLocks noChangeShapeType="1"/>
            </p:cNvSpPr>
            <p:nvPr/>
          </p:nvSpPr>
          <p:spPr bwMode="auto">
            <a:xfrm flipH="1" flipV="1">
              <a:off x="6469062" y="5398461"/>
              <a:ext cx="0" cy="381000"/>
            </a:xfrm>
            <a:prstGeom prst="line">
              <a:avLst/>
            </a:prstGeom>
            <a:noFill/>
            <a:ln w="50800">
              <a:solidFill>
                <a:schemeClr val="accent2"/>
              </a:solidFill>
              <a:round/>
              <a:headEnd type="none" w="sm" len="sm"/>
              <a:tailEnd type="none" w="sm" len="sm"/>
            </a:ln>
            <a:effectLst>
              <a:outerShdw dist="17961" dir="2700000" algn="ctr" rotWithShape="0">
                <a:schemeClr val="tx1"/>
              </a:outerShdw>
            </a:effectLst>
          </p:spPr>
          <p:txBody>
            <a:bodyPr wrap="none" anchor="ctr"/>
            <a:lstStyle/>
            <a:p>
              <a:pPr>
                <a:defRPr/>
              </a:pPr>
              <a:endParaRPr lang="en-US"/>
            </a:p>
          </p:txBody>
        </p:sp>
        <p:sp>
          <p:nvSpPr>
            <p:cNvPr id="81945" name="Line 25"/>
            <p:cNvSpPr>
              <a:spLocks noChangeShapeType="1"/>
            </p:cNvSpPr>
            <p:nvPr/>
          </p:nvSpPr>
          <p:spPr bwMode="auto">
            <a:xfrm flipV="1">
              <a:off x="4076700" y="5779461"/>
              <a:ext cx="4648200" cy="0"/>
            </a:xfrm>
            <a:prstGeom prst="line">
              <a:avLst/>
            </a:prstGeom>
            <a:noFill/>
            <a:ln w="50800">
              <a:solidFill>
                <a:schemeClr val="accent2"/>
              </a:solidFill>
              <a:round/>
              <a:headEnd type="none" w="sm" len="sm"/>
              <a:tailEnd type="none" w="sm" len="sm"/>
            </a:ln>
            <a:effectLst>
              <a:outerShdw dist="17961" dir="2700000" algn="ctr" rotWithShape="0">
                <a:schemeClr val="tx1"/>
              </a:outerShdw>
            </a:effectLst>
          </p:spPr>
          <p:txBody>
            <a:bodyPr wrap="none" anchor="ctr"/>
            <a:lstStyle/>
            <a:p>
              <a:pPr>
                <a:defRPr/>
              </a:pPr>
              <a:endParaRPr lang="en-US"/>
            </a:p>
          </p:txBody>
        </p:sp>
        <p:sp>
          <p:nvSpPr>
            <p:cNvPr id="90143" name="Text Box 79"/>
            <p:cNvSpPr txBox="1">
              <a:spLocks noChangeArrowheads="1"/>
            </p:cNvSpPr>
            <p:nvPr/>
          </p:nvSpPr>
          <p:spPr bwMode="auto">
            <a:xfrm>
              <a:off x="6599256" y="4038600"/>
              <a:ext cx="1524000" cy="319958"/>
            </a:xfrm>
            <a:prstGeom prst="rect">
              <a:avLst/>
            </a:prstGeom>
            <a:noFill/>
            <a:ln w="9525">
              <a:noFill/>
              <a:miter lim="800000"/>
              <a:headEnd/>
              <a:tailEnd/>
            </a:ln>
          </p:spPr>
          <p:txBody>
            <a:bodyPr lIns="73025" tIns="36512" rIns="73025" bIns="36512">
              <a:spAutoFit/>
            </a:bodyPr>
            <a:lstStyle/>
            <a:p>
              <a:pPr algn="ctr" eaLnBrk="0" hangingPunct="0">
                <a:spcBef>
                  <a:spcPct val="50000"/>
                </a:spcBef>
              </a:pPr>
              <a:r>
                <a:rPr lang="en-US" sz="1600" b="1" dirty="0">
                  <a:solidFill>
                    <a:srgbClr val="546568"/>
                  </a:solidFill>
                </a:rPr>
                <a:t>Stations</a:t>
              </a:r>
              <a:endParaRPr lang="en-US" b="1" dirty="0">
                <a:solidFill>
                  <a:srgbClr val="546568"/>
                </a:solidFill>
              </a:endParaRPr>
            </a:p>
          </p:txBody>
        </p:sp>
        <p:sp>
          <p:nvSpPr>
            <p:cNvPr id="90139" name="Text Box 81"/>
            <p:cNvSpPr txBox="1">
              <a:spLocks noChangeArrowheads="1"/>
            </p:cNvSpPr>
            <p:nvPr/>
          </p:nvSpPr>
          <p:spPr bwMode="auto">
            <a:xfrm>
              <a:off x="1257300" y="5605629"/>
              <a:ext cx="2133600" cy="347663"/>
            </a:xfrm>
            <a:prstGeom prst="rect">
              <a:avLst/>
            </a:prstGeom>
            <a:noFill/>
            <a:ln w="9525">
              <a:noFill/>
              <a:miter lim="800000"/>
              <a:headEnd/>
              <a:tailEnd/>
            </a:ln>
          </p:spPr>
          <p:txBody>
            <a:bodyPr lIns="73025" tIns="36512" rIns="73025" bIns="36512">
              <a:spAutoFit/>
            </a:bodyPr>
            <a:lstStyle/>
            <a:p>
              <a:pPr algn="ctr" eaLnBrk="0" hangingPunct="0">
                <a:spcBef>
                  <a:spcPct val="50000"/>
                </a:spcBef>
              </a:pPr>
              <a:r>
                <a:rPr lang="en-US" b="1" dirty="0">
                  <a:solidFill>
                    <a:srgbClr val="546568"/>
                  </a:solidFill>
                </a:rPr>
                <a:t>RTP</a:t>
              </a:r>
              <a:r>
                <a:rPr lang="en-US" b="1" dirty="0"/>
                <a:t> </a:t>
              </a:r>
              <a:r>
                <a:rPr lang="en-US" b="1" dirty="0">
                  <a:solidFill>
                    <a:schemeClr val="accent2"/>
                  </a:solidFill>
                </a:rPr>
                <a:t>Packet Bus</a:t>
              </a:r>
            </a:p>
          </p:txBody>
        </p:sp>
        <p:sp>
          <p:nvSpPr>
            <p:cNvPr id="90140" name="Line 82"/>
            <p:cNvSpPr>
              <a:spLocks noChangeShapeType="1"/>
            </p:cNvSpPr>
            <p:nvPr/>
          </p:nvSpPr>
          <p:spPr bwMode="auto">
            <a:xfrm>
              <a:off x="3314700" y="5771939"/>
              <a:ext cx="685800" cy="0"/>
            </a:xfrm>
            <a:prstGeom prst="line">
              <a:avLst/>
            </a:prstGeom>
            <a:noFill/>
            <a:ln w="12700">
              <a:solidFill>
                <a:srgbClr val="546568"/>
              </a:solidFill>
              <a:round/>
              <a:headEnd/>
              <a:tailEnd type="triangle" w="med" len="med"/>
            </a:ln>
          </p:spPr>
          <p:txBody>
            <a:bodyPr wrap="none" lIns="73025" tIns="36512" rIns="73025" bIns="36512" anchor="ctr"/>
            <a:lstStyle/>
            <a:p>
              <a:endParaRPr lang="en-US"/>
            </a:p>
          </p:txBody>
        </p:sp>
        <p:sp>
          <p:nvSpPr>
            <p:cNvPr id="90129" name="Text Box 83"/>
            <p:cNvSpPr txBox="1">
              <a:spLocks noChangeArrowheads="1"/>
            </p:cNvSpPr>
            <p:nvPr/>
          </p:nvSpPr>
          <p:spPr bwMode="auto">
            <a:xfrm>
              <a:off x="5775325" y="5808036"/>
              <a:ext cx="1387475" cy="504825"/>
            </a:xfrm>
            <a:prstGeom prst="rect">
              <a:avLst/>
            </a:prstGeom>
            <a:noFill/>
            <a:ln w="12700">
              <a:noFill/>
              <a:miter lim="800000"/>
              <a:headEnd/>
              <a:tailEnd/>
            </a:ln>
          </p:spPr>
          <p:txBody>
            <a:bodyPr lIns="73025" tIns="36512" rIns="73025" bIns="36512">
              <a:spAutoFit/>
            </a:bodyPr>
            <a:lstStyle/>
            <a:p>
              <a:pPr algn="ctr" eaLnBrk="0" hangingPunct="0">
                <a:spcBef>
                  <a:spcPct val="50000"/>
                </a:spcBef>
              </a:pPr>
              <a:r>
                <a:rPr lang="en-US" sz="1400" b="1" dirty="0">
                  <a:solidFill>
                    <a:srgbClr val="546568"/>
                  </a:solidFill>
                </a:rPr>
                <a:t>Skinny Station Protocol (TCP)</a:t>
              </a:r>
            </a:p>
          </p:txBody>
        </p:sp>
        <p:sp>
          <p:nvSpPr>
            <p:cNvPr id="90132" name="Text Box 83"/>
            <p:cNvSpPr txBox="1">
              <a:spLocks noChangeArrowheads="1"/>
            </p:cNvSpPr>
            <p:nvPr/>
          </p:nvSpPr>
          <p:spPr bwMode="auto">
            <a:xfrm>
              <a:off x="7529980" y="5808036"/>
              <a:ext cx="1387475" cy="504825"/>
            </a:xfrm>
            <a:prstGeom prst="rect">
              <a:avLst/>
            </a:prstGeom>
            <a:noFill/>
            <a:ln w="12700">
              <a:noFill/>
              <a:miter lim="800000"/>
              <a:headEnd/>
              <a:tailEnd/>
            </a:ln>
          </p:spPr>
          <p:txBody>
            <a:bodyPr lIns="73025" tIns="36512" rIns="73025" bIns="36512">
              <a:spAutoFit/>
            </a:bodyPr>
            <a:lstStyle/>
            <a:p>
              <a:pPr algn="ctr" eaLnBrk="0" hangingPunct="0">
                <a:spcBef>
                  <a:spcPct val="50000"/>
                </a:spcBef>
              </a:pPr>
              <a:r>
                <a:rPr lang="en-US" sz="1400" b="1" dirty="0">
                  <a:solidFill>
                    <a:srgbClr val="546568"/>
                  </a:solidFill>
                </a:rPr>
                <a:t>SIP Line Protocol (TCP)</a:t>
              </a:r>
            </a:p>
          </p:txBody>
        </p:sp>
        <p:pic>
          <p:nvPicPr>
            <p:cNvPr id="97" name="Picture 96" descr="Cisco IP phone 9971.jpg"/>
            <p:cNvPicPr>
              <a:picLocks noChangeAspect="1"/>
            </p:cNvPicPr>
            <p:nvPr/>
          </p:nvPicPr>
          <p:blipFill>
            <a:blip r:embed="rId3" cstate="print"/>
            <a:stretch>
              <a:fillRect/>
            </a:stretch>
          </p:blipFill>
          <p:spPr>
            <a:xfrm>
              <a:off x="5745480" y="4535278"/>
              <a:ext cx="1188720" cy="951923"/>
            </a:xfrm>
            <a:prstGeom prst="rect">
              <a:avLst/>
            </a:prstGeom>
          </p:spPr>
        </p:pic>
        <p:pic>
          <p:nvPicPr>
            <p:cNvPr id="98" name="Picture 97" descr="Cisco IP phone 9971.jpg"/>
            <p:cNvPicPr>
              <a:picLocks noChangeAspect="1"/>
            </p:cNvPicPr>
            <p:nvPr/>
          </p:nvPicPr>
          <p:blipFill>
            <a:blip r:embed="rId3" cstate="print"/>
            <a:stretch>
              <a:fillRect/>
            </a:stretch>
          </p:blipFill>
          <p:spPr>
            <a:xfrm>
              <a:off x="7534829" y="4597243"/>
              <a:ext cx="1188720" cy="951923"/>
            </a:xfrm>
            <a:prstGeom prst="rect">
              <a:avLst/>
            </a:prstGeom>
          </p:spPr>
        </p:pic>
        <p:sp>
          <p:nvSpPr>
            <p:cNvPr id="32" name="Line 19"/>
            <p:cNvSpPr>
              <a:spLocks noChangeShapeType="1"/>
            </p:cNvSpPr>
            <p:nvPr/>
          </p:nvSpPr>
          <p:spPr bwMode="auto">
            <a:xfrm flipV="1">
              <a:off x="6469062" y="3809999"/>
              <a:ext cx="0" cy="642937"/>
            </a:xfrm>
            <a:prstGeom prst="line">
              <a:avLst/>
            </a:prstGeom>
            <a:noFill/>
            <a:ln w="19050">
              <a:solidFill>
                <a:srgbClr val="546568"/>
              </a:solidFill>
              <a:round/>
              <a:headEnd type="triangle" w="med" len="med"/>
              <a:tailEnd type="triangle" w="med" len="med"/>
            </a:ln>
          </p:spPr>
          <p:txBody>
            <a:bodyPr wrap="none" lIns="73025" tIns="36512" rIns="73025" bIns="36512" anchor="ctr"/>
            <a:lstStyle/>
            <a:p>
              <a:endParaRPr lang="en-US"/>
            </a:p>
          </p:txBody>
        </p:sp>
        <p:sp>
          <p:nvSpPr>
            <p:cNvPr id="34" name="Line 19"/>
            <p:cNvSpPr>
              <a:spLocks noChangeShapeType="1"/>
            </p:cNvSpPr>
            <p:nvPr/>
          </p:nvSpPr>
          <p:spPr bwMode="auto">
            <a:xfrm flipV="1">
              <a:off x="8260790" y="3810000"/>
              <a:ext cx="0" cy="642937"/>
            </a:xfrm>
            <a:prstGeom prst="line">
              <a:avLst/>
            </a:prstGeom>
            <a:noFill/>
            <a:ln w="19050">
              <a:solidFill>
                <a:srgbClr val="546568"/>
              </a:solidFill>
              <a:round/>
              <a:headEnd type="triangle" w="med" len="med"/>
              <a:tailEnd type="triangle" w="med" len="med"/>
            </a:ln>
          </p:spPr>
          <p:txBody>
            <a:bodyPr wrap="none" lIns="73025" tIns="36512" rIns="73025" bIns="36512" anchor="ctr"/>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1500"/>
                            </p:stCondLst>
                            <p:childTnLst>
                              <p:par>
                                <p:cTn id="9" presetID="22" presetClass="entr" presetSubtype="1" fill="hold" nodeType="afterEffect">
                                  <p:stCondLst>
                                    <p:cond delay="100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p:txBody>
          <a:bodyPr/>
          <a:lstStyle/>
          <a:p>
            <a:r>
              <a:rPr lang="en-US" smtClean="0"/>
              <a:t>Basic Telephony APIs Supported</a:t>
            </a:r>
          </a:p>
        </p:txBody>
      </p:sp>
      <p:sp>
        <p:nvSpPr>
          <p:cNvPr id="91139" name="Rectangle 5"/>
          <p:cNvSpPr>
            <a:spLocks noGrp="1" noChangeArrowheads="1"/>
          </p:cNvSpPr>
          <p:nvPr>
            <p:ph type="body" sz="quarter" idx="10"/>
          </p:nvPr>
        </p:nvSpPr>
        <p:spPr/>
        <p:txBody>
          <a:bodyPr>
            <a:normAutofit/>
          </a:bodyPr>
          <a:lstStyle/>
          <a:p>
            <a:r>
              <a:rPr lang="en-US" sz="2400" dirty="0" err="1" smtClean="0">
                <a:solidFill>
                  <a:srgbClr val="C00000"/>
                </a:solidFill>
              </a:rPr>
              <a:t>lineAccept</a:t>
            </a:r>
            <a:r>
              <a:rPr lang="en-US" sz="2400" dirty="0" smtClean="0"/>
              <a:t> - accepts the specified offered call</a:t>
            </a:r>
          </a:p>
          <a:p>
            <a:r>
              <a:rPr lang="en-US" sz="2400" dirty="0" err="1" smtClean="0">
                <a:solidFill>
                  <a:srgbClr val="C00000"/>
                </a:solidFill>
              </a:rPr>
              <a:t>lineAnswer</a:t>
            </a:r>
            <a:r>
              <a:rPr lang="en-US" sz="2400" dirty="0" smtClean="0"/>
              <a:t> - answers the specified offering call</a:t>
            </a:r>
          </a:p>
          <a:p>
            <a:r>
              <a:rPr lang="en-US" sz="2400" dirty="0" err="1" smtClean="0">
                <a:solidFill>
                  <a:srgbClr val="C00000"/>
                </a:solidFill>
              </a:rPr>
              <a:t>lineSetupConference</a:t>
            </a:r>
            <a:r>
              <a:rPr lang="en-US" sz="2400" dirty="0" smtClean="0"/>
              <a:t> - sets up a conference call for the addition of the third party </a:t>
            </a:r>
          </a:p>
          <a:p>
            <a:r>
              <a:rPr lang="en-US" sz="2400" dirty="0" err="1" smtClean="0">
                <a:solidFill>
                  <a:srgbClr val="C00000"/>
                </a:solidFill>
              </a:rPr>
              <a:t>linePrepareAddToConference</a:t>
            </a:r>
            <a:r>
              <a:rPr lang="en-US" sz="2400" dirty="0" smtClean="0"/>
              <a:t> - prepares an existing conference call for the addition of another party </a:t>
            </a:r>
          </a:p>
          <a:p>
            <a:r>
              <a:rPr lang="en-US" sz="2400" dirty="0" err="1" smtClean="0">
                <a:solidFill>
                  <a:srgbClr val="C00000"/>
                </a:solidFill>
              </a:rPr>
              <a:t>lineAddToConference</a:t>
            </a:r>
            <a:r>
              <a:rPr lang="en-US" sz="2400" dirty="0" smtClean="0"/>
              <a:t> - adds the call specified by </a:t>
            </a:r>
            <a:r>
              <a:rPr lang="en-US" sz="2400" dirty="0" err="1" smtClean="0">
                <a:solidFill>
                  <a:srgbClr val="C00000"/>
                </a:solidFill>
              </a:rPr>
              <a:t>hConsultCall</a:t>
            </a:r>
            <a:r>
              <a:rPr lang="en-US" sz="2400" dirty="0" smtClean="0"/>
              <a:t> to the conference call</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title"/>
          </p:nvPr>
        </p:nvSpPr>
        <p:spPr/>
        <p:txBody>
          <a:bodyPr/>
          <a:lstStyle/>
          <a:p>
            <a:pPr eaLnBrk="1" hangingPunct="1"/>
            <a:r>
              <a:rPr lang="en-US" smtClean="0"/>
              <a:t>Basic Telephony APIs Supported</a:t>
            </a:r>
          </a:p>
        </p:txBody>
      </p:sp>
      <p:sp>
        <p:nvSpPr>
          <p:cNvPr id="92163" name="Rectangle 5"/>
          <p:cNvSpPr>
            <a:spLocks noGrp="1" noChangeArrowheads="1"/>
          </p:cNvSpPr>
          <p:nvPr>
            <p:ph type="body" sz="quarter" idx="10"/>
          </p:nvPr>
        </p:nvSpPr>
        <p:spPr/>
        <p:txBody>
          <a:bodyPr>
            <a:normAutofit/>
          </a:bodyPr>
          <a:lstStyle/>
          <a:p>
            <a:pPr eaLnBrk="1" hangingPunct="1"/>
            <a:r>
              <a:rPr lang="en-US" sz="2400" dirty="0" err="1" smtClean="0">
                <a:solidFill>
                  <a:srgbClr val="C00000"/>
                </a:solidFill>
              </a:rPr>
              <a:t>lineSetupTransfer</a:t>
            </a:r>
            <a:r>
              <a:rPr lang="en-US" sz="2400" dirty="0" smtClean="0">
                <a:solidFill>
                  <a:schemeClr val="accent2"/>
                </a:solidFill>
              </a:rPr>
              <a:t> </a:t>
            </a:r>
            <a:r>
              <a:rPr lang="en-US" sz="2400" dirty="0" smtClean="0"/>
              <a:t>- initiates a transfer and creates a consultation call </a:t>
            </a:r>
          </a:p>
          <a:p>
            <a:pPr eaLnBrk="1" hangingPunct="1"/>
            <a:r>
              <a:rPr lang="en-US" sz="2400" dirty="0" err="1" smtClean="0">
                <a:solidFill>
                  <a:srgbClr val="C00000"/>
                </a:solidFill>
              </a:rPr>
              <a:t>lineCompleteTransfer</a:t>
            </a:r>
            <a:r>
              <a:rPr lang="en-US" sz="2400" dirty="0" smtClean="0">
                <a:solidFill>
                  <a:schemeClr val="accent2"/>
                </a:solidFill>
              </a:rPr>
              <a:t> </a:t>
            </a:r>
            <a:r>
              <a:rPr lang="en-US" sz="2400" dirty="0" smtClean="0"/>
              <a:t>- completes the transfer of the specified call to the party connected in the consultation call </a:t>
            </a:r>
          </a:p>
          <a:p>
            <a:pPr eaLnBrk="1" hangingPunct="1"/>
            <a:r>
              <a:rPr lang="en-US" sz="2400" dirty="0" err="1" smtClean="0">
                <a:solidFill>
                  <a:srgbClr val="C00000"/>
                </a:solidFill>
              </a:rPr>
              <a:t>lineBlindTransfer</a:t>
            </a:r>
            <a:r>
              <a:rPr lang="en-US" sz="2400" dirty="0" smtClean="0">
                <a:solidFill>
                  <a:schemeClr val="accent2"/>
                </a:solidFill>
              </a:rPr>
              <a:t> </a:t>
            </a:r>
            <a:r>
              <a:rPr lang="en-US" sz="2400" dirty="0" smtClean="0"/>
              <a:t>- performs a blind or single-step transfer of the specified call to the specified destination address </a:t>
            </a:r>
          </a:p>
          <a:p>
            <a:pPr eaLnBrk="1" hangingPunct="1"/>
            <a:r>
              <a:rPr lang="en-US" sz="2400" dirty="0" err="1" smtClean="0">
                <a:solidFill>
                  <a:srgbClr val="C00000"/>
                </a:solidFill>
              </a:rPr>
              <a:t>lineHold</a:t>
            </a:r>
            <a:r>
              <a:rPr lang="en-US" sz="2400" dirty="0" smtClean="0">
                <a:solidFill>
                  <a:schemeClr val="accent2"/>
                </a:solidFill>
              </a:rPr>
              <a:t> </a:t>
            </a:r>
            <a:r>
              <a:rPr lang="en-US" sz="2400" dirty="0" smtClean="0"/>
              <a:t>- places the specified call on hold </a:t>
            </a:r>
          </a:p>
          <a:p>
            <a:pPr eaLnBrk="1" hangingPunct="1"/>
            <a:r>
              <a:rPr lang="en-US" sz="2400" dirty="0" err="1" smtClean="0">
                <a:solidFill>
                  <a:srgbClr val="C00000"/>
                </a:solidFill>
              </a:rPr>
              <a:t>lineUnhold</a:t>
            </a:r>
            <a:r>
              <a:rPr lang="en-US" sz="2400" dirty="0" smtClean="0">
                <a:solidFill>
                  <a:schemeClr val="accent2"/>
                </a:solidFill>
              </a:rPr>
              <a:t> </a:t>
            </a:r>
            <a:r>
              <a:rPr lang="en-US" sz="2400" dirty="0" smtClean="0"/>
              <a:t>- retrieves the specified held call </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title"/>
          </p:nvPr>
        </p:nvSpPr>
        <p:spPr/>
        <p:txBody>
          <a:bodyPr/>
          <a:lstStyle/>
          <a:p>
            <a:pPr eaLnBrk="1" hangingPunct="1"/>
            <a:r>
              <a:rPr lang="en-US" smtClean="0"/>
              <a:t>How to Write a TAPI Application</a:t>
            </a:r>
          </a:p>
        </p:txBody>
      </p:sp>
      <p:sp>
        <p:nvSpPr>
          <p:cNvPr id="93187" name="Rectangle 5"/>
          <p:cNvSpPr>
            <a:spLocks noGrp="1" noChangeArrowheads="1"/>
          </p:cNvSpPr>
          <p:nvPr>
            <p:ph type="body" sz="quarter" idx="10"/>
          </p:nvPr>
        </p:nvSpPr>
        <p:spPr/>
        <p:txBody>
          <a:bodyPr>
            <a:normAutofit/>
          </a:bodyPr>
          <a:lstStyle/>
          <a:p>
            <a:pPr eaLnBrk="1" hangingPunct="1"/>
            <a:r>
              <a:rPr lang="en-US" sz="2400" dirty="0" smtClean="0"/>
              <a:t>Microsoft has defined some basic APIs which can be invoked/supported from application code</a:t>
            </a:r>
          </a:p>
          <a:p>
            <a:pPr eaLnBrk="1" hangingPunct="1"/>
            <a:r>
              <a:rPr lang="en-US" sz="2400" dirty="0" smtClean="0"/>
              <a:t>All Microsoft-defined APIs that can be used from the TAPI applications are declared in </a:t>
            </a:r>
            <a:r>
              <a:rPr lang="en-US" sz="2400" dirty="0" err="1" smtClean="0"/>
              <a:t>TAPI.H</a:t>
            </a:r>
            <a:r>
              <a:rPr lang="en-US" sz="2400" dirty="0" smtClean="0"/>
              <a:t> file</a:t>
            </a:r>
          </a:p>
          <a:p>
            <a:pPr eaLnBrk="1" hangingPunct="1"/>
            <a:r>
              <a:rPr lang="en-US" sz="2400" dirty="0" err="1" smtClean="0"/>
              <a:t>TAPI.H</a:t>
            </a:r>
            <a:r>
              <a:rPr lang="en-US" sz="2400" dirty="0" smtClean="0"/>
              <a:t> file is a standard library file included with the VC++/VS2010 installation. </a:t>
            </a:r>
          </a:p>
          <a:p>
            <a:pPr eaLnBrk="1" hangingPunct="1"/>
            <a:r>
              <a:rPr lang="en-US" sz="2400" dirty="0" smtClean="0"/>
              <a:t>To use any specific API which is added/provided by </a:t>
            </a:r>
            <a:r>
              <a:rPr lang="en-US" sz="2400" dirty="0" err="1" smtClean="0"/>
              <a:t>CiscoTSP</a:t>
            </a:r>
            <a:r>
              <a:rPr lang="en-US" sz="2400" dirty="0" smtClean="0"/>
              <a:t>, application needs to invoke that API by </a:t>
            </a:r>
            <a:br>
              <a:rPr lang="en-US" sz="2400" dirty="0" smtClean="0"/>
            </a:br>
            <a:r>
              <a:rPr lang="en-US" sz="2400" dirty="0" smtClean="0"/>
              <a:t>using </a:t>
            </a:r>
            <a:r>
              <a:rPr lang="en-US" sz="2400" dirty="0" err="1" smtClean="0"/>
              <a:t>LineDevSpecific</a:t>
            </a:r>
            <a:r>
              <a:rPr lang="en-US" sz="2400" dirty="0" smtClean="0"/>
              <a:t> API </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title"/>
          </p:nvPr>
        </p:nvSpPr>
        <p:spPr>
          <a:xfrm>
            <a:off x="229702" y="0"/>
            <a:ext cx="8588861" cy="838200"/>
          </a:xfrm>
        </p:spPr>
        <p:txBody>
          <a:bodyPr/>
          <a:lstStyle/>
          <a:p>
            <a:pPr eaLnBrk="1" hangingPunct="1"/>
            <a:r>
              <a:rPr lang="en-US" dirty="0" smtClean="0"/>
              <a:t>Simple TAPI Application</a:t>
            </a:r>
          </a:p>
        </p:txBody>
      </p:sp>
      <p:sp>
        <p:nvSpPr>
          <p:cNvPr id="94211" name="Rectangle 3"/>
          <p:cNvSpPr>
            <a:spLocks noGrp="1" noChangeArrowheads="1"/>
          </p:cNvSpPr>
          <p:nvPr>
            <p:ph type="body" idx="4294967295"/>
          </p:nvPr>
        </p:nvSpPr>
        <p:spPr>
          <a:xfrm>
            <a:off x="248478" y="895350"/>
            <a:ext cx="7924800" cy="5657850"/>
          </a:xfrm>
        </p:spPr>
        <p:txBody>
          <a:bodyPr>
            <a:noAutofit/>
          </a:bodyPr>
          <a:lstStyle/>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#include &lt;</a:t>
            </a:r>
            <a:r>
              <a:rPr lang="en-US" sz="1050" b="1" dirty="0" err="1" smtClean="0">
                <a:solidFill>
                  <a:srgbClr val="C00000"/>
                </a:solidFill>
                <a:latin typeface="Courier New" pitchFamily="49" charset="0"/>
                <a:cs typeface="Courier New" pitchFamily="49" charset="0"/>
              </a:rPr>
              <a:t>tapi.h</a:t>
            </a:r>
            <a:r>
              <a:rPr lang="en-US" sz="1050" b="1" dirty="0" smtClean="0">
                <a:solidFill>
                  <a:srgbClr val="C00000"/>
                </a:solidFill>
                <a:latin typeface="Courier New" pitchFamily="49" charset="0"/>
                <a:cs typeface="Courier New" pitchFamily="49" charset="0"/>
              </a:rPr>
              <a:t>&gt;</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#include &lt;string&gt;</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#include "</a:t>
            </a:r>
            <a:r>
              <a:rPr lang="en-US" sz="1050" b="1" dirty="0" err="1" smtClean="0">
                <a:solidFill>
                  <a:srgbClr val="C00000"/>
                </a:solidFill>
                <a:latin typeface="Courier New" pitchFamily="49" charset="0"/>
                <a:cs typeface="Courier New" pitchFamily="49" charset="0"/>
              </a:rPr>
              <a:t>StdAfx.h</a:t>
            </a:r>
            <a:r>
              <a:rPr lang="en-US" sz="1050" b="1" dirty="0" smtClean="0">
                <a:solidFill>
                  <a:srgbClr val="C00000"/>
                </a:solidFill>
                <a:latin typeface="Courier New" pitchFamily="49" charset="0"/>
                <a:cs typeface="Courier New" pitchFamily="49" charset="0"/>
              </a:rPr>
              <a:t>“</a:t>
            </a:r>
          </a:p>
          <a:p>
            <a:pPr eaLnBrk="1" hangingPunct="1">
              <a:lnSpc>
                <a:spcPct val="100000"/>
              </a:lnSpc>
              <a:spcBef>
                <a:spcPts val="0"/>
              </a:spcBef>
              <a:buFont typeface="Wingdings" pitchFamily="2" charset="2"/>
              <a:buNone/>
            </a:pPr>
            <a:endParaRPr lang="en-US" sz="1050" b="1" dirty="0" smtClean="0">
              <a:solidFill>
                <a:srgbClr val="C00000"/>
              </a:solidFill>
              <a:latin typeface="Courier New" pitchFamily="49" charset="0"/>
              <a:cs typeface="Courier New" pitchFamily="49" charset="0"/>
            </a:endParaRP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class </a:t>
            </a:r>
            <a:r>
              <a:rPr lang="en-US" sz="1050" b="1" dirty="0" err="1" smtClean="0">
                <a:solidFill>
                  <a:srgbClr val="C00000"/>
                </a:solidFill>
                <a:latin typeface="Courier New" pitchFamily="49" charset="0"/>
                <a:cs typeface="Courier New" pitchFamily="49" charset="0"/>
              </a:rPr>
              <a:t>TapiLineApp</a:t>
            </a:r>
            <a:r>
              <a:rPr lang="en-US" sz="1050" b="1" dirty="0" smtClean="0">
                <a:solidFill>
                  <a:srgbClr val="C00000"/>
                </a:solidFill>
                <a:latin typeface="Courier New" pitchFamily="49" charset="0"/>
                <a:cs typeface="Courier New" pitchFamily="49" charset="0"/>
              </a:rPr>
              <a:t> {</a:t>
            </a:r>
          </a:p>
          <a:p>
            <a:pPr eaLnBrk="1" hangingPunct="1">
              <a:lnSpc>
                <a:spcPct val="100000"/>
              </a:lnSpc>
              <a:spcBef>
                <a:spcPts val="0"/>
              </a:spcBef>
              <a:buFont typeface="Wingdings" pitchFamily="2" charset="2"/>
              <a:buNone/>
            </a:pPr>
            <a:r>
              <a:rPr lang="en-US" sz="1050" b="1" dirty="0" err="1" smtClean="0">
                <a:solidFill>
                  <a:srgbClr val="C00000"/>
                </a:solidFill>
                <a:latin typeface="Courier New" pitchFamily="49" charset="0"/>
                <a:cs typeface="Courier New" pitchFamily="49" charset="0"/>
              </a:rPr>
              <a:t>LINEINITIALIZEEXPARAMS</a:t>
            </a:r>
            <a:r>
              <a:rPr lang="en-US" sz="1050" b="1" dirty="0" smtClean="0">
                <a:solidFill>
                  <a:srgbClr val="C00000"/>
                </a:solidFill>
                <a:latin typeface="Courier New" pitchFamily="49" charset="0"/>
                <a:cs typeface="Courier New" pitchFamily="49" charset="0"/>
              </a:rPr>
              <a:t> </a:t>
            </a:r>
            <a:r>
              <a:rPr lang="en-US" sz="1050" b="1" dirty="0" err="1" smtClean="0">
                <a:solidFill>
                  <a:srgbClr val="C00000"/>
                </a:solidFill>
                <a:latin typeface="Courier New" pitchFamily="49" charset="0"/>
                <a:cs typeface="Courier New" pitchFamily="49" charset="0"/>
              </a:rPr>
              <a:t>mLineInitializeExParams</a:t>
            </a:r>
            <a:r>
              <a:rPr lang="en-US" sz="1050" b="1" dirty="0" smtClean="0">
                <a:solidFill>
                  <a:srgbClr val="C00000"/>
                </a:solidFill>
                <a:latin typeface="Courier New" pitchFamily="49" charset="0"/>
                <a:cs typeface="Courier New" pitchFamily="49" charset="0"/>
              </a:rPr>
              <a:t>;//was declared in </a:t>
            </a:r>
            <a:r>
              <a:rPr lang="en-US" sz="1050" b="1" dirty="0" err="1" smtClean="0">
                <a:solidFill>
                  <a:srgbClr val="C00000"/>
                </a:solidFill>
                <a:latin typeface="Courier New" pitchFamily="49" charset="0"/>
                <a:cs typeface="Courier New" pitchFamily="49" charset="0"/>
              </a:rPr>
              <a:t>TAPI.h</a:t>
            </a:r>
            <a:r>
              <a:rPr lang="en-US" sz="1050" b="1" dirty="0" smtClean="0">
                <a:solidFill>
                  <a:srgbClr val="C00000"/>
                </a:solidFill>
                <a:latin typeface="Courier New" pitchFamily="49" charset="0"/>
                <a:cs typeface="Courier New" pitchFamily="49" charset="0"/>
              </a:rPr>
              <a:t> files</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a:t>
            </a:r>
            <a:r>
              <a:rPr lang="en-US" sz="1050" b="1" dirty="0" err="1" smtClean="0">
                <a:solidFill>
                  <a:srgbClr val="C00000"/>
                </a:solidFill>
                <a:latin typeface="Courier New" pitchFamily="49" charset="0"/>
                <a:cs typeface="Courier New" pitchFamily="49" charset="0"/>
              </a:rPr>
              <a:t>HLINEAPP</a:t>
            </a:r>
            <a:r>
              <a:rPr lang="en-US" sz="1050" b="1" dirty="0" smtClean="0">
                <a:solidFill>
                  <a:srgbClr val="C00000"/>
                </a:solidFill>
                <a:latin typeface="Courier New" pitchFamily="49" charset="0"/>
                <a:cs typeface="Courier New" pitchFamily="49" charset="0"/>
              </a:rPr>
              <a:t>    </a:t>
            </a:r>
            <a:r>
              <a:rPr lang="en-US" sz="1050" b="1" dirty="0" err="1" smtClean="0">
                <a:solidFill>
                  <a:srgbClr val="C00000"/>
                </a:solidFill>
                <a:latin typeface="Courier New" pitchFamily="49" charset="0"/>
                <a:cs typeface="Courier New" pitchFamily="49" charset="0"/>
              </a:rPr>
              <a:t>mhLineApp</a:t>
            </a:r>
            <a:r>
              <a:rPr lang="en-US" sz="1050" b="1" dirty="0" smtClean="0">
                <a:solidFill>
                  <a:srgbClr val="C00000"/>
                </a:solidFill>
                <a:latin typeface="Courier New" pitchFamily="49" charset="0"/>
                <a:cs typeface="Courier New" pitchFamily="49" charset="0"/>
              </a:rPr>
              <a:t>;</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a:t>
            </a:r>
            <a:r>
              <a:rPr lang="en-US" sz="1050" b="1" dirty="0" err="1" smtClean="0">
                <a:solidFill>
                  <a:srgbClr val="C00000"/>
                </a:solidFill>
                <a:latin typeface="Courier New" pitchFamily="49" charset="0"/>
                <a:cs typeface="Courier New" pitchFamily="49" charset="0"/>
              </a:rPr>
              <a:t>DWORD</a:t>
            </a:r>
            <a:r>
              <a:rPr lang="en-US" sz="1050" b="1" dirty="0" smtClean="0">
                <a:solidFill>
                  <a:srgbClr val="C00000"/>
                </a:solidFill>
                <a:latin typeface="Courier New" pitchFamily="49" charset="0"/>
                <a:cs typeface="Courier New" pitchFamily="49" charset="0"/>
              </a:rPr>
              <a:t>       </a:t>
            </a:r>
            <a:r>
              <a:rPr lang="en-US" sz="1050" b="1" dirty="0" err="1" smtClean="0">
                <a:solidFill>
                  <a:srgbClr val="C00000"/>
                </a:solidFill>
                <a:latin typeface="Courier New" pitchFamily="49" charset="0"/>
                <a:cs typeface="Courier New" pitchFamily="49" charset="0"/>
              </a:rPr>
              <a:t>mdwNumDevs</a:t>
            </a:r>
            <a:r>
              <a:rPr lang="en-US" sz="1050" b="1" dirty="0" smtClean="0">
                <a:solidFill>
                  <a:srgbClr val="C00000"/>
                </a:solidFill>
                <a:latin typeface="Courier New" pitchFamily="49" charset="0"/>
                <a:cs typeface="Courier New" pitchFamily="49" charset="0"/>
              </a:rPr>
              <a:t>;</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a:t>
            </a:r>
            <a:r>
              <a:rPr lang="en-US" sz="1050" b="1" dirty="0" err="1" smtClean="0">
                <a:solidFill>
                  <a:srgbClr val="C00000"/>
                </a:solidFill>
                <a:latin typeface="Courier New" pitchFamily="49" charset="0"/>
                <a:cs typeface="Courier New" pitchFamily="49" charset="0"/>
              </a:rPr>
              <a:t>DWORD</a:t>
            </a:r>
            <a:r>
              <a:rPr lang="en-US" sz="1050" b="1" dirty="0" smtClean="0">
                <a:solidFill>
                  <a:srgbClr val="C00000"/>
                </a:solidFill>
                <a:latin typeface="Courier New" pitchFamily="49" charset="0"/>
                <a:cs typeface="Courier New" pitchFamily="49" charset="0"/>
              </a:rPr>
              <a:t> </a:t>
            </a:r>
            <a:r>
              <a:rPr lang="en-US" sz="1050" b="1" dirty="0" err="1" smtClean="0">
                <a:solidFill>
                  <a:srgbClr val="C00000"/>
                </a:solidFill>
                <a:latin typeface="Courier New" pitchFamily="49" charset="0"/>
                <a:cs typeface="Courier New" pitchFamily="49" charset="0"/>
              </a:rPr>
              <a:t>dwAPIVersion</a:t>
            </a:r>
            <a:r>
              <a:rPr lang="en-US" sz="1050" b="1" dirty="0" smtClean="0">
                <a:solidFill>
                  <a:srgbClr val="C00000"/>
                </a:solidFill>
                <a:latin typeface="Courier New" pitchFamily="49" charset="0"/>
                <a:cs typeface="Courier New" pitchFamily="49" charset="0"/>
              </a:rPr>
              <a:t> = 0x20005</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public:</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  App Initialization</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 Note </a:t>
            </a:r>
            <a:r>
              <a:rPr lang="en-US" sz="1050" b="1" dirty="0" err="1" smtClean="0">
                <a:solidFill>
                  <a:srgbClr val="C00000"/>
                </a:solidFill>
                <a:latin typeface="Courier New" pitchFamily="49" charset="0"/>
                <a:cs typeface="Courier New" pitchFamily="49" charset="0"/>
              </a:rPr>
              <a:t>hInstance</a:t>
            </a:r>
            <a:r>
              <a:rPr lang="en-US" sz="1050" b="1" dirty="0" smtClean="0">
                <a:solidFill>
                  <a:srgbClr val="C00000"/>
                </a:solidFill>
                <a:latin typeface="Courier New" pitchFamily="49" charset="0"/>
                <a:cs typeface="Courier New" pitchFamily="49" charset="0"/>
              </a:rPr>
              <a:t> can be NULL</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 </a:t>
            </a:r>
            <a:r>
              <a:rPr lang="en-US" sz="1050" b="1" dirty="0" err="1" smtClean="0">
                <a:solidFill>
                  <a:srgbClr val="C00000"/>
                </a:solidFill>
                <a:latin typeface="Courier New" pitchFamily="49" charset="0"/>
                <a:cs typeface="Courier New" pitchFamily="49" charset="0"/>
              </a:rPr>
              <a:t>appstr</a:t>
            </a:r>
            <a:r>
              <a:rPr lang="en-US" sz="1050" b="1" dirty="0" smtClean="0">
                <a:solidFill>
                  <a:srgbClr val="C00000"/>
                </a:solidFill>
                <a:latin typeface="Courier New" pitchFamily="49" charset="0"/>
                <a:cs typeface="Courier New" pitchFamily="49" charset="0"/>
              </a:rPr>
              <a:t> – value can be given the app name “test program”</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a:t>
            </a:r>
            <a:r>
              <a:rPr lang="en-US" sz="1050" b="1" dirty="0" err="1" smtClean="0">
                <a:solidFill>
                  <a:srgbClr val="C00000"/>
                </a:solidFill>
                <a:latin typeface="Courier New" pitchFamily="49" charset="0"/>
                <a:cs typeface="Courier New" pitchFamily="49" charset="0"/>
              </a:rPr>
              <a:t>bool</a:t>
            </a:r>
            <a:r>
              <a:rPr lang="en-US" sz="1050" b="1" dirty="0" smtClean="0">
                <a:solidFill>
                  <a:srgbClr val="C00000"/>
                </a:solidFill>
                <a:latin typeface="Courier New" pitchFamily="49" charset="0"/>
                <a:cs typeface="Courier New" pitchFamily="49" charset="0"/>
              </a:rPr>
              <a:t> </a:t>
            </a:r>
            <a:r>
              <a:rPr lang="en-US" sz="1050" b="1" dirty="0" err="1" smtClean="0">
                <a:solidFill>
                  <a:srgbClr val="C00000"/>
                </a:solidFill>
                <a:latin typeface="Courier New" pitchFamily="49" charset="0"/>
                <a:cs typeface="Courier New" pitchFamily="49" charset="0"/>
              </a:rPr>
              <a:t>TapiLineApp</a:t>
            </a:r>
            <a:r>
              <a:rPr lang="en-US" sz="1050" b="1" dirty="0" smtClean="0">
                <a:solidFill>
                  <a:srgbClr val="C00000"/>
                </a:solidFill>
                <a:latin typeface="Courier New" pitchFamily="49" charset="0"/>
                <a:cs typeface="Courier New" pitchFamily="49" charset="0"/>
              </a:rPr>
              <a:t>::</a:t>
            </a:r>
            <a:r>
              <a:rPr lang="en-US" sz="1050" b="1" dirty="0" err="1" smtClean="0">
                <a:solidFill>
                  <a:srgbClr val="C00000"/>
                </a:solidFill>
                <a:latin typeface="Courier New" pitchFamily="49" charset="0"/>
                <a:cs typeface="Courier New" pitchFamily="49" charset="0"/>
              </a:rPr>
              <a:t>LineInitializeEx</a:t>
            </a:r>
            <a:r>
              <a:rPr lang="en-US" sz="1050" b="1" dirty="0" smtClean="0">
                <a:solidFill>
                  <a:srgbClr val="C00000"/>
                </a:solidFill>
                <a:latin typeface="Courier New" pitchFamily="49" charset="0"/>
                <a:cs typeface="Courier New" pitchFamily="49" charset="0"/>
              </a:rPr>
              <a:t>(</a:t>
            </a:r>
            <a:r>
              <a:rPr lang="en-US" sz="1050" b="1" dirty="0" err="1" smtClean="0">
                <a:solidFill>
                  <a:srgbClr val="C00000"/>
                </a:solidFill>
                <a:latin typeface="Courier New" pitchFamily="49" charset="0"/>
                <a:cs typeface="Courier New" pitchFamily="49" charset="0"/>
              </a:rPr>
              <a:t>HINSTANCE</a:t>
            </a:r>
            <a:r>
              <a:rPr lang="en-US" sz="1050" b="1" dirty="0" smtClean="0">
                <a:solidFill>
                  <a:srgbClr val="C00000"/>
                </a:solidFill>
                <a:latin typeface="Courier New" pitchFamily="49" charset="0"/>
                <a:cs typeface="Courier New" pitchFamily="49" charset="0"/>
              </a:rPr>
              <a:t> </a:t>
            </a:r>
            <a:r>
              <a:rPr lang="en-US" sz="1050" b="1" dirty="0" err="1" smtClean="0">
                <a:solidFill>
                  <a:srgbClr val="C00000"/>
                </a:solidFill>
                <a:latin typeface="Courier New" pitchFamily="49" charset="0"/>
                <a:cs typeface="Courier New" pitchFamily="49" charset="0"/>
              </a:rPr>
              <a:t>hInstance</a:t>
            </a:r>
            <a:r>
              <a:rPr lang="en-US" sz="1050" b="1" dirty="0" smtClean="0">
                <a:solidFill>
                  <a:srgbClr val="C00000"/>
                </a:solidFill>
                <a:latin typeface="Courier New" pitchFamily="49" charset="0"/>
                <a:cs typeface="Courier New" pitchFamily="49" charset="0"/>
              </a:rPr>
              <a:t>, std::string </a:t>
            </a:r>
            <a:r>
              <a:rPr lang="en-US" sz="1050" b="1" dirty="0" err="1" smtClean="0">
                <a:solidFill>
                  <a:srgbClr val="C00000"/>
                </a:solidFill>
                <a:latin typeface="Courier New" pitchFamily="49" charset="0"/>
                <a:cs typeface="Courier New" pitchFamily="49" charset="0"/>
              </a:rPr>
              <a:t>appStr</a:t>
            </a:r>
            <a:r>
              <a:rPr lang="en-US" sz="1050" b="1" dirty="0" smtClean="0">
                <a:solidFill>
                  <a:srgbClr val="C00000"/>
                </a:solidFill>
                <a:latin typeface="Courier New" pitchFamily="49" charset="0"/>
                <a:cs typeface="Courier New" pitchFamily="49" charset="0"/>
              </a:rPr>
              <a:t>)</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unsigned long </a:t>
            </a:r>
            <a:r>
              <a:rPr lang="en-US" sz="1050" b="1" dirty="0" err="1" smtClean="0">
                <a:solidFill>
                  <a:srgbClr val="C00000"/>
                </a:solidFill>
                <a:latin typeface="Courier New" pitchFamily="49" charset="0"/>
                <a:cs typeface="Courier New" pitchFamily="49" charset="0"/>
              </a:rPr>
              <a:t>lReturn</a:t>
            </a:r>
            <a:r>
              <a:rPr lang="en-US" sz="1050" b="1" dirty="0" smtClean="0">
                <a:solidFill>
                  <a:srgbClr val="C00000"/>
                </a:solidFill>
                <a:latin typeface="Courier New" pitchFamily="49" charset="0"/>
                <a:cs typeface="Courier New" pitchFamily="49" charset="0"/>
              </a:rPr>
              <a:t> = 0;</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a:t>
            </a:r>
            <a:r>
              <a:rPr lang="en-US" sz="1050" b="1" dirty="0" err="1" smtClean="0">
                <a:solidFill>
                  <a:srgbClr val="C00000"/>
                </a:solidFill>
                <a:latin typeface="Courier New" pitchFamily="49" charset="0"/>
                <a:cs typeface="Courier New" pitchFamily="49" charset="0"/>
              </a:rPr>
              <a:t>mLineInitializeExParams.dwTotalSize</a:t>
            </a:r>
            <a:r>
              <a:rPr lang="en-US" sz="1050" b="1" dirty="0" smtClean="0">
                <a:solidFill>
                  <a:srgbClr val="C00000"/>
                </a:solidFill>
                <a:latin typeface="Courier New" pitchFamily="49" charset="0"/>
                <a:cs typeface="Courier New" pitchFamily="49" charset="0"/>
              </a:rPr>
              <a:t> = </a:t>
            </a:r>
            <a:r>
              <a:rPr lang="en-US" sz="1050" b="1" dirty="0" err="1" smtClean="0">
                <a:solidFill>
                  <a:srgbClr val="C00000"/>
                </a:solidFill>
                <a:latin typeface="Courier New" pitchFamily="49" charset="0"/>
                <a:cs typeface="Courier New" pitchFamily="49" charset="0"/>
              </a:rPr>
              <a:t>sizeof</a:t>
            </a:r>
            <a:r>
              <a:rPr lang="en-US" sz="1050" b="1" dirty="0" smtClean="0">
                <a:solidFill>
                  <a:srgbClr val="C00000"/>
                </a:solidFill>
                <a:latin typeface="Courier New" pitchFamily="49" charset="0"/>
                <a:cs typeface="Courier New" pitchFamily="49" charset="0"/>
              </a:rPr>
              <a:t>(</a:t>
            </a:r>
            <a:r>
              <a:rPr lang="en-US" sz="1050" b="1" dirty="0" err="1" smtClean="0">
                <a:solidFill>
                  <a:srgbClr val="C00000"/>
                </a:solidFill>
                <a:latin typeface="Courier New" pitchFamily="49" charset="0"/>
                <a:cs typeface="Courier New" pitchFamily="49" charset="0"/>
              </a:rPr>
              <a:t>mLineInitializeExParams</a:t>
            </a:r>
            <a:r>
              <a:rPr lang="en-US" sz="1050" b="1" dirty="0" smtClean="0">
                <a:solidFill>
                  <a:srgbClr val="C00000"/>
                </a:solidFill>
                <a:latin typeface="Courier New" pitchFamily="49" charset="0"/>
                <a:cs typeface="Courier New" pitchFamily="49" charset="0"/>
              </a:rPr>
              <a:t>);</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a:t>
            </a:r>
            <a:r>
              <a:rPr lang="en-US" sz="1050" b="1" dirty="0" err="1" smtClean="0">
                <a:solidFill>
                  <a:srgbClr val="C00000"/>
                </a:solidFill>
                <a:latin typeface="Courier New" pitchFamily="49" charset="0"/>
                <a:cs typeface="Courier New" pitchFamily="49" charset="0"/>
              </a:rPr>
              <a:t>mLineInitializeExParams.dwOptions</a:t>
            </a:r>
            <a:r>
              <a:rPr lang="en-US" sz="1050" b="1" dirty="0" smtClean="0">
                <a:solidFill>
                  <a:srgbClr val="C00000"/>
                </a:solidFill>
                <a:latin typeface="Courier New" pitchFamily="49" charset="0"/>
                <a:cs typeface="Courier New" pitchFamily="49" charset="0"/>
              </a:rPr>
              <a:t> = </a:t>
            </a:r>
            <a:r>
              <a:rPr lang="en-US" sz="1050" b="1" dirty="0" err="1" smtClean="0">
                <a:solidFill>
                  <a:srgbClr val="C00000"/>
                </a:solidFill>
                <a:latin typeface="Courier New" pitchFamily="49" charset="0"/>
                <a:cs typeface="Courier New" pitchFamily="49" charset="0"/>
              </a:rPr>
              <a:t>LINEINITIALIZEEXOPTION_USEEVENT</a:t>
            </a:r>
            <a:r>
              <a:rPr lang="en-US" sz="1050" b="1" dirty="0" smtClean="0">
                <a:solidFill>
                  <a:srgbClr val="C00000"/>
                </a:solidFill>
                <a:latin typeface="Courier New" pitchFamily="49" charset="0"/>
                <a:cs typeface="Courier New" pitchFamily="49" charset="0"/>
              </a:rPr>
              <a:t>;</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a:t>
            </a:r>
            <a:r>
              <a:rPr lang="en-US" sz="1050" b="1" dirty="0" err="1" smtClean="0">
                <a:solidFill>
                  <a:srgbClr val="C00000"/>
                </a:solidFill>
                <a:latin typeface="Courier New" pitchFamily="49" charset="0"/>
                <a:cs typeface="Courier New" pitchFamily="49" charset="0"/>
              </a:rPr>
              <a:t>lReturn</a:t>
            </a:r>
            <a:r>
              <a:rPr lang="en-US" sz="1050" b="1" dirty="0" smtClean="0">
                <a:solidFill>
                  <a:srgbClr val="C00000"/>
                </a:solidFill>
                <a:latin typeface="Courier New" pitchFamily="49" charset="0"/>
                <a:cs typeface="Courier New" pitchFamily="49" charset="0"/>
              </a:rPr>
              <a:t> = </a:t>
            </a:r>
            <a:r>
              <a:rPr lang="en-US" sz="1050" b="1" dirty="0" err="1" smtClean="0">
                <a:solidFill>
                  <a:srgbClr val="C00000"/>
                </a:solidFill>
                <a:latin typeface="Courier New" pitchFamily="49" charset="0"/>
                <a:cs typeface="Courier New" pitchFamily="49" charset="0"/>
              </a:rPr>
              <a:t>lineInitializeEx</a:t>
            </a:r>
            <a:r>
              <a:rPr lang="en-US" sz="1050" b="1" dirty="0" smtClean="0">
                <a:solidFill>
                  <a:srgbClr val="C00000"/>
                </a:solidFill>
                <a:latin typeface="Courier New" pitchFamily="49" charset="0"/>
                <a:cs typeface="Courier New" pitchFamily="49" charset="0"/>
              </a:rPr>
              <a:t> (&amp;</a:t>
            </a:r>
            <a:r>
              <a:rPr lang="en-US" sz="1050" b="1" dirty="0" err="1" smtClean="0">
                <a:solidFill>
                  <a:srgbClr val="C00000"/>
                </a:solidFill>
                <a:latin typeface="Courier New" pitchFamily="49" charset="0"/>
                <a:cs typeface="Courier New" pitchFamily="49" charset="0"/>
              </a:rPr>
              <a:t>mhLineApp</a:t>
            </a:r>
            <a:r>
              <a:rPr lang="en-US" sz="1050" b="1" dirty="0" smtClean="0">
                <a:solidFill>
                  <a:srgbClr val="C00000"/>
                </a:solidFill>
                <a:latin typeface="Courier New" pitchFamily="49" charset="0"/>
                <a:cs typeface="Courier New" pitchFamily="49" charset="0"/>
              </a:rPr>
              <a:t>, </a:t>
            </a:r>
            <a:r>
              <a:rPr lang="en-US" sz="1050" b="1" dirty="0" err="1" smtClean="0">
                <a:solidFill>
                  <a:srgbClr val="C00000"/>
                </a:solidFill>
                <a:latin typeface="Courier New" pitchFamily="49" charset="0"/>
                <a:cs typeface="Courier New" pitchFamily="49" charset="0"/>
              </a:rPr>
              <a:t>hInstance</a:t>
            </a:r>
            <a:r>
              <a:rPr lang="en-US" sz="1050" b="1" dirty="0" smtClean="0">
                <a:solidFill>
                  <a:srgbClr val="C00000"/>
                </a:solidFill>
                <a:latin typeface="Courier New" pitchFamily="49" charset="0"/>
                <a:cs typeface="Courier New" pitchFamily="49" charset="0"/>
              </a:rPr>
              <a:t>, NULL, </a:t>
            </a:r>
            <a:r>
              <a:rPr lang="en-US" sz="1050" b="1" dirty="0" err="1" smtClean="0">
                <a:solidFill>
                  <a:srgbClr val="C00000"/>
                </a:solidFill>
                <a:latin typeface="Courier New" pitchFamily="49" charset="0"/>
                <a:cs typeface="Courier New" pitchFamily="49" charset="0"/>
              </a:rPr>
              <a:t>appStr.c_str</a:t>
            </a:r>
            <a:r>
              <a:rPr lang="en-US" sz="1050" b="1" dirty="0" smtClean="0">
                <a:solidFill>
                  <a:srgbClr val="C00000"/>
                </a:solidFill>
                <a:latin typeface="Courier New" pitchFamily="49" charset="0"/>
                <a:cs typeface="Courier New" pitchFamily="49" charset="0"/>
              </a:rPr>
              <a:t>), &amp;</a:t>
            </a:r>
            <a:r>
              <a:rPr lang="en-US" sz="1050" b="1" dirty="0" err="1" smtClean="0">
                <a:solidFill>
                  <a:srgbClr val="C00000"/>
                </a:solidFill>
                <a:latin typeface="Courier New" pitchFamily="49" charset="0"/>
                <a:cs typeface="Courier New" pitchFamily="49" charset="0"/>
              </a:rPr>
              <a:t>mdwNumDevs,&amp;dwAPIVersion,&amp;LineInitializeExParams</a:t>
            </a:r>
            <a:r>
              <a:rPr lang="en-US" sz="1050" b="1" dirty="0" smtClean="0">
                <a:solidFill>
                  <a:srgbClr val="C00000"/>
                </a:solidFill>
                <a:latin typeface="Courier New" pitchFamily="49" charset="0"/>
                <a:cs typeface="Courier New" pitchFamily="49" charset="0"/>
              </a:rPr>
              <a:t>);</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if ( </a:t>
            </a:r>
            <a:r>
              <a:rPr lang="en-US" sz="1050" b="1" dirty="0" err="1" smtClean="0">
                <a:solidFill>
                  <a:srgbClr val="C00000"/>
                </a:solidFill>
                <a:latin typeface="Courier New" pitchFamily="49" charset="0"/>
                <a:cs typeface="Courier New" pitchFamily="49" charset="0"/>
              </a:rPr>
              <a:t>lReturn</a:t>
            </a:r>
            <a:r>
              <a:rPr lang="en-US" sz="1050" b="1" dirty="0" smtClean="0">
                <a:solidFill>
                  <a:srgbClr val="C00000"/>
                </a:solidFill>
                <a:latin typeface="Courier New" pitchFamily="49" charset="0"/>
                <a:cs typeface="Courier New" pitchFamily="49" charset="0"/>
              </a:rPr>
              <a:t> == 0 ) {</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return true;</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else {</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return false;</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//App shutdown</a:t>
            </a:r>
          </a:p>
          <a:p>
            <a:pPr eaLnBrk="1" hangingPunct="1">
              <a:lnSpc>
                <a:spcPct val="100000"/>
              </a:lnSpc>
              <a:spcBef>
                <a:spcPts val="0"/>
              </a:spcBef>
              <a:buFont typeface="Wingdings" pitchFamily="2" charset="2"/>
              <a:buNone/>
            </a:pPr>
            <a:r>
              <a:rPr lang="en-US" sz="1050" b="1" dirty="0" err="1" smtClean="0">
                <a:solidFill>
                  <a:srgbClr val="C00000"/>
                </a:solidFill>
                <a:latin typeface="Courier New" pitchFamily="49" charset="0"/>
                <a:cs typeface="Courier New" pitchFamily="49" charset="0"/>
              </a:rPr>
              <a:t>bool</a:t>
            </a:r>
            <a:r>
              <a:rPr lang="en-US" sz="1050" b="1" dirty="0" smtClean="0">
                <a:solidFill>
                  <a:srgbClr val="C00000"/>
                </a:solidFill>
                <a:latin typeface="Courier New" pitchFamily="49" charset="0"/>
                <a:cs typeface="Courier New" pitchFamily="49" charset="0"/>
              </a:rPr>
              <a:t> </a:t>
            </a:r>
            <a:r>
              <a:rPr lang="en-US" sz="1050" b="1" dirty="0" err="1" smtClean="0">
                <a:solidFill>
                  <a:srgbClr val="C00000"/>
                </a:solidFill>
                <a:latin typeface="Courier New" pitchFamily="49" charset="0"/>
                <a:cs typeface="Courier New" pitchFamily="49" charset="0"/>
              </a:rPr>
              <a:t>TapiLineApp</a:t>
            </a:r>
            <a:r>
              <a:rPr lang="en-US" sz="1050" b="1" dirty="0" smtClean="0">
                <a:solidFill>
                  <a:srgbClr val="C00000"/>
                </a:solidFill>
                <a:latin typeface="Courier New" pitchFamily="49" charset="0"/>
                <a:cs typeface="Courier New" pitchFamily="49" charset="0"/>
              </a:rPr>
              <a:t>::</a:t>
            </a:r>
            <a:r>
              <a:rPr lang="en-US" sz="1050" b="1" dirty="0" err="1" smtClean="0">
                <a:solidFill>
                  <a:srgbClr val="C00000"/>
                </a:solidFill>
                <a:latin typeface="Courier New" pitchFamily="49" charset="0"/>
                <a:cs typeface="Courier New" pitchFamily="49" charset="0"/>
              </a:rPr>
              <a:t>LineShutdown</a:t>
            </a:r>
            <a:r>
              <a:rPr lang="en-US" sz="1050" b="1" dirty="0" smtClean="0">
                <a:solidFill>
                  <a:srgbClr val="C00000"/>
                </a:solidFill>
                <a:latin typeface="Courier New" pitchFamily="49" charset="0"/>
                <a:cs typeface="Courier New" pitchFamily="49" charset="0"/>
              </a:rPr>
              <a:t>()</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    return ! (</a:t>
            </a:r>
            <a:r>
              <a:rPr lang="en-US" sz="1050" b="1" dirty="0" err="1" smtClean="0">
                <a:solidFill>
                  <a:srgbClr val="C00000"/>
                </a:solidFill>
                <a:latin typeface="Courier New" pitchFamily="49" charset="0"/>
                <a:cs typeface="Courier New" pitchFamily="49" charset="0"/>
              </a:rPr>
              <a:t>lineShutdown</a:t>
            </a:r>
            <a:r>
              <a:rPr lang="en-US" sz="1050" b="1" dirty="0" smtClean="0">
                <a:solidFill>
                  <a:srgbClr val="C00000"/>
                </a:solidFill>
                <a:latin typeface="Courier New" pitchFamily="49" charset="0"/>
                <a:cs typeface="Courier New" pitchFamily="49" charset="0"/>
              </a:rPr>
              <a:t> (</a:t>
            </a:r>
            <a:r>
              <a:rPr lang="en-US" sz="1050" b="1" dirty="0" err="1" smtClean="0">
                <a:solidFill>
                  <a:srgbClr val="C00000"/>
                </a:solidFill>
                <a:latin typeface="Courier New" pitchFamily="49" charset="0"/>
                <a:cs typeface="Courier New" pitchFamily="49" charset="0"/>
              </a:rPr>
              <a:t>mhLineApp</a:t>
            </a:r>
            <a:r>
              <a:rPr lang="en-US" sz="1050" b="1" dirty="0" smtClean="0">
                <a:solidFill>
                  <a:srgbClr val="C00000"/>
                </a:solidFill>
                <a:latin typeface="Courier New" pitchFamily="49" charset="0"/>
                <a:cs typeface="Courier New" pitchFamily="49" charset="0"/>
              </a:rPr>
              <a:t>));</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a:t>
            </a:r>
          </a:p>
          <a:p>
            <a:pPr eaLnBrk="1" hangingPunct="1">
              <a:lnSpc>
                <a:spcPct val="100000"/>
              </a:lnSpc>
              <a:spcBef>
                <a:spcPts val="0"/>
              </a:spcBef>
              <a:buFont typeface="Wingdings" pitchFamily="2" charset="2"/>
              <a:buNone/>
            </a:pPr>
            <a:r>
              <a:rPr lang="en-US" sz="1050" b="1" dirty="0" smtClean="0">
                <a:solidFill>
                  <a:srgbClr val="C00000"/>
                </a:solidFill>
                <a:latin typeface="Courier New" pitchFamily="49" charset="0"/>
                <a:cs typeface="Courier New" pitchFamily="49" charset="0"/>
              </a:rPr>
              <a:t>};</a:t>
            </a: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title"/>
          </p:nvPr>
        </p:nvSpPr>
        <p:spPr/>
        <p:txBody>
          <a:bodyPr/>
          <a:lstStyle/>
          <a:p>
            <a:pPr eaLnBrk="1" hangingPunct="1"/>
            <a:r>
              <a:rPr lang="en-US" dirty="0" smtClean="0"/>
              <a:t>A TAPI Application-TAPI Browser</a:t>
            </a:r>
          </a:p>
        </p:txBody>
      </p:sp>
      <p:sp>
        <p:nvSpPr>
          <p:cNvPr id="95235" name="Rectangle 6"/>
          <p:cNvSpPr>
            <a:spLocks noGrp="1" noChangeArrowheads="1"/>
          </p:cNvSpPr>
          <p:nvPr>
            <p:ph type="body" sz="quarter" idx="10"/>
          </p:nvPr>
        </p:nvSpPr>
        <p:spPr/>
        <p:txBody>
          <a:bodyPr>
            <a:normAutofit/>
          </a:bodyPr>
          <a:lstStyle/>
          <a:p>
            <a:pPr eaLnBrk="1" hangingPunct="1"/>
            <a:r>
              <a:rPr lang="en-US" sz="2400" dirty="0" smtClean="0"/>
              <a:t>TAPI browser is a TAPI debugging application </a:t>
            </a:r>
          </a:p>
          <a:p>
            <a:pPr eaLnBrk="1" hangingPunct="1"/>
            <a:r>
              <a:rPr lang="en-US" sz="2400" dirty="0" smtClean="0"/>
              <a:t>TAPI browser can be obtained from the Microsoft MSDN website (ftp://ftp.microsoft.com/developr/TAPI/tb20.zip)</a:t>
            </a:r>
          </a:p>
          <a:p>
            <a:pPr eaLnBrk="1" hangingPunct="1"/>
            <a:r>
              <a:rPr lang="en-US" sz="2400" dirty="0" smtClean="0"/>
              <a:t>TAPI browser can be used to initialize TAPI, for use by TAPI developers to test their TAPI implementation and to verify that the TSP is operational </a:t>
            </a:r>
          </a:p>
          <a:p>
            <a:pPr eaLnBrk="1" hangingPunct="1"/>
            <a:endParaRPr lang="en-US" sz="2400" dirty="0" smtClean="0"/>
          </a:p>
        </p:txBody>
      </p:sp>
      <p:sp>
        <p:nvSpPr>
          <p:cNvPr id="95236" name="Rectangle 4"/>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endParaRPr lang="en-US"/>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7"/>
          <p:cNvSpPr>
            <a:spLocks noGrp="1" noChangeArrowheads="1"/>
          </p:cNvSpPr>
          <p:nvPr>
            <p:ph type="title"/>
          </p:nvPr>
        </p:nvSpPr>
        <p:spPr/>
        <p:txBody>
          <a:bodyPr/>
          <a:lstStyle/>
          <a:p>
            <a:pPr eaLnBrk="1" hangingPunct="1"/>
            <a:r>
              <a:rPr lang="en-US" smtClean="0"/>
              <a:t>Basic Call Using TAPI Browser </a:t>
            </a:r>
          </a:p>
        </p:txBody>
      </p:sp>
      <p:graphicFrame>
        <p:nvGraphicFramePr>
          <p:cNvPr id="100394" name="Group 42"/>
          <p:cNvGraphicFramePr>
            <a:graphicFrameLocks noGrp="1"/>
          </p:cNvGraphicFramePr>
          <p:nvPr>
            <p:ph type="tbl" idx="4294967295"/>
          </p:nvPr>
        </p:nvGraphicFramePr>
        <p:xfrm>
          <a:off x="1624293" y="1540042"/>
          <a:ext cx="5699125" cy="4655778"/>
        </p:xfrm>
        <a:graphic>
          <a:graphicData uri="http://schemas.openxmlformats.org/drawingml/2006/table">
            <a:tbl>
              <a:tblPr/>
              <a:tblGrid>
                <a:gridCol w="3970337"/>
                <a:gridCol w="1728788"/>
              </a:tblGrid>
              <a:tr h="368340">
                <a:tc gridSpan="2">
                  <a:txBody>
                    <a:bodyPr/>
                    <a:lstStyle/>
                    <a:p>
                      <a:pPr marL="0" marR="0" lvl="0" indent="0" algn="ctr"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2000" b="1" i="0" u="none" strike="noStrike" cap="none" normalizeH="0" baseline="0" dirty="0" smtClean="0">
                          <a:ln>
                            <a:noFill/>
                          </a:ln>
                          <a:solidFill>
                            <a:srgbClr val="546568"/>
                          </a:solidFill>
                          <a:effectLst/>
                          <a:latin typeface="Arial" pitchFamily="34" charset="0"/>
                        </a:rPr>
                        <a:t>A Calls B</a:t>
                      </a:r>
                    </a:p>
                  </a:txBody>
                  <a:tcPr marL="82124" marR="82124" marT="41061" marB="4106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85750">
                <a:tc>
                  <a:txBody>
                    <a:bodyPr/>
                    <a:lstStyle/>
                    <a:p>
                      <a:pPr marL="0" marR="0" lvl="0" indent="0" algn="ctr"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2000" b="1" i="0" u="none" strike="noStrike" cap="none" normalizeH="0" baseline="0" smtClean="0">
                          <a:ln>
                            <a:noFill/>
                          </a:ln>
                          <a:solidFill>
                            <a:srgbClr val="546568"/>
                          </a:solidFill>
                          <a:effectLst/>
                          <a:latin typeface="Arial" pitchFamily="34" charset="0"/>
                        </a:rPr>
                        <a:t>A</a:t>
                      </a:r>
                    </a:p>
                  </a:txBody>
                  <a:tcPr marL="82124" marR="82124" marT="41061" marB="410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2000" b="1" i="0" u="none" strike="noStrike" cap="none" normalizeH="0" baseline="0" smtClean="0">
                          <a:ln>
                            <a:noFill/>
                          </a:ln>
                          <a:solidFill>
                            <a:srgbClr val="546568"/>
                          </a:solidFill>
                          <a:effectLst/>
                          <a:latin typeface="Arial" pitchFamily="34" charset="0"/>
                        </a:rPr>
                        <a:t>B</a:t>
                      </a:r>
                    </a:p>
                  </a:txBody>
                  <a:tcPr marL="82124" marR="82124" marT="41061" marB="410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2400" b="0" i="0" u="none" strike="noStrike" cap="none" normalizeH="0" baseline="0" smtClean="0">
                          <a:ln>
                            <a:noFill/>
                          </a:ln>
                          <a:solidFill>
                            <a:srgbClr val="546568"/>
                          </a:solidFill>
                          <a:effectLst/>
                          <a:latin typeface="Arial" pitchFamily="34" charset="0"/>
                        </a:rPr>
                        <a:t>lineInitialize</a:t>
                      </a:r>
                      <a:r>
                        <a:rPr kumimoji="0" lang="en-US" sz="2000" b="0" i="0" u="none" strike="noStrike" cap="none" normalizeH="0" baseline="0" smtClean="0">
                          <a:ln>
                            <a:noFill/>
                          </a:ln>
                          <a:solidFill>
                            <a:srgbClr val="546568"/>
                          </a:solidFill>
                          <a:effectLst/>
                          <a:latin typeface="Arial" pitchFamily="34" charset="0"/>
                        </a:rPr>
                        <a:t> </a:t>
                      </a:r>
                    </a:p>
                  </a:txBody>
                  <a:tcPr marL="82124" marR="82124" marT="41061" marB="410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endParaRPr kumimoji="0" lang="en-US" sz="2000" b="0" i="0" u="none" strike="noStrike" cap="none" normalizeH="0" baseline="0" smtClean="0">
                        <a:ln>
                          <a:noFill/>
                        </a:ln>
                        <a:solidFill>
                          <a:srgbClr val="546568"/>
                        </a:solidFill>
                        <a:effectLst/>
                        <a:latin typeface="Arial" pitchFamily="34" charset="0"/>
                      </a:endParaRPr>
                    </a:p>
                  </a:txBody>
                  <a:tcPr marL="82124" marR="82124" marT="41061" marB="410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2400" b="0" i="0" u="none" strike="noStrike" cap="none" normalizeH="0" baseline="0" smtClean="0">
                          <a:ln>
                            <a:noFill/>
                          </a:ln>
                          <a:solidFill>
                            <a:srgbClr val="546568"/>
                          </a:solidFill>
                          <a:effectLst/>
                          <a:latin typeface="Arial" pitchFamily="34" charset="0"/>
                        </a:rPr>
                        <a:t>openAllLines</a:t>
                      </a:r>
                      <a:r>
                        <a:rPr kumimoji="0" lang="en-US" sz="2000" b="1" i="0" u="none" strike="noStrike" cap="none" normalizeH="0" baseline="0" smtClean="0">
                          <a:ln>
                            <a:noFill/>
                          </a:ln>
                          <a:solidFill>
                            <a:srgbClr val="546568"/>
                          </a:solidFill>
                          <a:effectLst/>
                          <a:latin typeface="Arial" pitchFamily="34" charset="0"/>
                        </a:rPr>
                        <a:t> </a:t>
                      </a:r>
                      <a:r>
                        <a:rPr kumimoji="0" lang="en-US" sz="2000" b="0" i="0" u="none" strike="noStrike" cap="none" normalizeH="0" baseline="0" smtClean="0">
                          <a:ln>
                            <a:noFill/>
                          </a:ln>
                          <a:solidFill>
                            <a:srgbClr val="546568"/>
                          </a:solidFill>
                          <a:effectLst/>
                          <a:latin typeface="Arial" pitchFamily="34" charset="0"/>
                        </a:rPr>
                        <a:t>or</a:t>
                      </a:r>
                      <a:r>
                        <a:rPr kumimoji="0" lang="en-US" sz="2000" b="1" i="0" u="none" strike="noStrike" cap="none" normalizeH="0" baseline="0" smtClean="0">
                          <a:ln>
                            <a:noFill/>
                          </a:ln>
                          <a:solidFill>
                            <a:srgbClr val="546568"/>
                          </a:solidFill>
                          <a:effectLst/>
                          <a:latin typeface="Arial" pitchFamily="34" charset="0"/>
                        </a:rPr>
                        <a:t> </a:t>
                      </a:r>
                      <a:r>
                        <a:rPr kumimoji="0" lang="en-US" sz="2400" b="0" i="0" u="none" strike="noStrike" cap="none" normalizeH="0" baseline="0" smtClean="0">
                          <a:ln>
                            <a:noFill/>
                          </a:ln>
                          <a:solidFill>
                            <a:srgbClr val="546568"/>
                          </a:solidFill>
                          <a:effectLst/>
                          <a:latin typeface="Arial" pitchFamily="34" charset="0"/>
                        </a:rPr>
                        <a:t>openLine</a:t>
                      </a:r>
                      <a:r>
                        <a:rPr kumimoji="0" lang="en-US" sz="2000" b="0" i="0" u="none" strike="noStrike" cap="none" normalizeH="0" baseline="0" smtClean="0">
                          <a:ln>
                            <a:noFill/>
                          </a:ln>
                          <a:solidFill>
                            <a:srgbClr val="546568"/>
                          </a:solidFill>
                          <a:effectLst/>
                          <a:latin typeface="Arial" pitchFamily="34" charset="0"/>
                        </a:rPr>
                        <a:t> </a:t>
                      </a:r>
                    </a:p>
                  </a:txBody>
                  <a:tcPr marL="82124" marR="82124" marT="41061" marB="410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endParaRPr kumimoji="0" lang="en-US" sz="2000" b="0" i="0" u="none" strike="noStrike" cap="none" normalizeH="0" baseline="0" smtClean="0">
                        <a:ln>
                          <a:noFill/>
                        </a:ln>
                        <a:solidFill>
                          <a:srgbClr val="546568"/>
                        </a:solidFill>
                        <a:effectLst/>
                        <a:latin typeface="Arial" pitchFamily="34" charset="0"/>
                      </a:endParaRPr>
                    </a:p>
                  </a:txBody>
                  <a:tcPr marL="82124" marR="82124" marT="41061" marB="410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2000" b="0" i="0" u="none" strike="noStrike" cap="none" normalizeH="0" baseline="0" smtClean="0">
                          <a:ln>
                            <a:noFill/>
                          </a:ln>
                          <a:solidFill>
                            <a:srgbClr val="546568"/>
                          </a:solidFill>
                          <a:effectLst/>
                          <a:latin typeface="Arial" pitchFamily="34" charset="0"/>
                        </a:rPr>
                        <a:t>(Select a Line Which Is Opened ) </a:t>
                      </a:r>
                    </a:p>
                  </a:txBody>
                  <a:tcPr marL="82124" marR="82124" marT="41061" marB="410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endParaRPr kumimoji="0" lang="en-US" sz="2000" b="0" i="0" u="none" strike="noStrike" cap="none" normalizeH="0" baseline="0" smtClean="0">
                        <a:ln>
                          <a:noFill/>
                        </a:ln>
                        <a:solidFill>
                          <a:srgbClr val="546568"/>
                        </a:solidFill>
                        <a:effectLst/>
                        <a:latin typeface="Arial" pitchFamily="34" charset="0"/>
                      </a:endParaRPr>
                    </a:p>
                  </a:txBody>
                  <a:tcPr marL="82124" marR="82124" marT="41061" marB="410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613">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2400" b="0" i="0" u="none" strike="noStrike" cap="none" normalizeH="0" baseline="0" dirty="0" err="1" smtClean="0">
                          <a:ln>
                            <a:noFill/>
                          </a:ln>
                          <a:solidFill>
                            <a:srgbClr val="546568"/>
                          </a:solidFill>
                          <a:effectLst/>
                          <a:latin typeface="Arial" pitchFamily="34" charset="0"/>
                        </a:rPr>
                        <a:t>lineMakeCall</a:t>
                      </a:r>
                      <a:r>
                        <a:rPr kumimoji="0" lang="en-US" sz="2000" b="0" i="0" u="none" strike="noStrike" cap="none" normalizeH="0" baseline="0" dirty="0" smtClean="0">
                          <a:ln>
                            <a:noFill/>
                          </a:ln>
                          <a:solidFill>
                            <a:srgbClr val="546568"/>
                          </a:solidFill>
                          <a:effectLst/>
                          <a:latin typeface="Arial" pitchFamily="34" charset="0"/>
                        </a:rPr>
                        <a:t> </a:t>
                      </a:r>
                    </a:p>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2000" b="0" i="0" u="none" strike="noStrike" cap="none" normalizeH="0" baseline="0" dirty="0" smtClean="0">
                          <a:ln>
                            <a:noFill/>
                          </a:ln>
                          <a:solidFill>
                            <a:srgbClr val="546568"/>
                          </a:solidFill>
                          <a:effectLst/>
                          <a:latin typeface="Arial" pitchFamily="34" charset="0"/>
                        </a:rPr>
                        <a:t>(</a:t>
                      </a:r>
                      <a:r>
                        <a:rPr kumimoji="0" lang="en-US" sz="2000" b="0" i="0" u="none" strike="noStrike" cap="none" normalizeH="0" baseline="0" dirty="0" err="1" smtClean="0">
                          <a:ln>
                            <a:noFill/>
                          </a:ln>
                          <a:solidFill>
                            <a:srgbClr val="546568"/>
                          </a:solidFill>
                          <a:effectLst/>
                          <a:latin typeface="Arial" pitchFamily="34" charset="0"/>
                        </a:rPr>
                        <a:t>lpszDestAddress</a:t>
                      </a:r>
                      <a:r>
                        <a:rPr kumimoji="0" lang="en-US" sz="2000" b="0" i="0" u="none" strike="noStrike" cap="none" normalizeH="0" baseline="0" dirty="0" smtClean="0">
                          <a:ln>
                            <a:noFill/>
                          </a:ln>
                          <a:solidFill>
                            <a:srgbClr val="546568"/>
                          </a:solidFill>
                          <a:effectLst/>
                          <a:latin typeface="Arial" pitchFamily="34" charset="0"/>
                        </a:rPr>
                        <a:t>-Parameter Should Be Specified with Destination DN of Phone B) </a:t>
                      </a:r>
                    </a:p>
                  </a:txBody>
                  <a:tcPr marL="82124" marR="82124" marT="41061" marB="410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endParaRPr kumimoji="0" lang="en-US" sz="2000" b="0" i="0" u="none" strike="noStrike" cap="none" normalizeH="0" baseline="0" smtClean="0">
                        <a:ln>
                          <a:noFill/>
                        </a:ln>
                        <a:solidFill>
                          <a:srgbClr val="546568"/>
                        </a:solidFill>
                        <a:effectLst/>
                        <a:latin typeface="Arial" pitchFamily="34" charset="0"/>
                      </a:endParaRPr>
                    </a:p>
                  </a:txBody>
                  <a:tcPr marL="82124" marR="82124" marT="41061" marB="410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endParaRPr kumimoji="0" lang="en-US" sz="2000" b="0" i="0" u="none" strike="noStrike" cap="none" normalizeH="0" baseline="0" smtClean="0">
                        <a:ln>
                          <a:noFill/>
                        </a:ln>
                        <a:solidFill>
                          <a:srgbClr val="546568"/>
                        </a:solidFill>
                        <a:effectLst/>
                        <a:latin typeface="Arial" pitchFamily="34" charset="0"/>
                      </a:endParaRPr>
                    </a:p>
                  </a:txBody>
                  <a:tcPr marL="82124" marR="82124" marT="41061" marB="410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2400" b="0" i="0" u="none" strike="noStrike" cap="none" normalizeH="0" baseline="0" smtClean="0">
                          <a:ln>
                            <a:noFill/>
                          </a:ln>
                          <a:solidFill>
                            <a:srgbClr val="546568"/>
                          </a:solidFill>
                          <a:effectLst/>
                          <a:latin typeface="Arial" pitchFamily="34" charset="0"/>
                        </a:rPr>
                        <a:t>lineAccept</a:t>
                      </a:r>
                    </a:p>
                  </a:txBody>
                  <a:tcPr marL="82124" marR="82124" marT="41061" marB="410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endParaRPr kumimoji="0" lang="en-US" sz="2000" b="0" i="0" u="none" strike="noStrike" cap="none" normalizeH="0" baseline="0" smtClean="0">
                        <a:ln>
                          <a:noFill/>
                        </a:ln>
                        <a:solidFill>
                          <a:srgbClr val="546568"/>
                        </a:solidFill>
                        <a:effectLst/>
                        <a:latin typeface="Arial" pitchFamily="34" charset="0"/>
                      </a:endParaRPr>
                    </a:p>
                  </a:txBody>
                  <a:tcPr marL="82124" marR="82124" marT="41061" marB="410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2400" b="0" i="0" u="none" strike="noStrike" cap="none" normalizeH="0" baseline="0" smtClean="0">
                          <a:ln>
                            <a:noFill/>
                          </a:ln>
                          <a:solidFill>
                            <a:srgbClr val="546568"/>
                          </a:solidFill>
                          <a:effectLst/>
                          <a:latin typeface="Arial" pitchFamily="34" charset="0"/>
                        </a:rPr>
                        <a:t>lineAnswer</a:t>
                      </a:r>
                      <a:r>
                        <a:rPr kumimoji="0" lang="en-US" sz="2000" b="0" i="0" u="none" strike="noStrike" cap="none" normalizeH="0" baseline="0" smtClean="0">
                          <a:ln>
                            <a:noFill/>
                          </a:ln>
                          <a:solidFill>
                            <a:srgbClr val="546568"/>
                          </a:solidFill>
                          <a:effectLst/>
                          <a:latin typeface="Arial" pitchFamily="34" charset="0"/>
                        </a:rPr>
                        <a:t> </a:t>
                      </a:r>
                    </a:p>
                  </a:txBody>
                  <a:tcPr marL="82124" marR="82124" marT="41061" marB="410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2000" b="0" i="0" u="none" strike="noStrike" cap="none" normalizeH="0" baseline="0" dirty="0" smtClean="0">
                          <a:ln>
                            <a:noFill/>
                          </a:ln>
                          <a:solidFill>
                            <a:srgbClr val="546568"/>
                          </a:solidFill>
                          <a:effectLst/>
                          <a:latin typeface="Arial" pitchFamily="34" charset="0"/>
                        </a:rPr>
                        <a:t>(Connected) </a:t>
                      </a:r>
                    </a:p>
                  </a:txBody>
                  <a:tcPr marL="82124" marR="82124" marT="41061" marB="410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2000" b="0" i="0" u="none" strike="noStrike" cap="none" normalizeH="0" baseline="0" dirty="0" smtClean="0">
                          <a:ln>
                            <a:noFill/>
                          </a:ln>
                          <a:solidFill>
                            <a:srgbClr val="546568"/>
                          </a:solidFill>
                          <a:effectLst/>
                          <a:latin typeface="Arial" pitchFamily="34" charset="0"/>
                        </a:rPr>
                        <a:t> (Connected) </a:t>
                      </a:r>
                    </a:p>
                  </a:txBody>
                  <a:tcPr marL="82124" marR="82124" marT="41061" marB="410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Cisco Media Driver</a:t>
            </a:r>
            <a:endParaRPr lang="en-US" dirty="0"/>
          </a:p>
        </p:txBody>
      </p:sp>
      <p:sp>
        <p:nvSpPr>
          <p:cNvPr id="3" name="Text Placeholder 2"/>
          <p:cNvSpPr>
            <a:spLocks noGrp="1"/>
          </p:cNvSpPr>
          <p:nvPr>
            <p:ph type="body" sz="quarter" idx="10"/>
          </p:nvPr>
        </p:nvSpPr>
        <p:spPr>
          <a:xfrm>
            <a:off x="239713" y="1441345"/>
            <a:ext cx="7608887" cy="4527655"/>
          </a:xfrm>
        </p:spPr>
        <p:txBody>
          <a:bodyPr>
            <a:normAutofit/>
          </a:bodyPr>
          <a:lstStyle/>
          <a:p>
            <a:r>
              <a:rPr lang="en-US" sz="2400" dirty="0" smtClean="0"/>
              <a:t>Cisco TSP</a:t>
            </a:r>
            <a:r>
              <a:rPr lang="en-US" altLang="ja-JP" sz="2400" dirty="0" smtClean="0"/>
              <a:t> includes a Media Driver which can be used to play or record media</a:t>
            </a:r>
            <a:endParaRPr lang="en-US" sz="2400" dirty="0" smtClean="0"/>
          </a:p>
          <a:p>
            <a:r>
              <a:rPr lang="en-US" sz="2400" dirty="0" smtClean="0"/>
              <a:t>Cisco RTP Object Library Components</a:t>
            </a:r>
          </a:p>
          <a:p>
            <a:pPr lvl="1"/>
            <a:r>
              <a:rPr lang="en-US" sz="2000" dirty="0" smtClean="0"/>
              <a:t>Set of C-language based Media APIs</a:t>
            </a:r>
          </a:p>
          <a:p>
            <a:pPr lvl="1"/>
            <a:r>
              <a:rPr lang="en-US" sz="2000" dirty="0" err="1" smtClean="0"/>
              <a:t>Codecs</a:t>
            </a:r>
            <a:r>
              <a:rPr lang="en-US" sz="2000" dirty="0" smtClean="0"/>
              <a:t> supported:  G.711u-law, G.711a-law, G.729a</a:t>
            </a:r>
          </a:p>
          <a:p>
            <a:r>
              <a:rPr lang="en-US" sz="2400" dirty="0" smtClean="0"/>
              <a:t>Improved resiliency</a:t>
            </a:r>
          </a:p>
          <a:p>
            <a:pPr lvl="1"/>
            <a:r>
              <a:rPr lang="en-US" sz="2000" dirty="0" smtClean="0"/>
              <a:t>User-Mode driver</a:t>
            </a:r>
          </a:p>
          <a:p>
            <a:pPr lvl="1"/>
            <a:r>
              <a:rPr lang="en-US" sz="2000" dirty="0" smtClean="0"/>
              <a:t>Runs in separate application memory space</a:t>
            </a:r>
          </a:p>
          <a:p>
            <a:r>
              <a:rPr lang="en-US" sz="2400" dirty="0" smtClean="0"/>
              <a:t>Included by default during TSP client installation</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rot="5400000">
            <a:off x="5476169" y="5787005"/>
            <a:ext cx="630060" cy="1"/>
          </a:xfrm>
          <a:prstGeom prst="line">
            <a:avLst/>
          </a:prstGeom>
          <a:ln w="19050">
            <a:solidFill>
              <a:srgbClr val="546568"/>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2231048" y="2496115"/>
            <a:ext cx="755210" cy="1588"/>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231048" y="4170929"/>
            <a:ext cx="755210" cy="1588"/>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2293623" y="5787006"/>
            <a:ext cx="630060" cy="1"/>
          </a:xfrm>
          <a:prstGeom prst="line">
            <a:avLst/>
          </a:prstGeom>
          <a:ln w="19050">
            <a:solidFill>
              <a:srgbClr val="546568"/>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2800" dirty="0" smtClean="0"/>
              <a:t>Cisco Media Driver Architecture</a:t>
            </a:r>
            <a:endParaRPr lang="en-US" dirty="0"/>
          </a:p>
        </p:txBody>
      </p:sp>
      <p:sp>
        <p:nvSpPr>
          <p:cNvPr id="4" name="Rounded Rectangle 3"/>
          <p:cNvSpPr/>
          <p:nvPr/>
        </p:nvSpPr>
        <p:spPr>
          <a:xfrm>
            <a:off x="1420814" y="1443787"/>
            <a:ext cx="6374220" cy="674723"/>
          </a:xfrm>
          <a:prstGeom prst="roundRect">
            <a:avLst/>
          </a:prstGeom>
          <a:solidFill>
            <a:schemeClr val="accent3">
              <a:lumMod val="75000"/>
            </a:schemeClr>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32 bit/64 bit TAPI Application</a:t>
            </a:r>
          </a:p>
        </p:txBody>
      </p:sp>
      <p:sp>
        <p:nvSpPr>
          <p:cNvPr id="5" name="Rounded Rectangle 4"/>
          <p:cNvSpPr/>
          <p:nvPr/>
        </p:nvSpPr>
        <p:spPr>
          <a:xfrm>
            <a:off x="1423809" y="2873720"/>
            <a:ext cx="2398478" cy="1205621"/>
          </a:xfrm>
          <a:prstGeom prst="roundRect">
            <a:avLst>
              <a:gd name="adj" fmla="val 10347"/>
            </a:avLst>
          </a:prstGeom>
          <a:solidFill>
            <a:srgbClr val="0096D6"/>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dirty="0" smtClean="0"/>
              <a:t>MSFT Telephony Service</a:t>
            </a:r>
          </a:p>
        </p:txBody>
      </p:sp>
      <p:sp>
        <p:nvSpPr>
          <p:cNvPr id="6" name="Rounded Rectangle 5"/>
          <p:cNvSpPr/>
          <p:nvPr/>
        </p:nvSpPr>
        <p:spPr>
          <a:xfrm>
            <a:off x="1875729" y="3355493"/>
            <a:ext cx="1494639" cy="548640"/>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Cisco TSP</a:t>
            </a:r>
          </a:p>
          <a:p>
            <a:pPr algn="ctr"/>
            <a:r>
              <a:rPr lang="en-US" sz="1400" dirty="0" smtClean="0"/>
              <a:t>32bit/64bit</a:t>
            </a:r>
          </a:p>
        </p:txBody>
      </p:sp>
      <p:sp>
        <p:nvSpPr>
          <p:cNvPr id="8" name="Rectangle 16"/>
          <p:cNvSpPr>
            <a:spLocks noChangeArrowheads="1"/>
          </p:cNvSpPr>
          <p:nvPr/>
        </p:nvSpPr>
        <p:spPr bwMode="auto">
          <a:xfrm>
            <a:off x="457200" y="5105400"/>
            <a:ext cx="1122804" cy="287595"/>
          </a:xfrm>
          <a:prstGeom prst="rect">
            <a:avLst/>
          </a:prstGeom>
          <a:noFill/>
          <a:ln w="9525" algn="ctr">
            <a:noFill/>
            <a:miter lim="800000"/>
            <a:headEnd/>
            <a:tailEnd/>
          </a:ln>
        </p:spPr>
        <p:txBody>
          <a:bodyPr wrap="square" lIns="82124" tIns="41061" rIns="82124" bIns="41061">
            <a:spAutoFit/>
          </a:bodyPr>
          <a:lstStyle/>
          <a:p>
            <a:pPr algn="ctr" defTabSz="814388" eaLnBrk="0" hangingPunct="0">
              <a:lnSpc>
                <a:spcPct val="95000"/>
              </a:lnSpc>
              <a:spcBef>
                <a:spcPct val="50000"/>
              </a:spcBef>
            </a:pPr>
            <a:r>
              <a:rPr lang="en-US" sz="1400" dirty="0" smtClean="0">
                <a:solidFill>
                  <a:srgbClr val="546568"/>
                </a:solidFill>
                <a:ea typeface="MS PGothic" pitchFamily="34" charset="-128"/>
              </a:rPr>
              <a:t>Cisco UCM</a:t>
            </a:r>
            <a:endParaRPr lang="en-US" sz="1100" dirty="0">
              <a:solidFill>
                <a:srgbClr val="546568"/>
              </a:solidFill>
              <a:ea typeface="MS PGothic" pitchFamily="34" charset="-128"/>
            </a:endParaRPr>
          </a:p>
        </p:txBody>
      </p:sp>
      <p:sp>
        <p:nvSpPr>
          <p:cNvPr id="9" name="Line 18"/>
          <p:cNvSpPr>
            <a:spLocks noChangeShapeType="1"/>
          </p:cNvSpPr>
          <p:nvPr/>
        </p:nvSpPr>
        <p:spPr bwMode="auto">
          <a:xfrm flipV="1">
            <a:off x="2925194" y="5224979"/>
            <a:ext cx="298842" cy="298526"/>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10" name="Line 19"/>
          <p:cNvSpPr>
            <a:spLocks noChangeShapeType="1"/>
          </p:cNvSpPr>
          <p:nvPr/>
        </p:nvSpPr>
        <p:spPr bwMode="auto">
          <a:xfrm flipH="1" flipV="1">
            <a:off x="2073244" y="5263829"/>
            <a:ext cx="126812" cy="249453"/>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11" name="Line 20"/>
          <p:cNvSpPr>
            <a:spLocks noChangeShapeType="1"/>
          </p:cNvSpPr>
          <p:nvPr/>
        </p:nvSpPr>
        <p:spPr bwMode="auto">
          <a:xfrm flipH="1" flipV="1">
            <a:off x="2200056" y="5206577"/>
            <a:ext cx="878122" cy="0"/>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12" name="Line 21"/>
          <p:cNvSpPr>
            <a:spLocks noChangeShapeType="1"/>
          </p:cNvSpPr>
          <p:nvPr/>
        </p:nvSpPr>
        <p:spPr bwMode="auto">
          <a:xfrm flipH="1" flipV="1">
            <a:off x="2418507" y="5685037"/>
            <a:ext cx="343306" cy="0"/>
          </a:xfrm>
          <a:prstGeom prst="line">
            <a:avLst/>
          </a:prstGeom>
          <a:noFill/>
          <a:ln w="19050">
            <a:solidFill>
              <a:srgbClr val="546568"/>
            </a:solidFill>
            <a:round/>
            <a:headEnd/>
            <a:tailEnd/>
          </a:ln>
        </p:spPr>
        <p:txBody>
          <a:bodyPr lIns="82124" tIns="41061" rIns="82124" bIns="41061" anchor="ctr">
            <a:spAutoFit/>
          </a:bodyPr>
          <a:lstStyle/>
          <a:p>
            <a:endParaRPr lang="en-US" sz="1600"/>
          </a:p>
        </p:txBody>
      </p:sp>
      <p:sp>
        <p:nvSpPr>
          <p:cNvPr id="13" name="Line 22"/>
          <p:cNvSpPr>
            <a:spLocks noChangeShapeType="1"/>
          </p:cNvSpPr>
          <p:nvPr/>
        </p:nvSpPr>
        <p:spPr bwMode="auto">
          <a:xfrm flipH="1">
            <a:off x="2327510" y="4867633"/>
            <a:ext cx="262650" cy="694721"/>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14" name="Line 23"/>
          <p:cNvSpPr>
            <a:spLocks noChangeShapeType="1"/>
          </p:cNvSpPr>
          <p:nvPr/>
        </p:nvSpPr>
        <p:spPr bwMode="auto">
          <a:xfrm flipH="1" flipV="1">
            <a:off x="2590160" y="4851275"/>
            <a:ext cx="335034" cy="711079"/>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21" name="Line 22"/>
          <p:cNvSpPr>
            <a:spLocks noChangeShapeType="1"/>
          </p:cNvSpPr>
          <p:nvPr/>
        </p:nvSpPr>
        <p:spPr bwMode="auto">
          <a:xfrm>
            <a:off x="2073244" y="5263829"/>
            <a:ext cx="851950" cy="298525"/>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22" name="Line 22"/>
          <p:cNvSpPr>
            <a:spLocks noChangeShapeType="1"/>
          </p:cNvSpPr>
          <p:nvPr/>
        </p:nvSpPr>
        <p:spPr bwMode="auto">
          <a:xfrm flipV="1">
            <a:off x="2225644" y="5224979"/>
            <a:ext cx="998392" cy="460057"/>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23" name="Line 19"/>
          <p:cNvSpPr>
            <a:spLocks noChangeShapeType="1"/>
          </p:cNvSpPr>
          <p:nvPr/>
        </p:nvSpPr>
        <p:spPr bwMode="auto">
          <a:xfrm flipV="1">
            <a:off x="2200056" y="4851273"/>
            <a:ext cx="390104" cy="355303"/>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24" name="Line 19"/>
          <p:cNvSpPr>
            <a:spLocks noChangeShapeType="1"/>
          </p:cNvSpPr>
          <p:nvPr/>
        </p:nvSpPr>
        <p:spPr bwMode="auto">
          <a:xfrm flipH="1" flipV="1">
            <a:off x="2626352" y="4851271"/>
            <a:ext cx="451826" cy="373707"/>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25" name="Rectangle 16"/>
          <p:cNvSpPr>
            <a:spLocks noChangeArrowheads="1"/>
          </p:cNvSpPr>
          <p:nvPr/>
        </p:nvSpPr>
        <p:spPr bwMode="auto">
          <a:xfrm>
            <a:off x="1467996" y="4191000"/>
            <a:ext cx="1122804" cy="287595"/>
          </a:xfrm>
          <a:prstGeom prst="rect">
            <a:avLst/>
          </a:prstGeom>
          <a:noFill/>
          <a:ln w="9525" algn="ctr">
            <a:noFill/>
            <a:miter lim="800000"/>
            <a:headEnd/>
            <a:tailEnd/>
          </a:ln>
        </p:spPr>
        <p:txBody>
          <a:bodyPr wrap="square" lIns="82124" tIns="41061" rIns="82124" bIns="41061">
            <a:spAutoFit/>
          </a:bodyPr>
          <a:lstStyle/>
          <a:p>
            <a:pPr algn="r" defTabSz="814388" eaLnBrk="0" hangingPunct="0">
              <a:lnSpc>
                <a:spcPct val="95000"/>
              </a:lnSpc>
              <a:spcBef>
                <a:spcPct val="50000"/>
              </a:spcBef>
            </a:pPr>
            <a:r>
              <a:rPr lang="en-US" sz="1400" dirty="0" smtClean="0">
                <a:solidFill>
                  <a:srgbClr val="546568"/>
                </a:solidFill>
                <a:ea typeface="MS PGothic" pitchFamily="34" charset="-128"/>
              </a:rPr>
              <a:t>CTI QBE</a:t>
            </a:r>
            <a:endParaRPr lang="en-US" sz="1100" dirty="0">
              <a:solidFill>
                <a:srgbClr val="546568"/>
              </a:solidFill>
              <a:ea typeface="MS PGothic" pitchFamily="34" charset="-128"/>
            </a:endParaRPr>
          </a:p>
        </p:txBody>
      </p:sp>
      <p:sp>
        <p:nvSpPr>
          <p:cNvPr id="26" name="Rectangle 16"/>
          <p:cNvSpPr>
            <a:spLocks noChangeArrowheads="1"/>
          </p:cNvSpPr>
          <p:nvPr/>
        </p:nvSpPr>
        <p:spPr bwMode="auto">
          <a:xfrm>
            <a:off x="3948059" y="3521361"/>
            <a:ext cx="1366269" cy="470722"/>
          </a:xfrm>
          <a:prstGeom prst="rect">
            <a:avLst/>
          </a:prstGeom>
          <a:noFill/>
          <a:ln w="9525" algn="ctr">
            <a:noFill/>
            <a:miter lim="800000"/>
            <a:headEnd/>
            <a:tailEnd/>
          </a:ln>
        </p:spPr>
        <p:txBody>
          <a:bodyPr wrap="square" lIns="82124" tIns="41061" rIns="82124" bIns="41061">
            <a:spAutoFit/>
          </a:bodyPr>
          <a:lstStyle/>
          <a:p>
            <a:pPr algn="ctr" defTabSz="814388" eaLnBrk="0" hangingPunct="0">
              <a:lnSpc>
                <a:spcPct val="90000"/>
              </a:lnSpc>
            </a:pPr>
            <a:r>
              <a:rPr lang="en-US" sz="1400" dirty="0" smtClean="0">
                <a:solidFill>
                  <a:srgbClr val="546568"/>
                </a:solidFill>
                <a:ea typeface="MS PGothic" pitchFamily="34" charset="-128"/>
              </a:rPr>
              <a:t>RTP Library</a:t>
            </a:r>
          </a:p>
          <a:p>
            <a:pPr algn="ctr" defTabSz="814388" eaLnBrk="0" hangingPunct="0">
              <a:lnSpc>
                <a:spcPct val="90000"/>
              </a:lnSpc>
            </a:pPr>
            <a:r>
              <a:rPr lang="en-US" sz="1400" dirty="0" smtClean="0">
                <a:solidFill>
                  <a:srgbClr val="546568"/>
                </a:solidFill>
                <a:ea typeface="MS PGothic" pitchFamily="34" charset="-128"/>
              </a:rPr>
              <a:t>APIs</a:t>
            </a:r>
            <a:endParaRPr lang="en-US" sz="1100" dirty="0">
              <a:solidFill>
                <a:srgbClr val="546568"/>
              </a:solidFill>
              <a:ea typeface="MS PGothic" pitchFamily="34" charset="-128"/>
            </a:endParaRPr>
          </a:p>
        </p:txBody>
      </p:sp>
      <p:cxnSp>
        <p:nvCxnSpPr>
          <p:cNvPr id="28" name="Straight Arrow Connector 27"/>
          <p:cNvCxnSpPr/>
          <p:nvPr/>
        </p:nvCxnSpPr>
        <p:spPr>
          <a:xfrm>
            <a:off x="3865831" y="3521361"/>
            <a:ext cx="1530724" cy="1588"/>
          </a:xfrm>
          <a:prstGeom prst="straightConnector1">
            <a:avLst/>
          </a:prstGeom>
          <a:ln w="19050">
            <a:solidFill>
              <a:srgbClr val="546568"/>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16"/>
          <p:cNvSpPr>
            <a:spLocks noChangeArrowheads="1"/>
          </p:cNvSpPr>
          <p:nvPr/>
        </p:nvSpPr>
        <p:spPr bwMode="auto">
          <a:xfrm>
            <a:off x="2666825" y="2344848"/>
            <a:ext cx="1122804" cy="287595"/>
          </a:xfrm>
          <a:prstGeom prst="rect">
            <a:avLst/>
          </a:prstGeom>
          <a:noFill/>
          <a:ln w="9525" algn="ctr">
            <a:noFill/>
            <a:miter lim="800000"/>
            <a:headEnd/>
            <a:tailEnd/>
          </a:ln>
        </p:spPr>
        <p:txBody>
          <a:bodyPr wrap="square" lIns="82124" tIns="41061" rIns="82124" bIns="41061">
            <a:spAutoFit/>
          </a:bodyPr>
          <a:lstStyle/>
          <a:p>
            <a:pPr defTabSz="814388" eaLnBrk="0" hangingPunct="0">
              <a:lnSpc>
                <a:spcPct val="95000"/>
              </a:lnSpc>
              <a:spcBef>
                <a:spcPct val="50000"/>
              </a:spcBef>
            </a:pPr>
            <a:r>
              <a:rPr lang="en-US" sz="1400" dirty="0" smtClean="0">
                <a:solidFill>
                  <a:srgbClr val="546568"/>
                </a:solidFill>
                <a:ea typeface="MS PGothic" pitchFamily="34" charset="-128"/>
              </a:rPr>
              <a:t>TAPI</a:t>
            </a:r>
            <a:endParaRPr lang="en-US" sz="1100" dirty="0">
              <a:solidFill>
                <a:srgbClr val="546568"/>
              </a:solidFill>
              <a:ea typeface="MS PGothic" pitchFamily="34" charset="-128"/>
            </a:endParaRPr>
          </a:p>
        </p:txBody>
      </p:sp>
      <p:sp>
        <p:nvSpPr>
          <p:cNvPr id="30" name="Rectangle 16"/>
          <p:cNvSpPr>
            <a:spLocks noChangeArrowheads="1"/>
          </p:cNvSpPr>
          <p:nvPr/>
        </p:nvSpPr>
        <p:spPr bwMode="auto">
          <a:xfrm>
            <a:off x="6635530" y="2284560"/>
            <a:ext cx="1122804" cy="492267"/>
          </a:xfrm>
          <a:prstGeom prst="rect">
            <a:avLst/>
          </a:prstGeom>
          <a:noFill/>
          <a:ln w="9525" algn="ctr">
            <a:noFill/>
            <a:miter lim="800000"/>
            <a:headEnd/>
            <a:tailEnd/>
          </a:ln>
        </p:spPr>
        <p:txBody>
          <a:bodyPr wrap="square" lIns="82124" tIns="41061" rIns="82124" bIns="41061">
            <a:spAutoFit/>
          </a:bodyPr>
          <a:lstStyle/>
          <a:p>
            <a:pPr defTabSz="814388" eaLnBrk="0" hangingPunct="0">
              <a:lnSpc>
                <a:spcPct val="95000"/>
              </a:lnSpc>
              <a:spcBef>
                <a:spcPct val="50000"/>
              </a:spcBef>
            </a:pPr>
            <a:r>
              <a:rPr lang="en-US" sz="1400" dirty="0" smtClean="0">
                <a:solidFill>
                  <a:srgbClr val="546568"/>
                </a:solidFill>
                <a:ea typeface="MS PGothic" pitchFamily="34" charset="-128"/>
              </a:rPr>
              <a:t>Cisco Media API</a:t>
            </a:r>
            <a:endParaRPr lang="en-US" sz="1100" dirty="0">
              <a:solidFill>
                <a:srgbClr val="546568"/>
              </a:solidFill>
              <a:ea typeface="MS PGothic" pitchFamily="34" charset="-128"/>
            </a:endParaRPr>
          </a:p>
        </p:txBody>
      </p:sp>
      <p:sp>
        <p:nvSpPr>
          <p:cNvPr id="34" name="Rounded Rectangle 33"/>
          <p:cNvSpPr/>
          <p:nvPr/>
        </p:nvSpPr>
        <p:spPr>
          <a:xfrm>
            <a:off x="5396555" y="2873720"/>
            <a:ext cx="2398478" cy="1205621"/>
          </a:xfrm>
          <a:prstGeom prst="roundRect">
            <a:avLst>
              <a:gd name="adj" fmla="val 8541"/>
            </a:avLst>
          </a:prstGeom>
          <a:solidFill>
            <a:schemeClr val="tx2"/>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dirty="0" smtClean="0"/>
              <a:t>Cisco Media Driver</a:t>
            </a:r>
          </a:p>
        </p:txBody>
      </p:sp>
      <p:sp>
        <p:nvSpPr>
          <p:cNvPr id="35" name="Rounded Rectangle 34"/>
          <p:cNvSpPr/>
          <p:nvPr/>
        </p:nvSpPr>
        <p:spPr>
          <a:xfrm>
            <a:off x="5770863" y="3355493"/>
            <a:ext cx="788469" cy="548640"/>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546568"/>
                </a:solidFill>
              </a:rPr>
              <a:t>G711</a:t>
            </a:r>
          </a:p>
        </p:txBody>
      </p:sp>
      <p:sp>
        <p:nvSpPr>
          <p:cNvPr id="36" name="Rounded Rectangle 35"/>
          <p:cNvSpPr/>
          <p:nvPr/>
        </p:nvSpPr>
        <p:spPr>
          <a:xfrm>
            <a:off x="6711732" y="3355493"/>
            <a:ext cx="788469" cy="548640"/>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546568"/>
                </a:solidFill>
              </a:rPr>
              <a:t>G729</a:t>
            </a:r>
          </a:p>
        </p:txBody>
      </p:sp>
      <p:cxnSp>
        <p:nvCxnSpPr>
          <p:cNvPr id="37" name="Straight Arrow Connector 36"/>
          <p:cNvCxnSpPr/>
          <p:nvPr/>
        </p:nvCxnSpPr>
        <p:spPr>
          <a:xfrm rot="5400000">
            <a:off x="6218189" y="2487851"/>
            <a:ext cx="755210" cy="1588"/>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pic>
        <p:nvPicPr>
          <p:cNvPr id="38" name="Picture 37" descr="Cisco IP phone 9971.jpg"/>
          <p:cNvPicPr>
            <a:picLocks noChangeAspect="1"/>
          </p:cNvPicPr>
          <p:nvPr/>
        </p:nvPicPr>
        <p:blipFill>
          <a:blip r:embed="rId2" cstate="print"/>
          <a:stretch>
            <a:fillRect/>
          </a:stretch>
        </p:blipFill>
        <p:spPr>
          <a:xfrm>
            <a:off x="5127172" y="4839277"/>
            <a:ext cx="1188720" cy="951923"/>
          </a:xfrm>
          <a:prstGeom prst="rect">
            <a:avLst/>
          </a:prstGeom>
        </p:spPr>
      </p:pic>
      <p:sp>
        <p:nvSpPr>
          <p:cNvPr id="42" name="Rectangle 16"/>
          <p:cNvSpPr>
            <a:spLocks noChangeArrowheads="1"/>
          </p:cNvSpPr>
          <p:nvPr/>
        </p:nvSpPr>
        <p:spPr bwMode="auto">
          <a:xfrm>
            <a:off x="4363720" y="4419600"/>
            <a:ext cx="1366269" cy="276823"/>
          </a:xfrm>
          <a:prstGeom prst="rect">
            <a:avLst/>
          </a:prstGeom>
          <a:noFill/>
          <a:ln w="9525" algn="ctr">
            <a:noFill/>
            <a:miter lim="800000"/>
            <a:headEnd/>
            <a:tailEnd/>
          </a:ln>
        </p:spPr>
        <p:txBody>
          <a:bodyPr wrap="square" lIns="82124" tIns="41061" rIns="82124" bIns="41061">
            <a:spAutoFit/>
          </a:bodyPr>
          <a:lstStyle/>
          <a:p>
            <a:pPr algn="r" defTabSz="814388" eaLnBrk="0" hangingPunct="0">
              <a:lnSpc>
                <a:spcPct val="90000"/>
              </a:lnSpc>
            </a:pPr>
            <a:r>
              <a:rPr lang="en-US" sz="1400" dirty="0" smtClean="0">
                <a:solidFill>
                  <a:srgbClr val="546568"/>
                </a:solidFill>
                <a:ea typeface="MS PGothic" pitchFamily="34" charset="-128"/>
              </a:rPr>
              <a:t>RTP /</a:t>
            </a:r>
            <a:r>
              <a:rPr lang="en-US" sz="1400" dirty="0" err="1" smtClean="0">
                <a:solidFill>
                  <a:srgbClr val="546568"/>
                </a:solidFill>
                <a:ea typeface="MS PGothic" pitchFamily="34" charset="-128"/>
              </a:rPr>
              <a:t>sRTP</a:t>
            </a:r>
            <a:endParaRPr lang="en-US" sz="1100" dirty="0">
              <a:solidFill>
                <a:srgbClr val="546568"/>
              </a:solidFill>
              <a:ea typeface="MS PGothic" pitchFamily="34" charset="-128"/>
            </a:endParaRPr>
          </a:p>
        </p:txBody>
      </p:sp>
      <p:sp>
        <p:nvSpPr>
          <p:cNvPr id="43" name="Rounded Rectangle 42"/>
          <p:cNvSpPr/>
          <p:nvPr/>
        </p:nvSpPr>
        <p:spPr>
          <a:xfrm>
            <a:off x="6710144" y="4922363"/>
            <a:ext cx="1281679" cy="567719"/>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CTI Ports</a:t>
            </a:r>
          </a:p>
          <a:p>
            <a:pPr algn="ctr"/>
            <a:r>
              <a:rPr lang="en-US" sz="1400" dirty="0" err="1" smtClean="0"/>
              <a:t>RoutePoints</a:t>
            </a:r>
            <a:endParaRPr lang="en-US" sz="1400" dirty="0" smtClean="0"/>
          </a:p>
        </p:txBody>
      </p:sp>
      <p:cxnSp>
        <p:nvCxnSpPr>
          <p:cNvPr id="55" name="Straight Connector 54"/>
          <p:cNvCxnSpPr/>
          <p:nvPr/>
        </p:nvCxnSpPr>
        <p:spPr>
          <a:xfrm flipV="1">
            <a:off x="2590800" y="6083929"/>
            <a:ext cx="4722197" cy="12071"/>
          </a:xfrm>
          <a:prstGeom prst="line">
            <a:avLst/>
          </a:prstGeom>
          <a:ln w="19050">
            <a:solidFill>
              <a:srgbClr val="546568"/>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7027330" y="5805112"/>
            <a:ext cx="630060" cy="1"/>
          </a:xfrm>
          <a:prstGeom prst="line">
            <a:avLst/>
          </a:prstGeom>
          <a:ln w="19050">
            <a:solidFill>
              <a:srgbClr val="546568"/>
            </a:solidFill>
            <a:prstDash val="dash"/>
          </a:ln>
        </p:spPr>
        <p:style>
          <a:lnRef idx="1">
            <a:schemeClr val="accent1"/>
          </a:lnRef>
          <a:fillRef idx="0">
            <a:schemeClr val="accent1"/>
          </a:fillRef>
          <a:effectRef idx="0">
            <a:schemeClr val="accent1"/>
          </a:effectRef>
          <a:fontRef idx="minor">
            <a:schemeClr val="tx1"/>
          </a:fontRef>
        </p:style>
      </p:cxnSp>
      <p:sp>
        <p:nvSpPr>
          <p:cNvPr id="50" name="Rectangle 16"/>
          <p:cNvSpPr>
            <a:spLocks noChangeArrowheads="1"/>
          </p:cNvSpPr>
          <p:nvPr/>
        </p:nvSpPr>
        <p:spPr bwMode="auto">
          <a:xfrm>
            <a:off x="7345931" y="4419600"/>
            <a:ext cx="1366269" cy="276823"/>
          </a:xfrm>
          <a:prstGeom prst="rect">
            <a:avLst/>
          </a:prstGeom>
          <a:noFill/>
          <a:ln w="9525" algn="ctr">
            <a:noFill/>
            <a:miter lim="800000"/>
            <a:headEnd/>
            <a:tailEnd/>
          </a:ln>
        </p:spPr>
        <p:txBody>
          <a:bodyPr wrap="square" lIns="82124" tIns="41061" rIns="82124" bIns="41061">
            <a:spAutoFit/>
          </a:bodyPr>
          <a:lstStyle/>
          <a:p>
            <a:pPr defTabSz="814388" eaLnBrk="0" hangingPunct="0">
              <a:lnSpc>
                <a:spcPct val="90000"/>
              </a:lnSpc>
            </a:pPr>
            <a:r>
              <a:rPr lang="en-US" sz="1400" dirty="0" smtClean="0">
                <a:solidFill>
                  <a:srgbClr val="546568"/>
                </a:solidFill>
                <a:ea typeface="MS PGothic" pitchFamily="34" charset="-128"/>
              </a:rPr>
              <a:t>RTP /</a:t>
            </a:r>
            <a:r>
              <a:rPr lang="en-US" sz="1400" dirty="0" err="1" smtClean="0">
                <a:solidFill>
                  <a:srgbClr val="546568"/>
                </a:solidFill>
                <a:ea typeface="MS PGothic" pitchFamily="34" charset="-128"/>
              </a:rPr>
              <a:t>sRTP</a:t>
            </a:r>
            <a:endParaRPr lang="en-US" sz="1100" dirty="0">
              <a:solidFill>
                <a:srgbClr val="546568"/>
              </a:solidFill>
              <a:ea typeface="MS PGothic" pitchFamily="34" charset="-128"/>
            </a:endParaRPr>
          </a:p>
        </p:txBody>
      </p:sp>
      <p:pic>
        <p:nvPicPr>
          <p:cNvPr id="15" name="Picture 24" descr="p row 4"/>
          <p:cNvPicPr>
            <a:picLocks noChangeAspect="1" noChangeArrowheads="1"/>
          </p:cNvPicPr>
          <p:nvPr/>
        </p:nvPicPr>
        <p:blipFill>
          <a:blip r:embed="rId3" cstate="print">
            <a:duotone>
              <a:schemeClr val="accent1">
                <a:shade val="45000"/>
                <a:satMod val="135000"/>
              </a:schemeClr>
              <a:prstClr val="white"/>
            </a:duotone>
          </a:blip>
          <a:stretch>
            <a:fillRect/>
          </a:stretch>
        </p:blipFill>
        <p:spPr bwMode="auto">
          <a:xfrm>
            <a:off x="1729826" y="4922363"/>
            <a:ext cx="597684" cy="590919"/>
          </a:xfrm>
          <a:prstGeom prst="rect">
            <a:avLst/>
          </a:prstGeom>
          <a:noFill/>
          <a:ln w="9525">
            <a:noFill/>
            <a:miter lim="800000"/>
            <a:headEnd/>
            <a:tailEnd/>
          </a:ln>
        </p:spPr>
      </p:pic>
      <p:pic>
        <p:nvPicPr>
          <p:cNvPr id="18" name="Picture 27" descr="p row 4"/>
          <p:cNvPicPr>
            <a:picLocks noChangeAspect="1" noChangeArrowheads="1"/>
          </p:cNvPicPr>
          <p:nvPr/>
        </p:nvPicPr>
        <p:blipFill>
          <a:blip r:embed="rId3" cstate="print">
            <a:duotone>
              <a:schemeClr val="accent1">
                <a:shade val="45000"/>
                <a:satMod val="135000"/>
              </a:schemeClr>
              <a:prstClr val="white"/>
            </a:duotone>
          </a:blip>
          <a:stretch>
            <a:fillRect/>
          </a:stretch>
        </p:blipFill>
        <p:spPr bwMode="auto">
          <a:xfrm>
            <a:off x="1945678" y="5374242"/>
            <a:ext cx="597684" cy="590919"/>
          </a:xfrm>
          <a:prstGeom prst="rect">
            <a:avLst/>
          </a:prstGeom>
          <a:noFill/>
          <a:ln w="9525">
            <a:noFill/>
            <a:miter lim="800000"/>
            <a:headEnd/>
            <a:tailEnd/>
          </a:ln>
        </p:spPr>
      </p:pic>
      <p:pic>
        <p:nvPicPr>
          <p:cNvPr id="17" name="Picture 26" descr="p row 4"/>
          <p:cNvPicPr>
            <a:picLocks noChangeAspect="1" noChangeArrowheads="1"/>
          </p:cNvPicPr>
          <p:nvPr/>
        </p:nvPicPr>
        <p:blipFill>
          <a:blip r:embed="rId3" cstate="print">
            <a:duotone>
              <a:schemeClr val="accent1">
                <a:shade val="45000"/>
                <a:satMod val="135000"/>
              </a:schemeClr>
              <a:prstClr val="white"/>
            </a:duotone>
          </a:blip>
          <a:stretch>
            <a:fillRect/>
          </a:stretch>
        </p:blipFill>
        <p:spPr bwMode="auto">
          <a:xfrm>
            <a:off x="2925194" y="4922363"/>
            <a:ext cx="597684" cy="590919"/>
          </a:xfrm>
          <a:prstGeom prst="rect">
            <a:avLst/>
          </a:prstGeom>
          <a:noFill/>
          <a:ln w="9525">
            <a:noFill/>
            <a:miter lim="800000"/>
            <a:headEnd/>
            <a:tailEnd/>
          </a:ln>
        </p:spPr>
      </p:pic>
      <p:pic>
        <p:nvPicPr>
          <p:cNvPr id="19" name="Picture 25" descr="p row 4"/>
          <p:cNvPicPr>
            <a:picLocks noChangeAspect="1" noChangeArrowheads="1"/>
          </p:cNvPicPr>
          <p:nvPr/>
        </p:nvPicPr>
        <p:blipFill>
          <a:blip r:embed="rId3" cstate="print">
            <a:duotone>
              <a:schemeClr val="accent1">
                <a:shade val="45000"/>
                <a:satMod val="135000"/>
              </a:schemeClr>
              <a:prstClr val="white"/>
            </a:duotone>
          </a:blip>
          <a:stretch>
            <a:fillRect/>
          </a:stretch>
        </p:blipFill>
        <p:spPr bwMode="auto">
          <a:xfrm>
            <a:off x="2305738" y="4438189"/>
            <a:ext cx="597684" cy="590919"/>
          </a:xfrm>
          <a:prstGeom prst="rect">
            <a:avLst/>
          </a:prstGeom>
          <a:noFill/>
          <a:ln w="9525">
            <a:noFill/>
            <a:miter lim="800000"/>
            <a:headEnd/>
            <a:tailEnd/>
          </a:ln>
        </p:spPr>
      </p:pic>
      <p:pic>
        <p:nvPicPr>
          <p:cNvPr id="16" name="Picture 25" descr="p row 4"/>
          <p:cNvPicPr>
            <a:picLocks noChangeAspect="1" noChangeArrowheads="1"/>
          </p:cNvPicPr>
          <p:nvPr/>
        </p:nvPicPr>
        <p:blipFill>
          <a:blip r:embed="rId3" cstate="print">
            <a:duotone>
              <a:schemeClr val="accent1">
                <a:shade val="45000"/>
                <a:satMod val="135000"/>
              </a:schemeClr>
              <a:prstClr val="white"/>
            </a:duotone>
          </a:blip>
          <a:stretch>
            <a:fillRect/>
          </a:stretch>
        </p:blipFill>
        <p:spPr bwMode="auto">
          <a:xfrm>
            <a:off x="2626352" y="5374242"/>
            <a:ext cx="597684" cy="590919"/>
          </a:xfrm>
          <a:prstGeom prst="rect">
            <a:avLst/>
          </a:prstGeom>
          <a:noFill/>
          <a:ln w="9525">
            <a:noFill/>
            <a:miter lim="800000"/>
            <a:headEnd/>
            <a:tailEnd/>
          </a:ln>
        </p:spPr>
      </p:pic>
      <p:cxnSp>
        <p:nvCxnSpPr>
          <p:cNvPr id="45" name="Straight Arrow Connector 44"/>
          <p:cNvCxnSpPr/>
          <p:nvPr/>
        </p:nvCxnSpPr>
        <p:spPr>
          <a:xfrm rot="5400000">
            <a:off x="6969459" y="4491611"/>
            <a:ext cx="75521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5434709" y="4491611"/>
            <a:ext cx="75521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r>
              <a:rPr lang="en-US" smtClean="0"/>
              <a:t>Unified CM Interfaces</a:t>
            </a:r>
          </a:p>
        </p:txBody>
      </p:sp>
      <p:sp>
        <p:nvSpPr>
          <p:cNvPr id="46083" name="Rectangle 5"/>
          <p:cNvSpPr>
            <a:spLocks noGrp="1" noChangeArrowheads="1"/>
          </p:cNvSpPr>
          <p:nvPr>
            <p:ph type="body" sz="quarter" idx="10"/>
          </p:nvPr>
        </p:nvSpPr>
        <p:spPr/>
        <p:txBody>
          <a:bodyPr>
            <a:normAutofit/>
          </a:bodyPr>
          <a:lstStyle/>
          <a:p>
            <a:r>
              <a:rPr lang="en-US" sz="2400" dirty="0" smtClean="0"/>
              <a:t>Standards-based (XML, HTTP, SOAP, MS TAPI 2.1, Sun JTAPI 1.2, SNMP v1 and v2)</a:t>
            </a:r>
          </a:p>
          <a:p>
            <a:r>
              <a:rPr lang="en-US" sz="2400" dirty="0" smtClean="0"/>
              <a:t>Backward compatible</a:t>
            </a:r>
          </a:p>
          <a:p>
            <a:r>
              <a:rPr lang="en-US" sz="2400" dirty="0" smtClean="0"/>
              <a:t>Easily consumable </a:t>
            </a:r>
          </a:p>
          <a:p>
            <a:r>
              <a:rPr lang="en-US" sz="2400" dirty="0" smtClean="0"/>
              <a:t>Support for multiple IDEs, languages, and protocols</a:t>
            </a:r>
          </a:p>
          <a:p>
            <a:r>
              <a:rPr lang="en-US" sz="2400" dirty="0" smtClean="0"/>
              <a:t>Part of the Cisco developer community</a:t>
            </a:r>
            <a:br>
              <a:rPr lang="en-US" sz="2400" dirty="0" smtClean="0"/>
            </a:br>
            <a:r>
              <a:rPr lang="en-US" sz="2400" dirty="0" smtClean="0">
                <a:hlinkClick r:id="rId2"/>
              </a:rPr>
              <a:t>http://developer.cisco.com</a:t>
            </a:r>
            <a:r>
              <a:rPr lang="en-US" sz="2400" dirty="0" smtClean="0"/>
              <a:t> </a:t>
            </a:r>
          </a:p>
          <a:p>
            <a:endParaRPr lang="en-US" sz="2400" dirty="0" smtClean="0"/>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TSP Client Features</a:t>
            </a:r>
            <a:endParaRPr lang="en-US" dirty="0"/>
          </a:p>
        </p:txBody>
      </p:sp>
      <p:sp>
        <p:nvSpPr>
          <p:cNvPr id="3" name="Content Placeholder 2"/>
          <p:cNvSpPr>
            <a:spLocks noGrp="1"/>
          </p:cNvSpPr>
          <p:nvPr>
            <p:ph type="body" sz="quarter" idx="10"/>
          </p:nvPr>
        </p:nvSpPr>
        <p:spPr>
          <a:xfrm>
            <a:off x="239713" y="1441345"/>
            <a:ext cx="7380287" cy="4527655"/>
          </a:xfrm>
        </p:spPr>
        <p:txBody>
          <a:bodyPr>
            <a:normAutofit/>
          </a:bodyPr>
          <a:lstStyle/>
          <a:p>
            <a:r>
              <a:rPr lang="en-US" sz="2400" dirty="0" smtClean="0"/>
              <a:t>Rapid deployment and configuration – Supports Desktop &amp; Silent/Remote Installation </a:t>
            </a:r>
          </a:p>
          <a:p>
            <a:r>
              <a:rPr lang="en-US" sz="2400" dirty="0" smtClean="0"/>
              <a:t>Auto-upgrade – Keeps client version up to date with Unified CM server version</a:t>
            </a:r>
          </a:p>
          <a:p>
            <a:r>
              <a:rPr lang="en-US" sz="2400" dirty="0" smtClean="0"/>
              <a:t>Cisco Media Driver – Provides media interaction (Play, Record)</a:t>
            </a:r>
          </a:p>
          <a:p>
            <a:r>
              <a:rPr lang="en-US" sz="2400" dirty="0" smtClean="0"/>
              <a:t>TSP </a:t>
            </a:r>
            <a:r>
              <a:rPr lang="en-US" sz="2400" dirty="0" err="1" smtClean="0"/>
              <a:t>Notifier</a:t>
            </a:r>
            <a:r>
              <a:rPr lang="en-US" sz="2400" dirty="0" smtClean="0"/>
              <a:t> – Provides connection monitoring and error reporting</a:t>
            </a:r>
          </a:p>
          <a:p>
            <a:endParaRPr lang="en-US" sz="2400" dirty="0"/>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title"/>
          </p:nvPr>
        </p:nvSpPr>
        <p:spPr/>
        <p:txBody>
          <a:bodyPr/>
          <a:lstStyle/>
          <a:p>
            <a:pPr eaLnBrk="1" hangingPunct="1"/>
            <a:r>
              <a:rPr lang="en-US" smtClean="0"/>
              <a:t>Configure Cisco TSP</a:t>
            </a:r>
          </a:p>
        </p:txBody>
      </p:sp>
      <p:sp>
        <p:nvSpPr>
          <p:cNvPr id="99332" name="Rectangle 4"/>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endParaRPr lang="en-US"/>
          </a:p>
        </p:txBody>
      </p:sp>
      <p:sp>
        <p:nvSpPr>
          <p:cNvPr id="99334" name="Rectangle 6"/>
          <p:cNvSpPr>
            <a:spLocks noChangeArrowheads="1"/>
          </p:cNvSpPr>
          <p:nvPr/>
        </p:nvSpPr>
        <p:spPr bwMode="auto">
          <a:xfrm>
            <a:off x="584200" y="5857592"/>
            <a:ext cx="7940675" cy="488887"/>
          </a:xfrm>
          <a:prstGeom prst="rect">
            <a:avLst/>
          </a:prstGeom>
          <a:noFill/>
          <a:ln w="9525" algn="ctr">
            <a:noFill/>
            <a:miter lim="800000"/>
            <a:headEnd/>
            <a:tailEnd/>
          </a:ln>
        </p:spPr>
        <p:txBody>
          <a:bodyPr lIns="82124" tIns="41061" rIns="82124" bIns="41061"/>
          <a:lstStyle/>
          <a:p>
            <a:pPr marL="236538" indent="-236538" algn="ctr" defTabSz="814388" eaLnBrk="0" hangingPunct="0">
              <a:lnSpc>
                <a:spcPct val="95000"/>
              </a:lnSpc>
              <a:spcBef>
                <a:spcPct val="50000"/>
              </a:spcBef>
              <a:buClr>
                <a:schemeClr val="tx2"/>
              </a:buClr>
              <a:buSzPct val="100000"/>
              <a:buFont typeface="Wingdings" pitchFamily="2" charset="2"/>
              <a:buNone/>
            </a:pPr>
            <a:r>
              <a:rPr lang="en-US" sz="2000" b="1" dirty="0" err="1" smtClean="0">
                <a:solidFill>
                  <a:srgbClr val="546568"/>
                </a:solidFill>
              </a:rPr>
              <a:t>Start</a:t>
            </a:r>
            <a:r>
              <a:rPr lang="en-US" sz="2000" b="1" dirty="0" err="1" smtClean="0">
                <a:solidFill>
                  <a:srgbClr val="546568"/>
                </a:solidFill>
                <a:latin typeface="Wingdings 3" pitchFamily="18" charset="2"/>
              </a:rPr>
              <a:t>g</a:t>
            </a:r>
            <a:r>
              <a:rPr lang="en-US" sz="2000" b="1" dirty="0" err="1" smtClean="0">
                <a:solidFill>
                  <a:srgbClr val="546568"/>
                </a:solidFill>
              </a:rPr>
              <a:t>All</a:t>
            </a:r>
            <a:r>
              <a:rPr lang="en-US" sz="2000" b="1" dirty="0" smtClean="0">
                <a:solidFill>
                  <a:srgbClr val="546568"/>
                </a:solidFill>
              </a:rPr>
              <a:t> </a:t>
            </a:r>
            <a:r>
              <a:rPr lang="en-US" sz="2000" b="1" dirty="0" err="1" smtClean="0">
                <a:solidFill>
                  <a:srgbClr val="546568"/>
                </a:solidFill>
              </a:rPr>
              <a:t>Programs</a:t>
            </a:r>
            <a:r>
              <a:rPr lang="en-US" sz="2000" b="1" dirty="0" err="1" smtClean="0">
                <a:solidFill>
                  <a:srgbClr val="546568"/>
                </a:solidFill>
                <a:latin typeface="Wingdings 3" pitchFamily="18" charset="2"/>
              </a:rPr>
              <a:t>g</a:t>
            </a:r>
            <a:r>
              <a:rPr lang="en-US" sz="2000" b="1" dirty="0" err="1" smtClean="0">
                <a:solidFill>
                  <a:srgbClr val="546568"/>
                </a:solidFill>
              </a:rPr>
              <a:t>Cisco</a:t>
            </a:r>
            <a:r>
              <a:rPr lang="en-US" sz="2000" b="1" dirty="0" smtClean="0">
                <a:solidFill>
                  <a:srgbClr val="546568"/>
                </a:solidFill>
              </a:rPr>
              <a:t> TAPI </a:t>
            </a:r>
            <a:r>
              <a:rPr lang="en-US" sz="2000" b="1" dirty="0" err="1" smtClean="0">
                <a:solidFill>
                  <a:srgbClr val="546568"/>
                </a:solidFill>
              </a:rPr>
              <a:t>Configuration</a:t>
            </a:r>
            <a:r>
              <a:rPr lang="en-US" sz="2000" b="1" dirty="0" err="1" smtClean="0">
                <a:solidFill>
                  <a:srgbClr val="546568"/>
                </a:solidFill>
                <a:latin typeface="Wingdings 3" pitchFamily="18" charset="2"/>
              </a:rPr>
              <a:t>g</a:t>
            </a:r>
            <a:endParaRPr lang="en-US" sz="2000" b="1" dirty="0">
              <a:solidFill>
                <a:srgbClr val="546568"/>
              </a:solidFill>
            </a:endParaRPr>
          </a:p>
        </p:txBody>
      </p:sp>
      <p:pic>
        <p:nvPicPr>
          <p:cNvPr id="120833" name="Picture 1"/>
          <p:cNvPicPr>
            <a:picLocks noChangeAspect="1" noChangeArrowheads="1"/>
          </p:cNvPicPr>
          <p:nvPr/>
        </p:nvPicPr>
        <p:blipFill>
          <a:blip r:embed="rId3" cstate="print"/>
          <a:stretch>
            <a:fillRect/>
          </a:stretch>
        </p:blipFill>
        <p:spPr bwMode="auto">
          <a:xfrm>
            <a:off x="95228" y="1792577"/>
            <a:ext cx="4472070" cy="1493822"/>
          </a:xfrm>
          <a:prstGeom prst="rect">
            <a:avLst/>
          </a:prstGeom>
          <a:noFill/>
          <a:ln w="9525">
            <a:noFill/>
            <a:miter lim="800000"/>
            <a:headEnd/>
            <a:tailEnd/>
          </a:ln>
        </p:spPr>
      </p:pic>
      <p:pic>
        <p:nvPicPr>
          <p:cNvPr id="120834" name="Picture 2"/>
          <p:cNvPicPr>
            <a:picLocks noChangeAspect="1" noChangeArrowheads="1"/>
          </p:cNvPicPr>
          <p:nvPr/>
        </p:nvPicPr>
        <p:blipFill>
          <a:blip r:embed="rId4" cstate="print"/>
          <a:srcRect/>
          <a:stretch>
            <a:fillRect/>
          </a:stretch>
        </p:blipFill>
        <p:spPr bwMode="auto">
          <a:xfrm>
            <a:off x="260991" y="2064559"/>
            <a:ext cx="1343025" cy="990600"/>
          </a:xfrm>
          <a:prstGeom prst="rect">
            <a:avLst/>
          </a:prstGeom>
          <a:noFill/>
          <a:ln w="9525">
            <a:noFill/>
            <a:miter lim="800000"/>
            <a:headEnd/>
            <a:tailEnd/>
          </a:ln>
        </p:spPr>
      </p:pic>
      <p:sp>
        <p:nvSpPr>
          <p:cNvPr id="11" name="Rounded Rectangle 10"/>
          <p:cNvSpPr/>
          <p:nvPr/>
        </p:nvSpPr>
        <p:spPr>
          <a:xfrm>
            <a:off x="2346397" y="1581708"/>
            <a:ext cx="2154725" cy="1849548"/>
          </a:xfrm>
          <a:prstGeom prst="roundRect">
            <a:avLst>
              <a:gd name="adj" fmla="val 6535"/>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281" name="Picture 1"/>
          <p:cNvPicPr>
            <a:picLocks noChangeAspect="1" noChangeArrowheads="1"/>
          </p:cNvPicPr>
          <p:nvPr/>
        </p:nvPicPr>
        <p:blipFill>
          <a:blip r:embed="rId5" cstate="print"/>
          <a:srcRect/>
          <a:stretch>
            <a:fillRect/>
          </a:stretch>
        </p:blipFill>
        <p:spPr bwMode="auto">
          <a:xfrm>
            <a:off x="4572000" y="1371600"/>
            <a:ext cx="4395788" cy="41298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title"/>
          </p:nvPr>
        </p:nvSpPr>
        <p:spPr/>
        <p:txBody>
          <a:bodyPr/>
          <a:lstStyle/>
          <a:p>
            <a:r>
              <a:rPr lang="en-US" smtClean="0"/>
              <a:t>Trace Settings and Troubleshooting</a:t>
            </a:r>
          </a:p>
        </p:txBody>
      </p:sp>
      <p:sp>
        <p:nvSpPr>
          <p:cNvPr id="100355" name="Rectangle 6"/>
          <p:cNvSpPr>
            <a:spLocks noGrp="1" noChangeArrowheads="1"/>
          </p:cNvSpPr>
          <p:nvPr>
            <p:ph type="body" sz="quarter" idx="10"/>
          </p:nvPr>
        </p:nvSpPr>
        <p:spPr/>
        <p:txBody>
          <a:bodyPr>
            <a:normAutofit fontScale="92500"/>
          </a:bodyPr>
          <a:lstStyle/>
          <a:p>
            <a:r>
              <a:rPr lang="en-US" dirty="0" smtClean="0"/>
              <a:t>After installation of CiscoTSP.exe, trace settings can be configured by the following process</a:t>
            </a:r>
          </a:p>
          <a:p>
            <a:r>
              <a:rPr lang="en-US" dirty="0" smtClean="0"/>
              <a:t>Go to Start-&gt;All Programs-&gt;Cisco TAPI Configuration</a:t>
            </a:r>
          </a:p>
          <a:p>
            <a:r>
              <a:rPr lang="en-US" dirty="0" smtClean="0"/>
              <a:t>Select </a:t>
            </a:r>
            <a:r>
              <a:rPr lang="en-US" dirty="0" smtClean="0">
                <a:solidFill>
                  <a:srgbClr val="C00000"/>
                </a:solidFill>
              </a:rPr>
              <a:t>CiscoTSP0XX</a:t>
            </a:r>
            <a:r>
              <a:rPr lang="en-US" dirty="0" smtClean="0"/>
              <a:t> and click </a:t>
            </a:r>
            <a:r>
              <a:rPr lang="en-US" dirty="0" smtClean="0">
                <a:solidFill>
                  <a:srgbClr val="C00000"/>
                </a:solidFill>
              </a:rPr>
              <a:t>configure</a:t>
            </a:r>
          </a:p>
          <a:p>
            <a:r>
              <a:rPr lang="en-US" dirty="0" smtClean="0"/>
              <a:t>Go to trace tab. Select </a:t>
            </a:r>
            <a:r>
              <a:rPr lang="en-US" dirty="0" smtClean="0">
                <a:solidFill>
                  <a:srgbClr val="C00000"/>
                </a:solidFill>
              </a:rPr>
              <a:t>trace on </a:t>
            </a:r>
            <a:r>
              <a:rPr lang="en-US" dirty="0" smtClean="0"/>
              <a:t>check box and select the following</a:t>
            </a:r>
          </a:p>
          <a:p>
            <a:r>
              <a:rPr lang="en-US" dirty="0" smtClean="0">
                <a:solidFill>
                  <a:srgbClr val="C00000"/>
                </a:solidFill>
              </a:rPr>
              <a:t>TSP trace </a:t>
            </a:r>
            <a:r>
              <a:rPr lang="en-US" dirty="0" smtClean="0"/>
              <a:t>to trace the TSP internal messages</a:t>
            </a:r>
          </a:p>
          <a:p>
            <a:pPr lvl="1"/>
            <a:r>
              <a:rPr lang="en-US" dirty="0" smtClean="0">
                <a:solidFill>
                  <a:srgbClr val="C00000"/>
                </a:solidFill>
              </a:rPr>
              <a:t>Error</a:t>
            </a:r>
            <a:r>
              <a:rPr lang="en-US" dirty="0" smtClean="0"/>
              <a:t> - to just log errors in the TSP </a:t>
            </a:r>
          </a:p>
          <a:p>
            <a:pPr lvl="1"/>
            <a:r>
              <a:rPr lang="en-US" dirty="0" smtClean="0">
                <a:solidFill>
                  <a:srgbClr val="C00000"/>
                </a:solidFill>
              </a:rPr>
              <a:t>Detailed</a:t>
            </a:r>
            <a:r>
              <a:rPr lang="en-US" dirty="0" smtClean="0"/>
              <a:t> - to log internal messages for debugging purpose</a:t>
            </a:r>
          </a:p>
          <a:p>
            <a:r>
              <a:rPr lang="en-US" dirty="0" smtClean="0">
                <a:solidFill>
                  <a:srgbClr val="C00000"/>
                </a:solidFill>
              </a:rPr>
              <a:t>CTI trace </a:t>
            </a:r>
            <a:r>
              <a:rPr lang="en-US" dirty="0" smtClean="0"/>
              <a:t>to trace the messages sent between CTI and TSP </a:t>
            </a:r>
          </a:p>
          <a:p>
            <a:r>
              <a:rPr lang="en-US" dirty="0" smtClean="0">
                <a:solidFill>
                  <a:srgbClr val="C00000"/>
                </a:solidFill>
              </a:rPr>
              <a:t>TSPI trace </a:t>
            </a:r>
            <a:r>
              <a:rPr lang="en-US" dirty="0" smtClean="0"/>
              <a:t>to trace the requests and events sent between TSP</a:t>
            </a:r>
            <a:br>
              <a:rPr lang="en-US" dirty="0" smtClean="0"/>
            </a:br>
            <a:r>
              <a:rPr lang="en-US" dirty="0" smtClean="0"/>
              <a:t> and TAPI </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p:txBody>
          <a:bodyPr/>
          <a:lstStyle/>
          <a:p>
            <a:pPr eaLnBrk="1" hangingPunct="1"/>
            <a:r>
              <a:rPr lang="en-US" smtClean="0"/>
              <a:t>Trace Settings and Troubleshooting</a:t>
            </a:r>
          </a:p>
        </p:txBody>
      </p:sp>
      <p:pic>
        <p:nvPicPr>
          <p:cNvPr id="101379" name="Picture 3"/>
          <p:cNvPicPr>
            <a:picLocks noChangeAspect="1" noChangeArrowheads="1"/>
          </p:cNvPicPr>
          <p:nvPr/>
        </p:nvPicPr>
        <p:blipFill>
          <a:blip r:embed="rId3" cstate="print"/>
          <a:stretch>
            <a:fillRect/>
          </a:stretch>
        </p:blipFill>
        <p:spPr bwMode="auto">
          <a:xfrm>
            <a:off x="1905000" y="1371600"/>
            <a:ext cx="5353798" cy="4839077"/>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2" y="304801"/>
            <a:ext cx="8588861" cy="609600"/>
          </a:xfrm>
        </p:spPr>
        <p:txBody>
          <a:bodyPr/>
          <a:lstStyle/>
          <a:p>
            <a:r>
              <a:rPr lang="en-US" sz="3200" dirty="0" smtClean="0"/>
              <a:t>API Planning – Operations by Release</a:t>
            </a:r>
            <a:endParaRPr lang="en-US" sz="3200" dirty="0"/>
          </a:p>
        </p:txBody>
      </p:sp>
      <p:sp>
        <p:nvSpPr>
          <p:cNvPr id="3" name="Text Placeholder 2"/>
          <p:cNvSpPr>
            <a:spLocks noGrp="1"/>
          </p:cNvSpPr>
          <p:nvPr>
            <p:ph type="body" sz="quarter" idx="10"/>
          </p:nvPr>
        </p:nvSpPr>
        <p:spPr>
          <a:xfrm>
            <a:off x="228600" y="1066800"/>
            <a:ext cx="8578850" cy="1295400"/>
          </a:xfrm>
        </p:spPr>
        <p:txBody>
          <a:bodyPr>
            <a:normAutofit/>
          </a:bodyPr>
          <a:lstStyle/>
          <a:p>
            <a:r>
              <a:rPr lang="en-US" sz="2000" dirty="0" smtClean="0"/>
              <a:t>Located in appendix sections of all developer guides</a:t>
            </a:r>
          </a:p>
          <a:p>
            <a:pPr lvl="0"/>
            <a:r>
              <a:rPr lang="en-US" sz="2000" dirty="0" smtClean="0"/>
              <a:t>Identifies Features, Line Functions, Line Messages, and Line Structures supported by release</a:t>
            </a:r>
          </a:p>
        </p:txBody>
      </p:sp>
      <p:grpSp>
        <p:nvGrpSpPr>
          <p:cNvPr id="4" name="Group 8"/>
          <p:cNvGrpSpPr/>
          <p:nvPr/>
        </p:nvGrpSpPr>
        <p:grpSpPr>
          <a:xfrm>
            <a:off x="304800" y="2438400"/>
            <a:ext cx="6122189" cy="1060803"/>
            <a:chOff x="202411" y="2971800"/>
            <a:chExt cx="6122189" cy="1060803"/>
          </a:xfrm>
        </p:grpSpPr>
        <p:sp>
          <p:nvSpPr>
            <p:cNvPr id="11" name="TextBox 10"/>
            <p:cNvSpPr txBox="1"/>
            <p:nvPr/>
          </p:nvSpPr>
          <p:spPr>
            <a:xfrm>
              <a:off x="202411" y="2971800"/>
              <a:ext cx="6122189" cy="1060803"/>
            </a:xfrm>
            <a:prstGeom prst="rect">
              <a:avLst/>
            </a:prstGeom>
            <a:noFill/>
          </p:spPr>
          <p:txBody>
            <a:bodyPr wrap="square" rtlCol="0">
              <a:spAutoFit/>
            </a:bodyPr>
            <a:lstStyle/>
            <a:p>
              <a:pPr>
                <a:lnSpc>
                  <a:spcPct val="90000"/>
                </a:lnSpc>
                <a:spcBef>
                  <a:spcPts val="1400"/>
                </a:spcBef>
              </a:pPr>
              <a:r>
                <a:rPr lang="en-US" sz="1600" dirty="0" smtClean="0">
                  <a:solidFill>
                    <a:srgbClr val="435153"/>
                  </a:solidFill>
                  <a:latin typeface="+mj-lt"/>
                </a:rPr>
                <a:t>Table Legend</a:t>
              </a:r>
            </a:p>
            <a:p>
              <a:pPr>
                <a:lnSpc>
                  <a:spcPct val="90000"/>
                </a:lnSpc>
                <a:spcBef>
                  <a:spcPts val="1400"/>
                </a:spcBef>
              </a:pPr>
              <a:r>
                <a:rPr lang="en-US" sz="1400" dirty="0" smtClean="0">
                  <a:solidFill>
                    <a:srgbClr val="546568"/>
                  </a:solidFill>
                </a:rPr>
                <a:t>N :  supported,  n  : not supported,    :   modified</a:t>
              </a:r>
            </a:p>
            <a:p>
              <a:pPr>
                <a:lnSpc>
                  <a:spcPct val="90000"/>
                </a:lnSpc>
                <a:spcBef>
                  <a:spcPts val="1400"/>
                </a:spcBef>
              </a:pPr>
              <a:r>
                <a:rPr lang="en-US" sz="1400" dirty="0" smtClean="0">
                  <a:solidFill>
                    <a:srgbClr val="546568"/>
                  </a:solidFill>
                </a:rPr>
                <a:t>Example (below)</a:t>
              </a:r>
              <a:endParaRPr lang="en-US" sz="1400" dirty="0">
                <a:solidFill>
                  <a:srgbClr val="546568"/>
                </a:solidFill>
              </a:endParaRPr>
            </a:p>
          </p:txBody>
        </p:sp>
        <p:pic>
          <p:nvPicPr>
            <p:cNvPr id="12" name="Picture 11" descr="symbol_check.png"/>
            <p:cNvPicPr>
              <a:picLocks noChangeAspect="1"/>
            </p:cNvPicPr>
            <p:nvPr/>
          </p:nvPicPr>
          <p:blipFill>
            <a:blip r:embed="rId2" cstate="print"/>
            <a:stretch>
              <a:fillRect/>
            </a:stretch>
          </p:blipFill>
          <p:spPr>
            <a:xfrm>
              <a:off x="243156" y="3342526"/>
              <a:ext cx="355556" cy="317460"/>
            </a:xfrm>
            <a:prstGeom prst="rect">
              <a:avLst/>
            </a:prstGeom>
          </p:spPr>
        </p:pic>
        <p:pic>
          <p:nvPicPr>
            <p:cNvPr id="13" name="Picture 12" descr="symbol_delete.png"/>
            <p:cNvPicPr>
              <a:picLocks noChangeAspect="1"/>
            </p:cNvPicPr>
            <p:nvPr/>
          </p:nvPicPr>
          <p:blipFill>
            <a:blip r:embed="rId3" cstate="print"/>
            <a:stretch>
              <a:fillRect/>
            </a:stretch>
          </p:blipFill>
          <p:spPr>
            <a:xfrm>
              <a:off x="1482904" y="3332252"/>
              <a:ext cx="342857" cy="317460"/>
            </a:xfrm>
            <a:prstGeom prst="rect">
              <a:avLst/>
            </a:prstGeom>
          </p:spPr>
        </p:pic>
        <p:pic>
          <p:nvPicPr>
            <p:cNvPr id="14" name="Picture 13" descr="symbol_info.png"/>
            <p:cNvPicPr>
              <a:picLocks noChangeAspect="1"/>
            </p:cNvPicPr>
            <p:nvPr/>
          </p:nvPicPr>
          <p:blipFill>
            <a:blip r:embed="rId4" cstate="print"/>
            <a:stretch>
              <a:fillRect/>
            </a:stretch>
          </p:blipFill>
          <p:spPr>
            <a:xfrm>
              <a:off x="3042008" y="3321978"/>
              <a:ext cx="292064" cy="317460"/>
            </a:xfrm>
            <a:prstGeom prst="rect">
              <a:avLst/>
            </a:prstGeom>
          </p:spPr>
        </p:pic>
      </p:grpSp>
      <p:pic>
        <p:nvPicPr>
          <p:cNvPr id="164867" name="Picture 3"/>
          <p:cNvPicPr>
            <a:picLocks noChangeAspect="1" noChangeArrowheads="1"/>
          </p:cNvPicPr>
          <p:nvPr/>
        </p:nvPicPr>
        <p:blipFill>
          <a:blip r:embed="rId5" cstate="print"/>
          <a:srcRect t="17666"/>
          <a:stretch>
            <a:fillRect/>
          </a:stretch>
        </p:blipFill>
        <p:spPr bwMode="auto">
          <a:xfrm>
            <a:off x="304800" y="3581400"/>
            <a:ext cx="8357874" cy="25622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title"/>
          </p:nvPr>
        </p:nvSpPr>
        <p:spPr/>
        <p:txBody>
          <a:bodyPr/>
          <a:lstStyle/>
          <a:p>
            <a:pPr eaLnBrk="1" hangingPunct="1"/>
            <a:r>
              <a:rPr lang="en-US" smtClean="0"/>
              <a:t>Getting Started</a:t>
            </a:r>
          </a:p>
        </p:txBody>
      </p:sp>
      <p:sp>
        <p:nvSpPr>
          <p:cNvPr id="102403" name="Rectangle 6"/>
          <p:cNvSpPr>
            <a:spLocks noGrp="1" noChangeArrowheads="1"/>
          </p:cNvSpPr>
          <p:nvPr>
            <p:ph type="body" sz="quarter" idx="10"/>
          </p:nvPr>
        </p:nvSpPr>
        <p:spPr/>
        <p:txBody>
          <a:bodyPr/>
          <a:lstStyle/>
          <a:p>
            <a:pPr eaLnBrk="1" hangingPunct="1">
              <a:lnSpc>
                <a:spcPct val="90000"/>
              </a:lnSpc>
              <a:spcBef>
                <a:spcPct val="30000"/>
              </a:spcBef>
            </a:pPr>
            <a:r>
              <a:rPr lang="en-US" sz="2000" smtClean="0">
                <a:hlinkClick r:id="rId2"/>
              </a:rPr>
              <a:t>http://developer.cisco.com/web/tapi/start</a:t>
            </a:r>
            <a:endParaRPr lang="en-US" sz="2000" smtClean="0"/>
          </a:p>
          <a:p>
            <a:pPr eaLnBrk="1" hangingPunct="1">
              <a:lnSpc>
                <a:spcPct val="90000"/>
              </a:lnSpc>
              <a:spcBef>
                <a:spcPct val="30000"/>
              </a:spcBef>
            </a:pPr>
            <a:r>
              <a:rPr lang="en-US" sz="2000" smtClean="0"/>
              <a:t>TAPI/TSP Developer Guide </a:t>
            </a:r>
          </a:p>
          <a:p>
            <a:pPr lvl="1" indent="0" eaLnBrk="1" hangingPunct="1">
              <a:lnSpc>
                <a:spcPct val="90000"/>
              </a:lnSpc>
              <a:spcBef>
                <a:spcPct val="30000"/>
              </a:spcBef>
            </a:pPr>
            <a:r>
              <a:rPr lang="en-US" sz="1600" smtClean="0"/>
              <a:t>Includes list of CTI supported devices and wave driver</a:t>
            </a:r>
            <a:endParaRPr lang="en-US" sz="1400" smtClean="0"/>
          </a:p>
        </p:txBody>
      </p:sp>
      <p:pic>
        <p:nvPicPr>
          <p:cNvPr id="102404" name="Picture 2"/>
          <p:cNvPicPr>
            <a:picLocks noChangeArrowheads="1"/>
          </p:cNvPicPr>
          <p:nvPr/>
        </p:nvPicPr>
        <p:blipFill>
          <a:blip r:embed="rId3" cstate="print"/>
          <a:srcRect/>
          <a:stretch>
            <a:fillRect/>
          </a:stretch>
        </p:blipFill>
        <p:spPr bwMode="auto">
          <a:xfrm>
            <a:off x="341141" y="2580241"/>
            <a:ext cx="8449056" cy="3710422"/>
          </a:xfrm>
          <a:prstGeom prst="rect">
            <a:avLst/>
          </a:prstGeom>
          <a:noFill/>
          <a:ln w="12700">
            <a:solidFill>
              <a:schemeClr val="bg1">
                <a:lumMod val="75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Cisco JTAPI</a:t>
            </a:r>
            <a:endParaRPr lang="en-US" dirty="0"/>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title"/>
          </p:nvPr>
        </p:nvSpPr>
        <p:spPr/>
        <p:txBody>
          <a:bodyPr/>
          <a:lstStyle/>
          <a:p>
            <a:r>
              <a:rPr lang="en-US" smtClean="0"/>
              <a:t>Cisco JTAPI Overview</a:t>
            </a:r>
          </a:p>
        </p:txBody>
      </p:sp>
      <p:sp>
        <p:nvSpPr>
          <p:cNvPr id="104451" name="Rectangle 6"/>
          <p:cNvSpPr>
            <a:spLocks noGrp="1" noChangeArrowheads="1"/>
          </p:cNvSpPr>
          <p:nvPr>
            <p:ph type="body" sz="quarter" idx="10"/>
          </p:nvPr>
        </p:nvSpPr>
        <p:spPr/>
        <p:txBody>
          <a:bodyPr/>
          <a:lstStyle/>
          <a:p>
            <a:pPr>
              <a:buNone/>
            </a:pPr>
            <a:r>
              <a:rPr lang="en-US" sz="2400" dirty="0" smtClean="0">
                <a:solidFill>
                  <a:srgbClr val="C00000"/>
                </a:solidFill>
              </a:rPr>
              <a:t>What Is Cisco JTAPI?</a:t>
            </a:r>
          </a:p>
          <a:p>
            <a:r>
              <a:rPr lang="en-US" altLang="ja-JP" dirty="0" smtClean="0"/>
              <a:t>JTAPI is a programming interface standard developed by Sun Microsystems for use with Java-based computer-telephony applications  </a:t>
            </a:r>
          </a:p>
          <a:p>
            <a:r>
              <a:rPr lang="en-US" altLang="ja-JP" dirty="0" smtClean="0"/>
              <a:t>Cisco JTAPI implements Sun’s JTAPI 1.2 specification, with additional Cisco-specific extensions  </a:t>
            </a:r>
            <a:endParaRPr lang="en-US" dirty="0" smtClean="0"/>
          </a:p>
          <a:p>
            <a:r>
              <a:rPr lang="en-US" dirty="0" smtClean="0"/>
              <a:t>Used to develop applications capable of controlling and observing Cisco Unified CM phones or applications capable of call routing with CTI ports and route points (virtual devices)</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1"/>
          <p:cNvSpPr>
            <a:spLocks noGrp="1" noChangeArrowheads="1"/>
          </p:cNvSpPr>
          <p:nvPr>
            <p:ph type="title"/>
          </p:nvPr>
        </p:nvSpPr>
        <p:spPr/>
        <p:txBody>
          <a:bodyPr/>
          <a:lstStyle/>
          <a:p>
            <a:pPr eaLnBrk="1" hangingPunct="1"/>
            <a:r>
              <a:rPr lang="en-US" dirty="0" smtClean="0"/>
              <a:t>Cisco JTAPI Overview</a:t>
            </a:r>
          </a:p>
        </p:txBody>
      </p:sp>
      <p:sp>
        <p:nvSpPr>
          <p:cNvPr id="30" name="Text Placeholder 29"/>
          <p:cNvSpPr>
            <a:spLocks noGrp="1"/>
          </p:cNvSpPr>
          <p:nvPr>
            <p:ph type="body" sz="quarter" idx="4294967295"/>
          </p:nvPr>
        </p:nvSpPr>
        <p:spPr>
          <a:xfrm>
            <a:off x="229703" y="1185863"/>
            <a:ext cx="2132498" cy="381000"/>
          </a:xfrm>
        </p:spPr>
        <p:txBody>
          <a:bodyPr/>
          <a:lstStyle/>
          <a:p>
            <a:pPr>
              <a:buNone/>
            </a:pPr>
            <a:r>
              <a:rPr lang="en-US" dirty="0" smtClean="0">
                <a:solidFill>
                  <a:srgbClr val="C00000"/>
                </a:solidFill>
              </a:rPr>
              <a:t>Call Model</a:t>
            </a:r>
          </a:p>
        </p:txBody>
      </p:sp>
      <p:sp>
        <p:nvSpPr>
          <p:cNvPr id="31" name="Text Box 5"/>
          <p:cNvSpPr txBox="1">
            <a:spLocks noChangeArrowheads="1"/>
          </p:cNvSpPr>
          <p:nvPr/>
        </p:nvSpPr>
        <p:spPr bwMode="auto">
          <a:xfrm>
            <a:off x="3455987" y="1438275"/>
            <a:ext cx="1219200" cy="381514"/>
          </a:xfrm>
          <a:prstGeom prst="rect">
            <a:avLst/>
          </a:prstGeom>
          <a:noFill/>
          <a:ln w="9525">
            <a:noFill/>
            <a:miter lim="800000"/>
            <a:headEnd type="none" w="sm" len="sm"/>
            <a:tailEnd type="none" w="sm" len="sm"/>
          </a:ln>
        </p:spPr>
        <p:txBody>
          <a:bodyPr lIns="73025" tIns="36512" rIns="73025" bIns="36512">
            <a:spAutoFit/>
          </a:bodyPr>
          <a:lstStyle/>
          <a:p>
            <a:pPr algn="ctr" eaLnBrk="0" hangingPunct="0"/>
            <a:r>
              <a:rPr lang="en-US" sz="2000" b="1" dirty="0">
                <a:solidFill>
                  <a:srgbClr val="000000"/>
                </a:solidFill>
                <a:latin typeface="Arial Narrow" pitchFamily="34" charset="0"/>
              </a:rPr>
              <a:t>Provider</a:t>
            </a:r>
            <a:endParaRPr lang="en-US" b="1" dirty="0">
              <a:solidFill>
                <a:srgbClr val="000000"/>
              </a:solidFill>
              <a:latin typeface="Arial Narrow" pitchFamily="34" charset="0"/>
            </a:endParaRPr>
          </a:p>
        </p:txBody>
      </p:sp>
      <p:sp>
        <p:nvSpPr>
          <p:cNvPr id="32" name="Oval 6"/>
          <p:cNvSpPr>
            <a:spLocks noChangeArrowheads="1"/>
          </p:cNvSpPr>
          <p:nvPr/>
        </p:nvSpPr>
        <p:spPr bwMode="auto">
          <a:xfrm>
            <a:off x="1646237" y="5143500"/>
            <a:ext cx="952500" cy="841375"/>
          </a:xfrm>
          <a:prstGeom prst="ellipse">
            <a:avLst/>
          </a:prstGeom>
          <a:gradFill rotWithShape="0">
            <a:gsLst>
              <a:gs pos="0">
                <a:srgbClr val="003B00"/>
              </a:gs>
              <a:gs pos="50000">
                <a:srgbClr val="68B442"/>
              </a:gs>
              <a:gs pos="100000">
                <a:srgbClr val="003B00"/>
              </a:gs>
            </a:gsLst>
            <a:lin ang="18900000" scaled="1"/>
          </a:gradFill>
          <a:ln w="9525">
            <a:noFill/>
            <a:round/>
            <a:headEnd type="none" w="sm" len="sm"/>
            <a:tailEnd type="none" w="sm" len="sm"/>
          </a:ln>
        </p:spPr>
        <p:txBody>
          <a:bodyPr wrap="none" lIns="73025" tIns="36512" rIns="73025" bIns="36512" anchor="ctr"/>
          <a:lstStyle/>
          <a:p>
            <a:pPr algn="ctr" eaLnBrk="0" hangingPunct="0"/>
            <a:r>
              <a:rPr lang="en-US" sz="1600" b="1">
                <a:solidFill>
                  <a:schemeClr val="bg1"/>
                </a:solidFill>
                <a:latin typeface="Arial Narrow" pitchFamily="34" charset="0"/>
              </a:rPr>
              <a:t>Terminal</a:t>
            </a:r>
          </a:p>
          <a:p>
            <a:pPr algn="ctr" eaLnBrk="0" hangingPunct="0"/>
            <a:r>
              <a:rPr lang="en-US" sz="1600" b="1">
                <a:solidFill>
                  <a:schemeClr val="bg1"/>
                </a:solidFill>
                <a:latin typeface="Arial Narrow" pitchFamily="34" charset="0"/>
              </a:rPr>
              <a:t>SEPGHI</a:t>
            </a:r>
          </a:p>
        </p:txBody>
      </p:sp>
      <p:sp>
        <p:nvSpPr>
          <p:cNvPr id="33" name="Oval 7"/>
          <p:cNvSpPr>
            <a:spLocks noChangeArrowheads="1"/>
          </p:cNvSpPr>
          <p:nvPr/>
        </p:nvSpPr>
        <p:spPr bwMode="auto">
          <a:xfrm>
            <a:off x="1684337" y="3781425"/>
            <a:ext cx="876300" cy="841375"/>
          </a:xfrm>
          <a:prstGeom prst="ellipse">
            <a:avLst/>
          </a:prstGeom>
          <a:gradFill rotWithShape="0">
            <a:gsLst>
              <a:gs pos="0">
                <a:srgbClr val="3B003B"/>
              </a:gs>
              <a:gs pos="50000">
                <a:srgbClr val="7F44C6"/>
              </a:gs>
              <a:gs pos="100000">
                <a:srgbClr val="3B003B"/>
              </a:gs>
            </a:gsLst>
            <a:lin ang="18900000" scaled="1"/>
          </a:gradFill>
          <a:ln w="9525">
            <a:noFill/>
            <a:round/>
            <a:headEnd type="none" w="sm" len="sm"/>
            <a:tailEnd type="none" w="sm" len="sm"/>
          </a:ln>
        </p:spPr>
        <p:txBody>
          <a:bodyPr wrap="none" lIns="73025" tIns="36512" rIns="73025" bIns="36512" anchor="ctr"/>
          <a:lstStyle/>
          <a:p>
            <a:pPr algn="ctr" eaLnBrk="0" hangingPunct="0"/>
            <a:r>
              <a:rPr lang="en-US" b="1">
                <a:solidFill>
                  <a:schemeClr val="bg1"/>
                </a:solidFill>
                <a:latin typeface="Arial Narrow" pitchFamily="34" charset="0"/>
              </a:rPr>
              <a:t>Address</a:t>
            </a:r>
          </a:p>
          <a:p>
            <a:pPr algn="ctr" eaLnBrk="0" hangingPunct="0"/>
            <a:r>
              <a:rPr lang="en-US" b="1">
                <a:solidFill>
                  <a:schemeClr val="bg1"/>
                </a:solidFill>
                <a:latin typeface="Arial Narrow" pitchFamily="34" charset="0"/>
              </a:rPr>
              <a:t>1002</a:t>
            </a:r>
          </a:p>
        </p:txBody>
      </p:sp>
      <p:sp>
        <p:nvSpPr>
          <p:cNvPr id="34" name="Oval 8"/>
          <p:cNvSpPr>
            <a:spLocks noChangeArrowheads="1"/>
          </p:cNvSpPr>
          <p:nvPr/>
        </p:nvSpPr>
        <p:spPr bwMode="auto">
          <a:xfrm>
            <a:off x="5303837" y="3781425"/>
            <a:ext cx="952500" cy="841375"/>
          </a:xfrm>
          <a:prstGeom prst="ellipse">
            <a:avLst/>
          </a:prstGeom>
          <a:gradFill rotWithShape="0">
            <a:gsLst>
              <a:gs pos="0">
                <a:srgbClr val="3B003B"/>
              </a:gs>
              <a:gs pos="50000">
                <a:srgbClr val="7F44C6"/>
              </a:gs>
              <a:gs pos="100000">
                <a:srgbClr val="3B003B"/>
              </a:gs>
            </a:gsLst>
            <a:lin ang="18900000" scaled="1"/>
          </a:gradFill>
          <a:ln w="9525">
            <a:noFill/>
            <a:round/>
            <a:headEnd type="none" w="sm" len="sm"/>
            <a:tailEnd type="none" w="sm" len="sm"/>
          </a:ln>
        </p:spPr>
        <p:txBody>
          <a:bodyPr wrap="none" lIns="73025" tIns="36512" rIns="73025" bIns="36512" anchor="ctr"/>
          <a:lstStyle/>
          <a:p>
            <a:pPr algn="ctr" eaLnBrk="0" hangingPunct="0"/>
            <a:r>
              <a:rPr lang="en-US" b="1">
                <a:solidFill>
                  <a:schemeClr val="bg1"/>
                </a:solidFill>
                <a:latin typeface="Arial Narrow" pitchFamily="34" charset="0"/>
              </a:rPr>
              <a:t>Address</a:t>
            </a:r>
          </a:p>
          <a:p>
            <a:pPr algn="ctr" eaLnBrk="0" hangingPunct="0"/>
            <a:r>
              <a:rPr lang="en-US" b="1">
                <a:solidFill>
                  <a:schemeClr val="bg1"/>
                </a:solidFill>
                <a:latin typeface="Arial Narrow" pitchFamily="34" charset="0"/>
              </a:rPr>
              <a:t>1000</a:t>
            </a:r>
          </a:p>
        </p:txBody>
      </p:sp>
      <p:sp>
        <p:nvSpPr>
          <p:cNvPr id="35" name="Oval 10"/>
          <p:cNvSpPr>
            <a:spLocks noChangeArrowheads="1"/>
          </p:cNvSpPr>
          <p:nvPr/>
        </p:nvSpPr>
        <p:spPr bwMode="auto">
          <a:xfrm>
            <a:off x="4751387" y="5143500"/>
            <a:ext cx="954088" cy="841375"/>
          </a:xfrm>
          <a:prstGeom prst="ellipse">
            <a:avLst/>
          </a:prstGeom>
          <a:gradFill rotWithShape="0">
            <a:gsLst>
              <a:gs pos="0">
                <a:srgbClr val="003B00"/>
              </a:gs>
              <a:gs pos="50000">
                <a:srgbClr val="68B442"/>
              </a:gs>
              <a:gs pos="100000">
                <a:srgbClr val="003B00"/>
              </a:gs>
            </a:gsLst>
            <a:lin ang="18900000" scaled="1"/>
          </a:gradFill>
          <a:ln w="9525">
            <a:noFill/>
            <a:round/>
            <a:headEnd type="none" w="sm" len="sm"/>
            <a:tailEnd type="none" w="sm" len="sm"/>
          </a:ln>
        </p:spPr>
        <p:txBody>
          <a:bodyPr wrap="none" lIns="73025" tIns="36512" rIns="73025" bIns="36512" anchor="ctr"/>
          <a:lstStyle/>
          <a:p>
            <a:pPr algn="ctr" eaLnBrk="0" hangingPunct="0"/>
            <a:r>
              <a:rPr lang="en-US" sz="1600" b="1">
                <a:solidFill>
                  <a:schemeClr val="bg1"/>
                </a:solidFill>
                <a:latin typeface="Arial Narrow" pitchFamily="34" charset="0"/>
              </a:rPr>
              <a:t>Terminal</a:t>
            </a:r>
          </a:p>
          <a:p>
            <a:pPr algn="ctr" eaLnBrk="0" hangingPunct="0"/>
            <a:r>
              <a:rPr lang="en-US" sz="1600" b="1">
                <a:solidFill>
                  <a:schemeClr val="bg1"/>
                </a:solidFill>
                <a:latin typeface="Arial Narrow" pitchFamily="34" charset="0"/>
              </a:rPr>
              <a:t>SEPABC</a:t>
            </a:r>
          </a:p>
        </p:txBody>
      </p:sp>
      <p:sp>
        <p:nvSpPr>
          <p:cNvPr id="36" name="Oval 11"/>
          <p:cNvSpPr>
            <a:spLocks noChangeArrowheads="1"/>
          </p:cNvSpPr>
          <p:nvPr/>
        </p:nvSpPr>
        <p:spPr bwMode="auto">
          <a:xfrm>
            <a:off x="5870575" y="5143500"/>
            <a:ext cx="954087" cy="841375"/>
          </a:xfrm>
          <a:prstGeom prst="ellipse">
            <a:avLst/>
          </a:prstGeom>
          <a:gradFill rotWithShape="0">
            <a:gsLst>
              <a:gs pos="0">
                <a:srgbClr val="003B00"/>
              </a:gs>
              <a:gs pos="50000">
                <a:srgbClr val="68B442"/>
              </a:gs>
              <a:gs pos="100000">
                <a:srgbClr val="003B00"/>
              </a:gs>
            </a:gsLst>
            <a:lin ang="18900000" scaled="1"/>
          </a:gradFill>
          <a:ln w="9525">
            <a:noFill/>
            <a:round/>
            <a:headEnd type="none" w="sm" len="sm"/>
            <a:tailEnd type="none" w="sm" len="sm"/>
          </a:ln>
        </p:spPr>
        <p:txBody>
          <a:bodyPr wrap="none" lIns="73025" tIns="36512" rIns="73025" bIns="36512" anchor="ctr"/>
          <a:lstStyle/>
          <a:p>
            <a:pPr algn="ctr" eaLnBrk="0" hangingPunct="0"/>
            <a:r>
              <a:rPr lang="en-US" sz="1600" b="1">
                <a:solidFill>
                  <a:schemeClr val="bg1"/>
                </a:solidFill>
                <a:latin typeface="Arial Narrow" pitchFamily="34" charset="0"/>
              </a:rPr>
              <a:t>Terminal</a:t>
            </a:r>
          </a:p>
          <a:p>
            <a:pPr algn="ctr" eaLnBrk="0" hangingPunct="0"/>
            <a:r>
              <a:rPr lang="en-US" sz="1600" b="1">
                <a:solidFill>
                  <a:schemeClr val="bg1"/>
                </a:solidFill>
                <a:latin typeface="Arial Narrow" pitchFamily="34" charset="0"/>
              </a:rPr>
              <a:t>SEPDEF</a:t>
            </a:r>
          </a:p>
        </p:txBody>
      </p:sp>
      <p:sp>
        <p:nvSpPr>
          <p:cNvPr id="37" name="Oval 12"/>
          <p:cNvSpPr>
            <a:spLocks noChangeArrowheads="1"/>
          </p:cNvSpPr>
          <p:nvPr/>
        </p:nvSpPr>
        <p:spPr bwMode="auto">
          <a:xfrm>
            <a:off x="4065587" y="4229100"/>
            <a:ext cx="1082675" cy="841375"/>
          </a:xfrm>
          <a:prstGeom prst="ellipse">
            <a:avLst/>
          </a:prstGeom>
          <a:gradFill rotWithShape="0">
            <a:gsLst>
              <a:gs pos="0">
                <a:srgbClr val="031A3D"/>
              </a:gs>
              <a:gs pos="50000">
                <a:srgbClr val="0183B7"/>
              </a:gs>
              <a:gs pos="100000">
                <a:srgbClr val="031A3D"/>
              </a:gs>
            </a:gsLst>
            <a:lin ang="18900000" scaled="1"/>
          </a:gradFill>
          <a:ln w="9525">
            <a:noFill/>
            <a:round/>
            <a:headEnd type="none" w="sm" len="sm"/>
            <a:tailEnd type="none" w="sm" len="sm"/>
          </a:ln>
        </p:spPr>
        <p:txBody>
          <a:bodyPr wrap="none" lIns="73025" tIns="36512" rIns="73025" bIns="36512" anchor="ctr"/>
          <a:lstStyle/>
          <a:p>
            <a:pPr algn="ctr" eaLnBrk="0" hangingPunct="0"/>
            <a:r>
              <a:rPr lang="en-US" sz="1600" b="1">
                <a:solidFill>
                  <a:schemeClr val="bg1"/>
                </a:solidFill>
                <a:latin typeface="Arial Narrow" pitchFamily="34" charset="0"/>
              </a:rPr>
              <a:t>Terminal</a:t>
            </a:r>
          </a:p>
          <a:p>
            <a:pPr algn="ctr" eaLnBrk="0" hangingPunct="0"/>
            <a:r>
              <a:rPr lang="en-US" sz="1600" b="1">
                <a:solidFill>
                  <a:schemeClr val="bg1"/>
                </a:solidFill>
                <a:latin typeface="Arial Narrow" pitchFamily="34" charset="0"/>
              </a:rPr>
              <a:t>Connection</a:t>
            </a:r>
          </a:p>
        </p:txBody>
      </p:sp>
      <p:sp>
        <p:nvSpPr>
          <p:cNvPr id="38" name="Oval 13"/>
          <p:cNvSpPr>
            <a:spLocks noChangeArrowheads="1"/>
          </p:cNvSpPr>
          <p:nvPr/>
        </p:nvSpPr>
        <p:spPr bwMode="auto">
          <a:xfrm>
            <a:off x="6486525" y="4229100"/>
            <a:ext cx="1008062" cy="841375"/>
          </a:xfrm>
          <a:prstGeom prst="ellipse">
            <a:avLst/>
          </a:prstGeom>
          <a:gradFill rotWithShape="0">
            <a:gsLst>
              <a:gs pos="0">
                <a:srgbClr val="031A3D"/>
              </a:gs>
              <a:gs pos="50000">
                <a:srgbClr val="0183B7"/>
              </a:gs>
              <a:gs pos="100000">
                <a:srgbClr val="031A3D"/>
              </a:gs>
            </a:gsLst>
            <a:lin ang="18900000" scaled="1"/>
          </a:gradFill>
          <a:ln w="9525">
            <a:noFill/>
            <a:round/>
            <a:headEnd type="none" w="sm" len="sm"/>
            <a:tailEnd type="none" w="sm" len="sm"/>
          </a:ln>
        </p:spPr>
        <p:txBody>
          <a:bodyPr wrap="none" lIns="73025" tIns="36512" rIns="73025" bIns="36512" anchor="ctr"/>
          <a:lstStyle/>
          <a:p>
            <a:pPr algn="ctr" eaLnBrk="0" hangingPunct="0"/>
            <a:r>
              <a:rPr lang="en-US" sz="1600" b="1">
                <a:solidFill>
                  <a:schemeClr val="bg1"/>
                </a:solidFill>
                <a:latin typeface="Arial Narrow" pitchFamily="34" charset="0"/>
              </a:rPr>
              <a:t>Terminal</a:t>
            </a:r>
          </a:p>
          <a:p>
            <a:pPr algn="ctr" eaLnBrk="0" hangingPunct="0"/>
            <a:r>
              <a:rPr lang="en-US" sz="1600" b="1">
                <a:solidFill>
                  <a:schemeClr val="bg1"/>
                </a:solidFill>
                <a:latin typeface="Arial Narrow" pitchFamily="34" charset="0"/>
              </a:rPr>
              <a:t>Connection</a:t>
            </a:r>
          </a:p>
        </p:txBody>
      </p:sp>
      <p:sp>
        <p:nvSpPr>
          <p:cNvPr id="41" name="Line 14"/>
          <p:cNvSpPr>
            <a:spLocks noChangeShapeType="1"/>
          </p:cNvSpPr>
          <p:nvPr/>
        </p:nvSpPr>
        <p:spPr bwMode="auto">
          <a:xfrm flipV="1">
            <a:off x="2405062" y="2330450"/>
            <a:ext cx="1368425" cy="436563"/>
          </a:xfrm>
          <a:prstGeom prst="line">
            <a:avLst/>
          </a:prstGeom>
          <a:noFill/>
          <a:ln w="9525">
            <a:solidFill>
              <a:schemeClr val="tx1"/>
            </a:solidFill>
            <a:round/>
            <a:headEnd type="triangle" w="med" len="med"/>
            <a:tailEnd type="triangle" w="med" len="med"/>
          </a:ln>
        </p:spPr>
        <p:txBody>
          <a:bodyPr wrap="none" lIns="73025" tIns="36512" rIns="73025" bIns="36512" anchor="ctr"/>
          <a:lstStyle/>
          <a:p>
            <a:endParaRPr lang="en-US"/>
          </a:p>
        </p:txBody>
      </p:sp>
      <p:sp>
        <p:nvSpPr>
          <p:cNvPr id="42" name="Line 15"/>
          <p:cNvSpPr>
            <a:spLocks noChangeShapeType="1"/>
          </p:cNvSpPr>
          <p:nvPr/>
        </p:nvSpPr>
        <p:spPr bwMode="auto">
          <a:xfrm>
            <a:off x="4459287" y="2355850"/>
            <a:ext cx="1149350" cy="327025"/>
          </a:xfrm>
          <a:prstGeom prst="line">
            <a:avLst/>
          </a:prstGeom>
          <a:noFill/>
          <a:ln w="9525">
            <a:solidFill>
              <a:schemeClr val="tx1"/>
            </a:solidFill>
            <a:round/>
            <a:headEnd type="triangle" w="med" len="med"/>
            <a:tailEnd type="triangle" w="med" len="med"/>
          </a:ln>
        </p:spPr>
        <p:txBody>
          <a:bodyPr wrap="none" lIns="73025" tIns="36512" rIns="73025" bIns="36512" anchor="ctr"/>
          <a:lstStyle/>
          <a:p>
            <a:endParaRPr lang="en-US"/>
          </a:p>
        </p:txBody>
      </p:sp>
      <p:sp>
        <p:nvSpPr>
          <p:cNvPr id="43" name="Line 16"/>
          <p:cNvSpPr>
            <a:spLocks noChangeShapeType="1"/>
          </p:cNvSpPr>
          <p:nvPr/>
        </p:nvSpPr>
        <p:spPr bwMode="auto">
          <a:xfrm flipH="1">
            <a:off x="2119312" y="3319463"/>
            <a:ext cx="6350" cy="452437"/>
          </a:xfrm>
          <a:prstGeom prst="line">
            <a:avLst/>
          </a:prstGeom>
          <a:noFill/>
          <a:ln w="9525">
            <a:solidFill>
              <a:schemeClr val="tx1"/>
            </a:solidFill>
            <a:round/>
            <a:headEnd type="triangle" w="med" len="med"/>
            <a:tailEnd type="triangle" w="med" len="med"/>
          </a:ln>
        </p:spPr>
        <p:txBody>
          <a:bodyPr wrap="none" lIns="73025" tIns="36512" rIns="73025" bIns="36512" anchor="ctr"/>
          <a:lstStyle/>
          <a:p>
            <a:endParaRPr lang="en-US"/>
          </a:p>
        </p:txBody>
      </p:sp>
      <p:sp>
        <p:nvSpPr>
          <p:cNvPr id="44" name="Line 17"/>
          <p:cNvSpPr>
            <a:spLocks noChangeShapeType="1"/>
          </p:cNvSpPr>
          <p:nvPr/>
        </p:nvSpPr>
        <p:spPr bwMode="auto">
          <a:xfrm>
            <a:off x="2122487" y="4610100"/>
            <a:ext cx="1588" cy="522288"/>
          </a:xfrm>
          <a:prstGeom prst="line">
            <a:avLst/>
          </a:prstGeom>
          <a:noFill/>
          <a:ln w="9525">
            <a:solidFill>
              <a:schemeClr val="tx1"/>
            </a:solidFill>
            <a:round/>
            <a:headEnd type="triangle" w="med" len="med"/>
            <a:tailEnd type="triangle" w="med" len="med"/>
          </a:ln>
        </p:spPr>
        <p:txBody>
          <a:bodyPr wrap="none" lIns="73025" tIns="36512" rIns="73025" bIns="36512" anchor="ctr"/>
          <a:lstStyle/>
          <a:p>
            <a:endParaRPr lang="en-US"/>
          </a:p>
        </p:txBody>
      </p:sp>
      <p:sp>
        <p:nvSpPr>
          <p:cNvPr id="45" name="Line 18"/>
          <p:cNvSpPr>
            <a:spLocks noChangeShapeType="1"/>
          </p:cNvSpPr>
          <p:nvPr/>
        </p:nvSpPr>
        <p:spPr bwMode="auto">
          <a:xfrm>
            <a:off x="2465387" y="3314700"/>
            <a:ext cx="609600" cy="990600"/>
          </a:xfrm>
          <a:prstGeom prst="line">
            <a:avLst/>
          </a:prstGeom>
          <a:noFill/>
          <a:ln w="9525">
            <a:solidFill>
              <a:schemeClr val="tx1"/>
            </a:solidFill>
            <a:round/>
            <a:headEnd type="triangle" w="med" len="med"/>
            <a:tailEnd type="triangle" w="med" len="med"/>
          </a:ln>
        </p:spPr>
        <p:txBody>
          <a:bodyPr wrap="none" lIns="73025" tIns="36512" rIns="73025" bIns="36512" anchor="ctr"/>
          <a:lstStyle/>
          <a:p>
            <a:endParaRPr lang="en-US"/>
          </a:p>
        </p:txBody>
      </p:sp>
      <p:sp>
        <p:nvSpPr>
          <p:cNvPr id="46" name="Line 19"/>
          <p:cNvSpPr>
            <a:spLocks noChangeShapeType="1"/>
          </p:cNvSpPr>
          <p:nvPr/>
        </p:nvSpPr>
        <p:spPr bwMode="auto">
          <a:xfrm flipH="1">
            <a:off x="2541587" y="4991100"/>
            <a:ext cx="431800" cy="261938"/>
          </a:xfrm>
          <a:prstGeom prst="line">
            <a:avLst/>
          </a:prstGeom>
          <a:noFill/>
          <a:ln w="9525">
            <a:solidFill>
              <a:schemeClr val="tx1"/>
            </a:solidFill>
            <a:round/>
            <a:headEnd type="triangle" w="med" len="med"/>
            <a:tailEnd type="triangle" w="med" len="med"/>
          </a:ln>
        </p:spPr>
        <p:txBody>
          <a:bodyPr wrap="none" lIns="73025" tIns="36512" rIns="73025" bIns="36512" anchor="ctr"/>
          <a:lstStyle/>
          <a:p>
            <a:endParaRPr lang="en-US"/>
          </a:p>
        </p:txBody>
      </p:sp>
      <p:sp>
        <p:nvSpPr>
          <p:cNvPr id="47" name="Line 20"/>
          <p:cNvSpPr>
            <a:spLocks noChangeShapeType="1"/>
          </p:cNvSpPr>
          <p:nvPr/>
        </p:nvSpPr>
        <p:spPr bwMode="auto">
          <a:xfrm flipH="1">
            <a:off x="5778500" y="3203575"/>
            <a:ext cx="1587" cy="592138"/>
          </a:xfrm>
          <a:prstGeom prst="line">
            <a:avLst/>
          </a:prstGeom>
          <a:noFill/>
          <a:ln w="9525">
            <a:solidFill>
              <a:schemeClr val="tx1"/>
            </a:solidFill>
            <a:round/>
            <a:headEnd type="triangle" w="med" len="med"/>
            <a:tailEnd type="triangle" w="med" len="med"/>
          </a:ln>
        </p:spPr>
        <p:txBody>
          <a:bodyPr wrap="none" lIns="73025" tIns="36512" rIns="73025" bIns="36512" anchor="ctr"/>
          <a:lstStyle/>
          <a:p>
            <a:endParaRPr lang="en-US"/>
          </a:p>
        </p:txBody>
      </p:sp>
      <p:sp>
        <p:nvSpPr>
          <p:cNvPr id="49" name="Line 21"/>
          <p:cNvSpPr>
            <a:spLocks noChangeShapeType="1"/>
          </p:cNvSpPr>
          <p:nvPr/>
        </p:nvSpPr>
        <p:spPr bwMode="auto">
          <a:xfrm flipH="1">
            <a:off x="4827587" y="3238500"/>
            <a:ext cx="609600" cy="990600"/>
          </a:xfrm>
          <a:prstGeom prst="line">
            <a:avLst/>
          </a:prstGeom>
          <a:noFill/>
          <a:ln w="9525">
            <a:solidFill>
              <a:schemeClr val="tx1"/>
            </a:solidFill>
            <a:round/>
            <a:headEnd type="triangle" w="med" len="med"/>
            <a:tailEnd type="triangle" w="med" len="med"/>
          </a:ln>
        </p:spPr>
        <p:txBody>
          <a:bodyPr wrap="none" lIns="73025" tIns="36512" rIns="73025" bIns="36512" anchor="ctr"/>
          <a:lstStyle/>
          <a:p>
            <a:endParaRPr lang="en-US"/>
          </a:p>
        </p:txBody>
      </p:sp>
      <p:sp>
        <p:nvSpPr>
          <p:cNvPr id="51" name="Line 22"/>
          <p:cNvSpPr>
            <a:spLocks noChangeShapeType="1"/>
          </p:cNvSpPr>
          <p:nvPr/>
        </p:nvSpPr>
        <p:spPr bwMode="auto">
          <a:xfrm>
            <a:off x="6037262" y="3063875"/>
            <a:ext cx="739775" cy="1262063"/>
          </a:xfrm>
          <a:prstGeom prst="line">
            <a:avLst/>
          </a:prstGeom>
          <a:noFill/>
          <a:ln w="9525">
            <a:solidFill>
              <a:schemeClr val="tx1"/>
            </a:solidFill>
            <a:round/>
            <a:headEnd type="triangle" w="med" len="med"/>
            <a:tailEnd type="triangle" w="med" len="med"/>
          </a:ln>
        </p:spPr>
        <p:txBody>
          <a:bodyPr wrap="none" lIns="73025" tIns="36512" rIns="73025" bIns="36512" anchor="ctr"/>
          <a:lstStyle/>
          <a:p>
            <a:endParaRPr lang="en-US"/>
          </a:p>
        </p:txBody>
      </p:sp>
      <p:sp>
        <p:nvSpPr>
          <p:cNvPr id="54" name="Line 23"/>
          <p:cNvSpPr>
            <a:spLocks noChangeShapeType="1"/>
          </p:cNvSpPr>
          <p:nvPr/>
        </p:nvSpPr>
        <p:spPr bwMode="auto">
          <a:xfrm flipH="1">
            <a:off x="5360987" y="4573588"/>
            <a:ext cx="268288" cy="608012"/>
          </a:xfrm>
          <a:prstGeom prst="line">
            <a:avLst/>
          </a:prstGeom>
          <a:noFill/>
          <a:ln w="9525">
            <a:solidFill>
              <a:schemeClr val="tx1"/>
            </a:solidFill>
            <a:round/>
            <a:headEnd type="triangle" w="med" len="med"/>
            <a:tailEnd type="triangle" w="med" len="med"/>
          </a:ln>
        </p:spPr>
        <p:txBody>
          <a:bodyPr wrap="none" lIns="73025" tIns="36512" rIns="73025" bIns="36512" anchor="ctr"/>
          <a:lstStyle/>
          <a:p>
            <a:endParaRPr lang="en-US"/>
          </a:p>
        </p:txBody>
      </p:sp>
      <p:sp>
        <p:nvSpPr>
          <p:cNvPr id="56" name="Line 24"/>
          <p:cNvSpPr>
            <a:spLocks noChangeShapeType="1"/>
          </p:cNvSpPr>
          <p:nvPr/>
        </p:nvSpPr>
        <p:spPr bwMode="auto">
          <a:xfrm>
            <a:off x="5861050" y="4581525"/>
            <a:ext cx="261937" cy="625475"/>
          </a:xfrm>
          <a:prstGeom prst="line">
            <a:avLst/>
          </a:prstGeom>
          <a:noFill/>
          <a:ln w="9525">
            <a:solidFill>
              <a:schemeClr val="tx1"/>
            </a:solidFill>
            <a:round/>
            <a:headEnd type="triangle" w="med" len="med"/>
            <a:tailEnd type="triangle" w="med" len="med"/>
          </a:ln>
        </p:spPr>
        <p:txBody>
          <a:bodyPr wrap="none" lIns="73025" tIns="36512" rIns="73025" bIns="36512" anchor="ctr"/>
          <a:lstStyle/>
          <a:p>
            <a:endParaRPr lang="en-US"/>
          </a:p>
        </p:txBody>
      </p:sp>
      <p:sp>
        <p:nvSpPr>
          <p:cNvPr id="57" name="Line 25"/>
          <p:cNvSpPr>
            <a:spLocks noChangeShapeType="1"/>
          </p:cNvSpPr>
          <p:nvPr/>
        </p:nvSpPr>
        <p:spPr bwMode="auto">
          <a:xfrm>
            <a:off x="4808537" y="5018088"/>
            <a:ext cx="206375" cy="217487"/>
          </a:xfrm>
          <a:prstGeom prst="line">
            <a:avLst/>
          </a:prstGeom>
          <a:noFill/>
          <a:ln w="9525">
            <a:solidFill>
              <a:schemeClr val="tx1"/>
            </a:solidFill>
            <a:round/>
            <a:headEnd type="triangle" w="med" len="med"/>
            <a:tailEnd type="triangle" w="med" len="med"/>
          </a:ln>
        </p:spPr>
        <p:txBody>
          <a:bodyPr wrap="none" lIns="73025" tIns="36512" rIns="73025" bIns="36512" anchor="ctr"/>
          <a:lstStyle/>
          <a:p>
            <a:endParaRPr lang="en-US"/>
          </a:p>
        </p:txBody>
      </p:sp>
      <p:sp>
        <p:nvSpPr>
          <p:cNvPr id="60" name="Line 26"/>
          <p:cNvSpPr>
            <a:spLocks noChangeShapeType="1"/>
          </p:cNvSpPr>
          <p:nvPr/>
        </p:nvSpPr>
        <p:spPr bwMode="auto">
          <a:xfrm flipV="1">
            <a:off x="6588125" y="5065713"/>
            <a:ext cx="204787" cy="169862"/>
          </a:xfrm>
          <a:prstGeom prst="line">
            <a:avLst/>
          </a:prstGeom>
          <a:noFill/>
          <a:ln w="9525">
            <a:solidFill>
              <a:schemeClr val="tx1"/>
            </a:solidFill>
            <a:round/>
            <a:headEnd type="triangle" w="med" len="med"/>
            <a:tailEnd type="triangle" w="med" len="med"/>
          </a:ln>
        </p:spPr>
        <p:txBody>
          <a:bodyPr wrap="none" lIns="73025" tIns="36512" rIns="73025" bIns="36512" anchor="ctr"/>
          <a:lstStyle/>
          <a:p>
            <a:endParaRPr lang="en-US"/>
          </a:p>
        </p:txBody>
      </p:sp>
      <p:sp>
        <p:nvSpPr>
          <p:cNvPr id="62" name="Oval 27"/>
          <p:cNvSpPr>
            <a:spLocks noChangeArrowheads="1"/>
          </p:cNvSpPr>
          <p:nvPr/>
        </p:nvSpPr>
        <p:spPr bwMode="auto">
          <a:xfrm>
            <a:off x="3657600" y="1905000"/>
            <a:ext cx="876300" cy="841375"/>
          </a:xfrm>
          <a:prstGeom prst="ellipse">
            <a:avLst/>
          </a:prstGeom>
          <a:gradFill rotWithShape="0">
            <a:gsLst>
              <a:gs pos="0">
                <a:srgbClr val="4B0707"/>
              </a:gs>
              <a:gs pos="50000">
                <a:srgbClr val="E75B5B"/>
              </a:gs>
              <a:gs pos="100000">
                <a:srgbClr val="4B0707"/>
              </a:gs>
            </a:gsLst>
            <a:lin ang="18900000" scaled="1"/>
          </a:gradFill>
          <a:ln w="9525">
            <a:noFill/>
            <a:round/>
            <a:headEnd type="none" w="sm" len="sm"/>
            <a:tailEnd type="none" w="sm" len="sm"/>
          </a:ln>
        </p:spPr>
        <p:txBody>
          <a:bodyPr wrap="none" lIns="73025" tIns="36512" rIns="73025" bIns="36512" anchor="ctr"/>
          <a:lstStyle/>
          <a:p>
            <a:pPr algn="ctr" eaLnBrk="0" hangingPunct="0"/>
            <a:r>
              <a:rPr lang="en-US" sz="2000" b="1">
                <a:solidFill>
                  <a:schemeClr val="bg1"/>
                </a:solidFill>
                <a:latin typeface="Arial Narrow" pitchFamily="34" charset="0"/>
              </a:rPr>
              <a:t>Call</a:t>
            </a:r>
          </a:p>
        </p:txBody>
      </p:sp>
      <p:sp>
        <p:nvSpPr>
          <p:cNvPr id="63" name="Oval 28"/>
          <p:cNvSpPr>
            <a:spLocks noChangeArrowheads="1"/>
          </p:cNvSpPr>
          <p:nvPr/>
        </p:nvSpPr>
        <p:spPr bwMode="auto">
          <a:xfrm>
            <a:off x="2817812" y="4229100"/>
            <a:ext cx="1019175" cy="841375"/>
          </a:xfrm>
          <a:prstGeom prst="ellipse">
            <a:avLst/>
          </a:prstGeom>
          <a:gradFill rotWithShape="0">
            <a:gsLst>
              <a:gs pos="0">
                <a:srgbClr val="031A3D"/>
              </a:gs>
              <a:gs pos="50000">
                <a:srgbClr val="0183B7"/>
              </a:gs>
              <a:gs pos="100000">
                <a:srgbClr val="031A3D"/>
              </a:gs>
            </a:gsLst>
            <a:lin ang="18900000" scaled="1"/>
          </a:gradFill>
          <a:ln w="9525">
            <a:noFill/>
            <a:round/>
            <a:headEnd type="none" w="sm" len="sm"/>
            <a:tailEnd type="none" w="sm" len="sm"/>
          </a:ln>
        </p:spPr>
        <p:txBody>
          <a:bodyPr wrap="none" lIns="73025" tIns="36512" rIns="73025" bIns="36512" anchor="ctr"/>
          <a:lstStyle/>
          <a:p>
            <a:pPr algn="ctr" eaLnBrk="0" hangingPunct="0"/>
            <a:r>
              <a:rPr lang="en-US" sz="1600" b="1">
                <a:solidFill>
                  <a:schemeClr val="bg1"/>
                </a:solidFill>
                <a:latin typeface="Arial Narrow" pitchFamily="34" charset="0"/>
              </a:rPr>
              <a:t>Terminal</a:t>
            </a:r>
          </a:p>
          <a:p>
            <a:pPr algn="ctr" eaLnBrk="0" hangingPunct="0"/>
            <a:r>
              <a:rPr lang="en-US" sz="1600" b="1">
                <a:solidFill>
                  <a:schemeClr val="bg1"/>
                </a:solidFill>
                <a:latin typeface="Arial Narrow" pitchFamily="34" charset="0"/>
              </a:rPr>
              <a:t>Connection</a:t>
            </a:r>
          </a:p>
        </p:txBody>
      </p:sp>
      <p:sp>
        <p:nvSpPr>
          <p:cNvPr id="64" name="Oval 29"/>
          <p:cNvSpPr>
            <a:spLocks noChangeArrowheads="1"/>
          </p:cNvSpPr>
          <p:nvPr/>
        </p:nvSpPr>
        <p:spPr bwMode="auto">
          <a:xfrm>
            <a:off x="1589087" y="2552700"/>
            <a:ext cx="1066800" cy="841375"/>
          </a:xfrm>
          <a:prstGeom prst="ellipse">
            <a:avLst/>
          </a:prstGeom>
          <a:gradFill rotWithShape="0">
            <a:gsLst>
              <a:gs pos="0">
                <a:srgbClr val="031A3D"/>
              </a:gs>
              <a:gs pos="50000">
                <a:srgbClr val="0183B7"/>
              </a:gs>
              <a:gs pos="100000">
                <a:srgbClr val="031A3D"/>
              </a:gs>
            </a:gsLst>
            <a:lin ang="18900000" scaled="1"/>
          </a:gradFill>
          <a:ln w="9525">
            <a:noFill/>
            <a:round/>
            <a:headEnd type="none" w="sm" len="sm"/>
            <a:tailEnd type="none" w="sm" len="sm"/>
          </a:ln>
        </p:spPr>
        <p:txBody>
          <a:bodyPr wrap="none" lIns="73025" tIns="36512" rIns="73025" bIns="36512" anchor="ctr"/>
          <a:lstStyle/>
          <a:p>
            <a:pPr algn="ctr" eaLnBrk="0" hangingPunct="0"/>
            <a:r>
              <a:rPr lang="en-US" b="1" dirty="0">
                <a:solidFill>
                  <a:schemeClr val="bg1"/>
                </a:solidFill>
                <a:latin typeface="Arial Narrow" pitchFamily="34" charset="0"/>
              </a:rPr>
              <a:t>Connection</a:t>
            </a:r>
          </a:p>
        </p:txBody>
      </p:sp>
      <p:sp>
        <p:nvSpPr>
          <p:cNvPr id="65" name="Oval 30"/>
          <p:cNvSpPr>
            <a:spLocks noChangeArrowheads="1"/>
          </p:cNvSpPr>
          <p:nvPr/>
        </p:nvSpPr>
        <p:spPr bwMode="auto">
          <a:xfrm>
            <a:off x="5208587" y="2552700"/>
            <a:ext cx="1143000" cy="841375"/>
          </a:xfrm>
          <a:prstGeom prst="ellipse">
            <a:avLst/>
          </a:prstGeom>
          <a:gradFill rotWithShape="0">
            <a:gsLst>
              <a:gs pos="0">
                <a:srgbClr val="031A3D"/>
              </a:gs>
              <a:gs pos="50000">
                <a:srgbClr val="0183B7"/>
              </a:gs>
              <a:gs pos="100000">
                <a:srgbClr val="031A3D"/>
              </a:gs>
            </a:gsLst>
            <a:lin ang="18900000" scaled="1"/>
          </a:gradFill>
          <a:ln w="9525">
            <a:noFill/>
            <a:round/>
            <a:headEnd type="none" w="sm" len="sm"/>
            <a:tailEnd type="none" w="sm" len="sm"/>
          </a:ln>
        </p:spPr>
        <p:txBody>
          <a:bodyPr wrap="none" lIns="73025" tIns="36512" rIns="73025" bIns="36512" anchor="ctr"/>
          <a:lstStyle/>
          <a:p>
            <a:pPr algn="ctr" eaLnBrk="0" hangingPunct="0"/>
            <a:r>
              <a:rPr lang="en-US" b="1">
                <a:solidFill>
                  <a:schemeClr val="bg1"/>
                </a:solidFill>
                <a:latin typeface="Arial Narrow" pitchFamily="34" charset="0"/>
              </a:rPr>
              <a:t>Connection</a:t>
            </a: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type="title"/>
          </p:nvPr>
        </p:nvSpPr>
        <p:spPr/>
        <p:txBody>
          <a:bodyPr/>
          <a:lstStyle/>
          <a:p>
            <a:r>
              <a:rPr lang="en-US" smtClean="0"/>
              <a:t>Cisco JTAPI Overview</a:t>
            </a:r>
          </a:p>
        </p:txBody>
      </p:sp>
      <p:sp>
        <p:nvSpPr>
          <p:cNvPr id="106499" name="Rectangle 6"/>
          <p:cNvSpPr>
            <a:spLocks noGrp="1" noChangeArrowheads="1"/>
          </p:cNvSpPr>
          <p:nvPr>
            <p:ph type="body" sz="quarter" idx="10"/>
          </p:nvPr>
        </p:nvSpPr>
        <p:spPr>
          <a:xfrm>
            <a:off x="239713" y="1441345"/>
            <a:ext cx="8142287" cy="4527655"/>
          </a:xfrm>
        </p:spPr>
        <p:txBody>
          <a:bodyPr>
            <a:normAutofit/>
          </a:bodyPr>
          <a:lstStyle/>
          <a:p>
            <a:pPr>
              <a:buNone/>
            </a:pPr>
            <a:r>
              <a:rPr lang="en-US" dirty="0" smtClean="0">
                <a:solidFill>
                  <a:srgbClr val="C00000"/>
                </a:solidFill>
              </a:rPr>
              <a:t>JTAPI Application Flow</a:t>
            </a:r>
          </a:p>
          <a:p>
            <a:r>
              <a:rPr lang="en-US" dirty="0" smtClean="0"/>
              <a:t>Obtain </a:t>
            </a:r>
            <a:r>
              <a:rPr lang="en-US" dirty="0" err="1" smtClean="0"/>
              <a:t>JTAPIPeer</a:t>
            </a:r>
            <a:r>
              <a:rPr lang="en-US" dirty="0" smtClean="0"/>
              <a:t> object instance from </a:t>
            </a:r>
            <a:r>
              <a:rPr lang="en-US" dirty="0" err="1" smtClean="0"/>
              <a:t>JTAPIPeerFactory</a:t>
            </a:r>
            <a:endParaRPr lang="en-US" dirty="0" smtClean="0"/>
          </a:p>
          <a:p>
            <a:r>
              <a:rPr lang="en-US" dirty="0" smtClean="0"/>
              <a:t>Obtain a provider, using the </a:t>
            </a:r>
            <a:r>
              <a:rPr lang="en-US" dirty="0" err="1" smtClean="0"/>
              <a:t>getProvider</a:t>
            </a:r>
            <a:r>
              <a:rPr lang="en-US" dirty="0" smtClean="0"/>
              <a:t>() API on </a:t>
            </a:r>
            <a:r>
              <a:rPr lang="en-US" dirty="0" err="1" smtClean="0"/>
              <a:t>JTAPIPeer</a:t>
            </a:r>
            <a:endParaRPr lang="en-US" dirty="0" smtClean="0"/>
          </a:p>
          <a:p>
            <a:r>
              <a:rPr lang="en-US" dirty="0" smtClean="0"/>
              <a:t>Obtain from the provider, the terminal and address for use in </a:t>
            </a:r>
            <a:br>
              <a:rPr lang="en-US" dirty="0" smtClean="0"/>
            </a:br>
            <a:r>
              <a:rPr lang="en-US" dirty="0" smtClean="0"/>
              <a:t>your application </a:t>
            </a:r>
          </a:p>
          <a:p>
            <a:r>
              <a:rPr lang="en-US" dirty="0" smtClean="0"/>
              <a:t>Determine capabilities of relevant objects </a:t>
            </a:r>
          </a:p>
          <a:p>
            <a:r>
              <a:rPr lang="en-US" dirty="0" smtClean="0"/>
              <a:t>Add observers for the objects, application wishes to monitor/control</a:t>
            </a:r>
          </a:p>
          <a:p>
            <a:r>
              <a:rPr lang="en-US" dirty="0" smtClean="0"/>
              <a:t>Begin application flow( for e.g., begin calls)</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Provisioning Interfaces </a:t>
            </a:r>
            <a:br>
              <a:rPr lang="en-US" dirty="0" smtClean="0"/>
            </a:br>
            <a:r>
              <a:rPr lang="en-US" dirty="0" smtClean="0"/>
              <a:t>Administrative XML (AXL)</a:t>
            </a:r>
            <a:endParaRPr lang="en-US" dirty="0"/>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p:txBody>
          <a:bodyPr/>
          <a:lstStyle/>
          <a:p>
            <a:r>
              <a:rPr lang="en-US" smtClean="0"/>
              <a:t>Simple JTAPI Application</a:t>
            </a:r>
          </a:p>
        </p:txBody>
      </p:sp>
      <p:sp>
        <p:nvSpPr>
          <p:cNvPr id="107523" name="Rectangle 3"/>
          <p:cNvSpPr>
            <a:spLocks noChangeArrowheads="1"/>
          </p:cNvSpPr>
          <p:nvPr/>
        </p:nvSpPr>
        <p:spPr bwMode="auto">
          <a:xfrm>
            <a:off x="19878" y="1371600"/>
            <a:ext cx="6507163" cy="5181600"/>
          </a:xfrm>
          <a:prstGeom prst="rect">
            <a:avLst/>
          </a:prstGeom>
          <a:noFill/>
          <a:ln w="9525" algn="ctr">
            <a:noFill/>
            <a:miter lim="800000"/>
            <a:headEnd/>
            <a:tailEnd/>
          </a:ln>
        </p:spPr>
        <p:txBody>
          <a:bodyPr lIns="82124" tIns="41061" rIns="82124" bIns="41061"/>
          <a:lstStyle/>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public void </a:t>
            </a:r>
            <a:r>
              <a:rPr lang="en-US" sz="1200" b="1" dirty="0" err="1">
                <a:solidFill>
                  <a:srgbClr val="C00000"/>
                </a:solidFill>
                <a:latin typeface="Courier New" pitchFamily="49" charset="0"/>
                <a:cs typeface="Courier New" pitchFamily="49" charset="0"/>
              </a:rPr>
              <a:t>getProvider</a:t>
            </a:r>
            <a:r>
              <a:rPr lang="en-US" sz="1200" b="1" dirty="0">
                <a:solidFill>
                  <a:srgbClr val="C00000"/>
                </a:solidFill>
                <a:latin typeface="Courier New" pitchFamily="49" charset="0"/>
                <a:cs typeface="Courier New" pitchFamily="49" charset="0"/>
              </a:rPr>
              <a:t> () {	</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try {</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a:t>
            </a:r>
            <a:r>
              <a:rPr lang="en-US" sz="1200" b="1" dirty="0" err="1">
                <a:solidFill>
                  <a:srgbClr val="C00000"/>
                </a:solidFill>
                <a:latin typeface="Courier New" pitchFamily="49" charset="0"/>
                <a:cs typeface="Courier New" pitchFamily="49" charset="0"/>
              </a:rPr>
              <a:t>JtapiPeer</a:t>
            </a:r>
            <a:r>
              <a:rPr lang="en-US" sz="1200" b="1" dirty="0">
                <a:solidFill>
                  <a:srgbClr val="C00000"/>
                </a:solidFill>
                <a:latin typeface="Courier New" pitchFamily="49" charset="0"/>
                <a:cs typeface="Courier New" pitchFamily="49" charset="0"/>
              </a:rPr>
              <a:t> peer = </a:t>
            </a:r>
            <a:r>
              <a:rPr lang="en-US" sz="1200" b="1" dirty="0" err="1">
                <a:solidFill>
                  <a:srgbClr val="C00000"/>
                </a:solidFill>
                <a:latin typeface="Courier New" pitchFamily="49" charset="0"/>
                <a:cs typeface="Courier New" pitchFamily="49" charset="0"/>
              </a:rPr>
              <a:t>JtapiPeerFactory.getJtapiPeer</a:t>
            </a:r>
            <a:r>
              <a:rPr lang="en-US" sz="1200" b="1" dirty="0">
                <a:solidFill>
                  <a:srgbClr val="C00000"/>
                </a:solidFill>
                <a:latin typeface="Courier New" pitchFamily="49" charset="0"/>
                <a:cs typeface="Courier New" pitchFamily="49" charset="0"/>
              </a:rPr>
              <a:t> ( null );	</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a:t>
            </a:r>
            <a:r>
              <a:rPr lang="en-US" sz="1200" b="1" dirty="0" err="1">
                <a:solidFill>
                  <a:srgbClr val="C00000"/>
                </a:solidFill>
                <a:latin typeface="Courier New" pitchFamily="49" charset="0"/>
                <a:cs typeface="Courier New" pitchFamily="49" charset="0"/>
              </a:rPr>
              <a:t>System.out.println</a:t>
            </a:r>
            <a:r>
              <a:rPr lang="en-US" sz="1200" b="1" dirty="0">
                <a:solidFill>
                  <a:srgbClr val="C00000"/>
                </a:solidFill>
                <a:latin typeface="Courier New" pitchFamily="49" charset="0"/>
                <a:cs typeface="Courier New" pitchFamily="49" charset="0"/>
              </a:rPr>
              <a:t> ("Got peer "+peer);</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Provider </a:t>
            </a:r>
            <a:r>
              <a:rPr lang="en-US" sz="1200" b="1" dirty="0" err="1">
                <a:solidFill>
                  <a:srgbClr val="C00000"/>
                </a:solidFill>
                <a:latin typeface="Courier New" pitchFamily="49" charset="0"/>
                <a:cs typeface="Courier New" pitchFamily="49" charset="0"/>
              </a:rPr>
              <a:t>provider</a:t>
            </a:r>
            <a:r>
              <a:rPr lang="en-US" sz="1200" b="1" dirty="0">
                <a:solidFill>
                  <a:srgbClr val="C00000"/>
                </a:solidFill>
                <a:latin typeface="Courier New" pitchFamily="49" charset="0"/>
                <a:cs typeface="Courier New" pitchFamily="49" charset="0"/>
              </a:rPr>
              <a:t> = </a:t>
            </a:r>
            <a:r>
              <a:rPr lang="en-US" sz="1200" b="1" dirty="0" err="1">
                <a:solidFill>
                  <a:srgbClr val="C00000"/>
                </a:solidFill>
                <a:latin typeface="Courier New" pitchFamily="49" charset="0"/>
                <a:cs typeface="Courier New" pitchFamily="49" charset="0"/>
              </a:rPr>
              <a:t>peer.getProvider</a:t>
            </a:r>
            <a:r>
              <a:rPr lang="en-US" sz="1200" b="1" dirty="0">
                <a:solidFill>
                  <a:srgbClr val="C00000"/>
                </a:solidFill>
                <a:latin typeface="Courier New" pitchFamily="49" charset="0"/>
                <a:cs typeface="Courier New" pitchFamily="49" charset="0"/>
              </a:rPr>
              <a:t>(“cti-</a:t>
            </a:r>
            <a:r>
              <a:rPr lang="en-US" sz="1200" b="1" dirty="0" err="1">
                <a:solidFill>
                  <a:srgbClr val="C00000"/>
                </a:solidFill>
                <a:latin typeface="Courier New" pitchFamily="49" charset="0"/>
                <a:cs typeface="Courier New" pitchFamily="49" charset="0"/>
              </a:rPr>
              <a:t>server;login</a:t>
            </a:r>
            <a:r>
              <a:rPr lang="en-US" sz="1200" b="1" dirty="0">
                <a:solidFill>
                  <a:srgbClr val="C00000"/>
                </a:solidFill>
                <a:latin typeface="Courier New" pitchFamily="49" charset="0"/>
                <a:cs typeface="Courier New" pitchFamily="49" charset="0"/>
              </a:rPr>
              <a:t>=</a:t>
            </a:r>
            <a:r>
              <a:rPr lang="en-US" sz="1200" b="1" dirty="0" err="1">
                <a:solidFill>
                  <a:srgbClr val="C00000"/>
                </a:solidFill>
                <a:latin typeface="Courier New" pitchFamily="49" charset="0"/>
                <a:cs typeface="Courier New" pitchFamily="49" charset="0"/>
              </a:rPr>
              <a:t>username;passwd</a:t>
            </a:r>
            <a:r>
              <a:rPr lang="en-US" sz="1200" b="1" dirty="0">
                <a:solidFill>
                  <a:srgbClr val="C00000"/>
                </a:solidFill>
                <a:latin typeface="Courier New" pitchFamily="49" charset="0"/>
                <a:cs typeface="Courier New" pitchFamily="49" charset="0"/>
              </a:rPr>
              <a:t>=pass");</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a:t>
            </a:r>
            <a:r>
              <a:rPr lang="en-US" sz="1200" b="1" dirty="0" err="1">
                <a:solidFill>
                  <a:srgbClr val="C00000"/>
                </a:solidFill>
                <a:latin typeface="Courier New" pitchFamily="49" charset="0"/>
                <a:cs typeface="Courier New" pitchFamily="49" charset="0"/>
              </a:rPr>
              <a:t>System.out.println</a:t>
            </a:r>
            <a:r>
              <a:rPr lang="en-US" sz="1200" b="1" dirty="0">
                <a:solidFill>
                  <a:srgbClr val="C00000"/>
                </a:solidFill>
                <a:latin typeface="Courier New" pitchFamily="49" charset="0"/>
                <a:cs typeface="Courier New" pitchFamily="49" charset="0"/>
              </a:rPr>
              <a:t> ("Got provider "+provider);</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a:t>
            </a:r>
            <a:r>
              <a:rPr lang="en-US" sz="1200" b="1" dirty="0" err="1">
                <a:solidFill>
                  <a:srgbClr val="C00000"/>
                </a:solidFill>
                <a:latin typeface="Courier New" pitchFamily="49" charset="0"/>
                <a:cs typeface="Courier New" pitchFamily="49" charset="0"/>
              </a:rPr>
              <a:t>MyProviderObserver</a:t>
            </a:r>
            <a:r>
              <a:rPr lang="en-US" sz="1200" b="1" dirty="0">
                <a:solidFill>
                  <a:srgbClr val="C00000"/>
                </a:solidFill>
                <a:latin typeface="Courier New" pitchFamily="49" charset="0"/>
                <a:cs typeface="Courier New" pitchFamily="49" charset="0"/>
              </a:rPr>
              <a:t> </a:t>
            </a:r>
            <a:r>
              <a:rPr lang="en-US" sz="1200" b="1" dirty="0" err="1">
                <a:solidFill>
                  <a:srgbClr val="C00000"/>
                </a:solidFill>
                <a:latin typeface="Courier New" pitchFamily="49" charset="0"/>
                <a:cs typeface="Courier New" pitchFamily="49" charset="0"/>
              </a:rPr>
              <a:t>providerObserver</a:t>
            </a:r>
            <a:r>
              <a:rPr lang="en-US" sz="1200" b="1" dirty="0">
                <a:solidFill>
                  <a:srgbClr val="C00000"/>
                </a:solidFill>
                <a:latin typeface="Courier New" pitchFamily="49" charset="0"/>
                <a:cs typeface="Courier New" pitchFamily="49" charset="0"/>
              </a:rPr>
              <a:t> = new </a:t>
            </a:r>
            <a:r>
              <a:rPr lang="en-US" sz="1200" b="1" dirty="0" err="1">
                <a:solidFill>
                  <a:srgbClr val="C00000"/>
                </a:solidFill>
                <a:latin typeface="Courier New" pitchFamily="49" charset="0"/>
                <a:cs typeface="Courier New" pitchFamily="49" charset="0"/>
              </a:rPr>
              <a:t>MyProviderObserver</a:t>
            </a:r>
            <a:r>
              <a:rPr lang="en-US" sz="1200" b="1" dirty="0">
                <a:solidFill>
                  <a:srgbClr val="C00000"/>
                </a:solidFill>
                <a:latin typeface="Courier New" pitchFamily="49" charset="0"/>
                <a:cs typeface="Courier New" pitchFamily="49" charset="0"/>
              </a:rPr>
              <a:t> ();</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a:t>
            </a:r>
            <a:r>
              <a:rPr lang="en-US" sz="1200" b="1" dirty="0" err="1">
                <a:solidFill>
                  <a:srgbClr val="C00000"/>
                </a:solidFill>
                <a:latin typeface="Courier New" pitchFamily="49" charset="0"/>
                <a:cs typeface="Courier New" pitchFamily="49" charset="0"/>
              </a:rPr>
              <a:t>provider.addObserver</a:t>
            </a:r>
            <a:r>
              <a:rPr lang="en-US" sz="1200" b="1" dirty="0">
                <a:solidFill>
                  <a:srgbClr val="C00000"/>
                </a:solidFill>
                <a:latin typeface="Courier New" pitchFamily="49" charset="0"/>
                <a:cs typeface="Courier New" pitchFamily="49" charset="0"/>
              </a:rPr>
              <a:t>(</a:t>
            </a:r>
            <a:r>
              <a:rPr lang="en-US" sz="1200" b="1" dirty="0" err="1">
                <a:solidFill>
                  <a:srgbClr val="C00000"/>
                </a:solidFill>
                <a:latin typeface="Courier New" pitchFamily="49" charset="0"/>
                <a:cs typeface="Courier New" pitchFamily="49" charset="0"/>
              </a:rPr>
              <a:t>providerObserver</a:t>
            </a:r>
            <a:r>
              <a:rPr lang="en-US" sz="1200" b="1" dirty="0">
                <a:solidFill>
                  <a:srgbClr val="C00000"/>
                </a:solidFill>
                <a:latin typeface="Courier New" pitchFamily="49" charset="0"/>
                <a:cs typeface="Courier New" pitchFamily="49" charset="0"/>
              </a:rPr>
              <a:t>);</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while (</a:t>
            </a:r>
            <a:r>
              <a:rPr lang="en-US" sz="1200" b="1" dirty="0" err="1">
                <a:solidFill>
                  <a:srgbClr val="C00000"/>
                </a:solidFill>
                <a:latin typeface="Courier New" pitchFamily="49" charset="0"/>
                <a:cs typeface="Courier New" pitchFamily="49" charset="0"/>
              </a:rPr>
              <a:t>outOfService</a:t>
            </a:r>
            <a:r>
              <a:rPr lang="en-US" sz="1200" b="1" dirty="0">
                <a:solidFill>
                  <a:srgbClr val="C00000"/>
                </a:solidFill>
                <a:latin typeface="Courier New" pitchFamily="49" charset="0"/>
                <a:cs typeface="Courier New" pitchFamily="49" charset="0"/>
              </a:rPr>
              <a:t> ) {</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a:t>
            </a:r>
            <a:r>
              <a:rPr lang="en-US" sz="1200" b="1" dirty="0" err="1">
                <a:solidFill>
                  <a:srgbClr val="C00000"/>
                </a:solidFill>
                <a:latin typeface="Courier New" pitchFamily="49" charset="0"/>
                <a:cs typeface="Courier New" pitchFamily="49" charset="0"/>
              </a:rPr>
              <a:t>Thread.sleep</a:t>
            </a:r>
            <a:r>
              <a:rPr lang="en-US" sz="1200" b="1" dirty="0">
                <a:solidFill>
                  <a:srgbClr val="C00000"/>
                </a:solidFill>
                <a:latin typeface="Courier New" pitchFamily="49" charset="0"/>
                <a:cs typeface="Courier New" pitchFamily="49" charset="0"/>
              </a:rPr>
              <a:t>(500);	</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a:t>
            </a:r>
            <a:r>
              <a:rPr lang="en-US" sz="1200" b="1" dirty="0" err="1">
                <a:solidFill>
                  <a:srgbClr val="C00000"/>
                </a:solidFill>
                <a:latin typeface="Courier New" pitchFamily="49" charset="0"/>
                <a:cs typeface="Courier New" pitchFamily="49" charset="0"/>
              </a:rPr>
              <a:t>System.out.println</a:t>
            </a:r>
            <a:r>
              <a:rPr lang="en-US" sz="1200" b="1" dirty="0">
                <a:solidFill>
                  <a:srgbClr val="C00000"/>
                </a:solidFill>
                <a:latin typeface="Courier New" pitchFamily="49" charset="0"/>
                <a:cs typeface="Courier New" pitchFamily="49" charset="0"/>
              </a:rPr>
              <a:t> ("Provider is now in service");</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Address[] addresses = </a:t>
            </a:r>
            <a:r>
              <a:rPr lang="en-US" sz="1200" b="1" dirty="0" err="1">
                <a:solidFill>
                  <a:srgbClr val="C00000"/>
                </a:solidFill>
                <a:latin typeface="Courier New" pitchFamily="49" charset="0"/>
                <a:cs typeface="Courier New" pitchFamily="49" charset="0"/>
              </a:rPr>
              <a:t>provider.getAddresses</a:t>
            </a:r>
            <a:r>
              <a:rPr lang="en-US" sz="1200" b="1" dirty="0">
                <a:solidFill>
                  <a:srgbClr val="C00000"/>
                </a:solidFill>
                <a:latin typeface="Courier New" pitchFamily="49" charset="0"/>
                <a:cs typeface="Courier New" pitchFamily="49" charset="0"/>
              </a:rPr>
              <a:t>();</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a:t>
            </a:r>
            <a:r>
              <a:rPr lang="en-US" sz="1200" b="1" dirty="0" err="1">
                <a:solidFill>
                  <a:srgbClr val="C00000"/>
                </a:solidFill>
                <a:latin typeface="Courier New" pitchFamily="49" charset="0"/>
                <a:cs typeface="Courier New" pitchFamily="49" charset="0"/>
              </a:rPr>
              <a:t>System.out.println</a:t>
            </a:r>
            <a:r>
              <a:rPr lang="en-US" sz="1200" b="1" dirty="0">
                <a:solidFill>
                  <a:srgbClr val="C00000"/>
                </a:solidFill>
                <a:latin typeface="Courier New" pitchFamily="49" charset="0"/>
                <a:cs typeface="Courier New" pitchFamily="49" charset="0"/>
              </a:rPr>
              <a:t> ("Found "+ </a:t>
            </a:r>
            <a:r>
              <a:rPr lang="en-US" sz="1200" b="1" dirty="0" err="1">
                <a:solidFill>
                  <a:srgbClr val="C00000"/>
                </a:solidFill>
                <a:latin typeface="Courier New" pitchFamily="49" charset="0"/>
                <a:cs typeface="Courier New" pitchFamily="49" charset="0"/>
              </a:rPr>
              <a:t>addresses.length</a:t>
            </a:r>
            <a:r>
              <a:rPr lang="en-US" sz="1200" b="1" dirty="0">
                <a:solidFill>
                  <a:srgbClr val="C00000"/>
                </a:solidFill>
                <a:latin typeface="Courier New" pitchFamily="49" charset="0"/>
                <a:cs typeface="Courier New" pitchFamily="49" charset="0"/>
              </a:rPr>
              <a:t> +" addresses");</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for(</a:t>
            </a:r>
            <a:r>
              <a:rPr lang="en-US" sz="1200" b="1" dirty="0" err="1">
                <a:solidFill>
                  <a:srgbClr val="C00000"/>
                </a:solidFill>
                <a:latin typeface="Courier New" pitchFamily="49" charset="0"/>
                <a:cs typeface="Courier New" pitchFamily="49" charset="0"/>
              </a:rPr>
              <a:t>int</a:t>
            </a:r>
            <a:r>
              <a:rPr lang="en-US" sz="1200" b="1" dirty="0">
                <a:solidFill>
                  <a:srgbClr val="C00000"/>
                </a:solidFill>
                <a:latin typeface="Courier New" pitchFamily="49" charset="0"/>
                <a:cs typeface="Courier New" pitchFamily="49" charset="0"/>
              </a:rPr>
              <a:t> </a:t>
            </a:r>
            <a:r>
              <a:rPr lang="en-US" sz="1200" b="1" dirty="0" err="1">
                <a:solidFill>
                  <a:srgbClr val="C00000"/>
                </a:solidFill>
                <a:latin typeface="Courier New" pitchFamily="49" charset="0"/>
                <a:cs typeface="Courier New" pitchFamily="49" charset="0"/>
              </a:rPr>
              <a:t>i</a:t>
            </a:r>
            <a:r>
              <a:rPr lang="en-US" sz="1200" b="1" dirty="0">
                <a:solidFill>
                  <a:srgbClr val="C00000"/>
                </a:solidFill>
                <a:latin typeface="Courier New" pitchFamily="49" charset="0"/>
                <a:cs typeface="Courier New" pitchFamily="49" charset="0"/>
              </a:rPr>
              <a:t>=0; </a:t>
            </a:r>
            <a:r>
              <a:rPr lang="en-US" sz="1200" b="1" dirty="0" err="1">
                <a:solidFill>
                  <a:srgbClr val="C00000"/>
                </a:solidFill>
                <a:latin typeface="Courier New" pitchFamily="49" charset="0"/>
                <a:cs typeface="Courier New" pitchFamily="49" charset="0"/>
              </a:rPr>
              <a:t>i</a:t>
            </a:r>
            <a:r>
              <a:rPr lang="en-US" sz="1200" b="1" dirty="0">
                <a:solidFill>
                  <a:srgbClr val="C00000"/>
                </a:solidFill>
                <a:latin typeface="Courier New" pitchFamily="49" charset="0"/>
                <a:cs typeface="Courier New" pitchFamily="49" charset="0"/>
              </a:rPr>
              <a:t>&lt; </a:t>
            </a:r>
            <a:r>
              <a:rPr lang="en-US" sz="1200" b="1" dirty="0" err="1">
                <a:solidFill>
                  <a:srgbClr val="C00000"/>
                </a:solidFill>
                <a:latin typeface="Courier New" pitchFamily="49" charset="0"/>
                <a:cs typeface="Courier New" pitchFamily="49" charset="0"/>
              </a:rPr>
              <a:t>addresses.length</a:t>
            </a:r>
            <a:r>
              <a:rPr lang="en-US" sz="1200" b="1" dirty="0">
                <a:solidFill>
                  <a:srgbClr val="C00000"/>
                </a:solidFill>
                <a:latin typeface="Courier New" pitchFamily="49" charset="0"/>
                <a:cs typeface="Courier New" pitchFamily="49" charset="0"/>
              </a:rPr>
              <a:t>; </a:t>
            </a:r>
            <a:r>
              <a:rPr lang="en-US" sz="1200" b="1" dirty="0" err="1">
                <a:solidFill>
                  <a:srgbClr val="C00000"/>
                </a:solidFill>
                <a:latin typeface="Courier New" pitchFamily="49" charset="0"/>
                <a:cs typeface="Courier New" pitchFamily="49" charset="0"/>
              </a:rPr>
              <a:t>i</a:t>
            </a:r>
            <a:r>
              <a:rPr lang="en-US" sz="1200" b="1" dirty="0">
                <a:solidFill>
                  <a:srgbClr val="C00000"/>
                </a:solidFill>
                <a:latin typeface="Courier New" pitchFamily="49" charset="0"/>
                <a:cs typeface="Courier New" pitchFamily="49" charset="0"/>
              </a:rPr>
              <a:t>++){</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a:t>
            </a:r>
            <a:r>
              <a:rPr lang="en-US" sz="1200" b="1" dirty="0" err="1">
                <a:solidFill>
                  <a:srgbClr val="C00000"/>
                </a:solidFill>
                <a:latin typeface="Courier New" pitchFamily="49" charset="0"/>
                <a:cs typeface="Courier New" pitchFamily="49" charset="0"/>
              </a:rPr>
              <a:t>System.out.println</a:t>
            </a:r>
            <a:r>
              <a:rPr lang="en-US" sz="1200" b="1" dirty="0">
                <a:solidFill>
                  <a:srgbClr val="C00000"/>
                </a:solidFill>
                <a:latin typeface="Courier New" pitchFamily="49" charset="0"/>
                <a:cs typeface="Courier New" pitchFamily="49" charset="0"/>
              </a:rPr>
              <a:t>(addresses[</a:t>
            </a:r>
            <a:r>
              <a:rPr lang="en-US" sz="1200" b="1" dirty="0" err="1">
                <a:solidFill>
                  <a:srgbClr val="C00000"/>
                </a:solidFill>
                <a:latin typeface="Courier New" pitchFamily="49" charset="0"/>
                <a:cs typeface="Courier New" pitchFamily="49" charset="0"/>
              </a:rPr>
              <a:t>i</a:t>
            </a:r>
            <a:r>
              <a:rPr lang="en-US" sz="1200" b="1" dirty="0">
                <a:solidFill>
                  <a:srgbClr val="C00000"/>
                </a:solidFill>
                <a:latin typeface="Courier New" pitchFamily="49" charset="0"/>
                <a:cs typeface="Courier New" pitchFamily="49" charset="0"/>
              </a:rPr>
              <a:t>]);	</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a:t>
            </a:r>
            <a:r>
              <a:rPr lang="en-US" sz="1200" b="1" dirty="0" err="1">
                <a:solidFill>
                  <a:srgbClr val="C00000"/>
                </a:solidFill>
                <a:latin typeface="Courier New" pitchFamily="49" charset="0"/>
                <a:cs typeface="Courier New" pitchFamily="49" charset="0"/>
              </a:rPr>
              <a:t>provider.shutdown</a:t>
            </a:r>
            <a:r>
              <a:rPr lang="en-US" sz="1200" b="1" dirty="0">
                <a:solidFill>
                  <a:srgbClr val="C00000"/>
                </a:solidFill>
                <a:latin typeface="Courier New" pitchFamily="49" charset="0"/>
                <a:cs typeface="Courier New" pitchFamily="49" charset="0"/>
              </a:rPr>
              <a:t>();</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 catch (Exception e){	</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a:t>
            </a:r>
          </a:p>
          <a:p>
            <a:pPr marL="236538" indent="-236538" defTabSz="814388">
              <a:lnSpc>
                <a:spcPct val="75000"/>
              </a:lnSpc>
              <a:spcBef>
                <a:spcPts val="300"/>
              </a:spcBef>
              <a:buClr>
                <a:schemeClr val="tx2"/>
              </a:buClr>
              <a:buSzPct val="100000"/>
            </a:pPr>
            <a:r>
              <a:rPr lang="en-US" sz="1200" b="1" dirty="0">
                <a:solidFill>
                  <a:srgbClr val="C00000"/>
                </a:solidFill>
                <a:latin typeface="Courier New" pitchFamily="49" charset="0"/>
                <a:cs typeface="Courier New" pitchFamily="49" charset="0"/>
              </a:rPr>
              <a:t>	}</a:t>
            </a: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title"/>
          </p:nvPr>
        </p:nvSpPr>
        <p:spPr/>
        <p:txBody>
          <a:bodyPr/>
          <a:lstStyle/>
          <a:p>
            <a:pPr eaLnBrk="1" hangingPunct="1"/>
            <a:r>
              <a:rPr lang="en-US" smtClean="0"/>
              <a:t>Basic Telephony APIs Supported</a:t>
            </a:r>
          </a:p>
        </p:txBody>
      </p:sp>
      <p:sp>
        <p:nvSpPr>
          <p:cNvPr id="108547" name="Rectangle 6"/>
          <p:cNvSpPr>
            <a:spLocks noGrp="1" noChangeArrowheads="1"/>
          </p:cNvSpPr>
          <p:nvPr>
            <p:ph type="body" sz="quarter" idx="10"/>
          </p:nvPr>
        </p:nvSpPr>
        <p:spPr/>
        <p:txBody>
          <a:bodyPr>
            <a:noAutofit/>
          </a:bodyPr>
          <a:lstStyle/>
          <a:p>
            <a:pPr eaLnBrk="1" hangingPunct="1"/>
            <a:r>
              <a:rPr lang="en-US" dirty="0" smtClean="0">
                <a:solidFill>
                  <a:srgbClr val="C00000"/>
                </a:solidFill>
              </a:rPr>
              <a:t>connect() </a:t>
            </a:r>
            <a:r>
              <a:rPr lang="en-US" dirty="0" smtClean="0"/>
              <a:t>- API on </a:t>
            </a:r>
            <a:r>
              <a:rPr lang="en-US" dirty="0" err="1" smtClean="0">
                <a:solidFill>
                  <a:srgbClr val="C00000"/>
                </a:solidFill>
              </a:rPr>
              <a:t>CiscoCall</a:t>
            </a:r>
            <a:r>
              <a:rPr lang="en-US" dirty="0" smtClean="0">
                <a:solidFill>
                  <a:schemeClr val="accent2"/>
                </a:solidFill>
              </a:rPr>
              <a:t> </a:t>
            </a:r>
            <a:r>
              <a:rPr lang="en-US" dirty="0" smtClean="0"/>
              <a:t>to place a call from originating endpoint to a destination address string </a:t>
            </a:r>
          </a:p>
          <a:p>
            <a:pPr eaLnBrk="1" hangingPunct="1"/>
            <a:r>
              <a:rPr lang="en-US" dirty="0" smtClean="0">
                <a:solidFill>
                  <a:srgbClr val="C00000"/>
                </a:solidFill>
              </a:rPr>
              <a:t>answer() </a:t>
            </a:r>
            <a:r>
              <a:rPr lang="en-US" dirty="0" smtClean="0"/>
              <a:t>- API on </a:t>
            </a:r>
            <a:r>
              <a:rPr lang="en-US" dirty="0" err="1" smtClean="0">
                <a:solidFill>
                  <a:srgbClr val="C00000"/>
                </a:solidFill>
              </a:rPr>
              <a:t>TerminalConnection</a:t>
            </a:r>
            <a:r>
              <a:rPr lang="en-US" dirty="0" smtClean="0"/>
              <a:t> to answer the incoming call on this </a:t>
            </a:r>
            <a:r>
              <a:rPr lang="en-US" dirty="0" err="1" smtClean="0"/>
              <a:t>TerminalConnection</a:t>
            </a:r>
            <a:endParaRPr lang="en-US" dirty="0" smtClean="0"/>
          </a:p>
          <a:p>
            <a:pPr eaLnBrk="1" hangingPunct="1"/>
            <a:r>
              <a:rPr lang="en-US" dirty="0" smtClean="0">
                <a:solidFill>
                  <a:srgbClr val="C00000"/>
                </a:solidFill>
              </a:rPr>
              <a:t>redirect() </a:t>
            </a:r>
            <a:r>
              <a:rPr lang="en-US" dirty="0" smtClean="0"/>
              <a:t>- API on </a:t>
            </a:r>
            <a:r>
              <a:rPr lang="en-US" dirty="0" err="1" smtClean="0">
                <a:solidFill>
                  <a:srgbClr val="C00000"/>
                </a:solidFill>
              </a:rPr>
              <a:t>CiscoConnection</a:t>
            </a:r>
            <a:r>
              <a:rPr lang="en-US" dirty="0" smtClean="0">
                <a:solidFill>
                  <a:schemeClr val="accent2"/>
                </a:solidFill>
              </a:rPr>
              <a:t> </a:t>
            </a:r>
            <a:r>
              <a:rPr lang="en-US" dirty="0" smtClean="0"/>
              <a:t>to redirect an incoming telephone call at an Address to another telephone address </a:t>
            </a:r>
          </a:p>
          <a:p>
            <a:pPr eaLnBrk="1" hangingPunct="1"/>
            <a:r>
              <a:rPr lang="en-US" dirty="0" smtClean="0">
                <a:solidFill>
                  <a:srgbClr val="C00000"/>
                </a:solidFill>
              </a:rPr>
              <a:t>transfer(call </a:t>
            </a:r>
            <a:r>
              <a:rPr lang="en-US" dirty="0" err="1" smtClean="0">
                <a:solidFill>
                  <a:srgbClr val="C00000"/>
                </a:solidFill>
              </a:rPr>
              <a:t>otherCall</a:t>
            </a:r>
            <a:r>
              <a:rPr lang="en-US" dirty="0" smtClean="0">
                <a:solidFill>
                  <a:srgbClr val="C00000"/>
                </a:solidFill>
              </a:rPr>
              <a:t>) </a:t>
            </a:r>
            <a:r>
              <a:rPr lang="en-US" dirty="0" smtClean="0"/>
              <a:t>- API on </a:t>
            </a:r>
            <a:r>
              <a:rPr lang="en-US" dirty="0" err="1" smtClean="0">
                <a:solidFill>
                  <a:srgbClr val="C00000"/>
                </a:solidFill>
              </a:rPr>
              <a:t>CiscoCall</a:t>
            </a:r>
            <a:r>
              <a:rPr lang="en-US" dirty="0" smtClean="0">
                <a:solidFill>
                  <a:schemeClr val="accent2"/>
                </a:solidFill>
              </a:rPr>
              <a:t> </a:t>
            </a:r>
            <a:r>
              <a:rPr lang="en-US" dirty="0" smtClean="0"/>
              <a:t>which takes </a:t>
            </a:r>
            <a:r>
              <a:rPr lang="en-US" dirty="0" err="1" smtClean="0"/>
              <a:t>otherCall</a:t>
            </a:r>
            <a:r>
              <a:rPr lang="en-US" dirty="0" smtClean="0"/>
              <a:t>, which could be either consult call or just another call on same device, as input to complete transfer </a:t>
            </a:r>
          </a:p>
          <a:p>
            <a:pPr eaLnBrk="1" hangingPunct="1"/>
            <a:r>
              <a:rPr lang="en-US" dirty="0" smtClean="0">
                <a:solidFill>
                  <a:srgbClr val="C00000"/>
                </a:solidFill>
              </a:rPr>
              <a:t>transfer(string destination) </a:t>
            </a:r>
            <a:r>
              <a:rPr lang="en-US" dirty="0" smtClean="0"/>
              <a:t>- API on </a:t>
            </a:r>
            <a:r>
              <a:rPr lang="en-US" dirty="0" err="1" smtClean="0">
                <a:solidFill>
                  <a:srgbClr val="C00000"/>
                </a:solidFill>
              </a:rPr>
              <a:t>CiscoCall</a:t>
            </a:r>
            <a:r>
              <a:rPr lang="en-US" dirty="0" smtClean="0">
                <a:solidFill>
                  <a:schemeClr val="accent6"/>
                </a:solidFill>
              </a:rPr>
              <a:t> </a:t>
            </a:r>
            <a:r>
              <a:rPr lang="en-US" dirty="0" smtClean="0"/>
              <a:t>to complete </a:t>
            </a:r>
            <a:br>
              <a:rPr lang="en-US" dirty="0" smtClean="0"/>
            </a:br>
            <a:r>
              <a:rPr lang="en-US" dirty="0" smtClean="0"/>
              <a:t>a blind transfer to destination </a:t>
            </a: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title"/>
          </p:nvPr>
        </p:nvSpPr>
        <p:spPr/>
        <p:txBody>
          <a:bodyPr/>
          <a:lstStyle/>
          <a:p>
            <a:pPr eaLnBrk="1" hangingPunct="1"/>
            <a:r>
              <a:rPr lang="en-US" smtClean="0"/>
              <a:t>Basic Telephony APIs Supported</a:t>
            </a:r>
          </a:p>
        </p:txBody>
      </p:sp>
      <p:sp>
        <p:nvSpPr>
          <p:cNvPr id="109571" name="Rectangle 6"/>
          <p:cNvSpPr>
            <a:spLocks noGrp="1" noChangeArrowheads="1"/>
          </p:cNvSpPr>
          <p:nvPr>
            <p:ph type="body" sz="quarter" idx="10"/>
          </p:nvPr>
        </p:nvSpPr>
        <p:spPr>
          <a:xfrm>
            <a:off x="239713" y="1441345"/>
            <a:ext cx="7685087" cy="4527655"/>
          </a:xfrm>
        </p:spPr>
        <p:txBody>
          <a:bodyPr/>
          <a:lstStyle/>
          <a:p>
            <a:pPr eaLnBrk="1" hangingPunct="1"/>
            <a:r>
              <a:rPr lang="en-US" dirty="0" smtClean="0">
                <a:solidFill>
                  <a:srgbClr val="C00000"/>
                </a:solidFill>
              </a:rPr>
              <a:t>Conference (Call </a:t>
            </a:r>
            <a:r>
              <a:rPr lang="en-US" dirty="0" err="1" smtClean="0">
                <a:solidFill>
                  <a:srgbClr val="C00000"/>
                </a:solidFill>
              </a:rPr>
              <a:t>otherCall</a:t>
            </a:r>
            <a:r>
              <a:rPr lang="en-US" dirty="0" smtClean="0">
                <a:solidFill>
                  <a:srgbClr val="C00000"/>
                </a:solidFill>
              </a:rPr>
              <a:t>) </a:t>
            </a:r>
            <a:r>
              <a:rPr lang="en-US" dirty="0" smtClean="0"/>
              <a:t>- API on </a:t>
            </a:r>
            <a:r>
              <a:rPr lang="en-US" dirty="0" err="1" smtClean="0">
                <a:solidFill>
                  <a:srgbClr val="C00000"/>
                </a:solidFill>
              </a:rPr>
              <a:t>CiscoCall</a:t>
            </a:r>
            <a:r>
              <a:rPr lang="en-US" dirty="0" smtClean="0">
                <a:solidFill>
                  <a:schemeClr val="accent2"/>
                </a:solidFill>
              </a:rPr>
              <a:t> </a:t>
            </a:r>
            <a:r>
              <a:rPr lang="en-US" dirty="0" smtClean="0"/>
              <a:t>which takes </a:t>
            </a:r>
            <a:r>
              <a:rPr lang="en-US" dirty="0" err="1" smtClean="0"/>
              <a:t>otherCall</a:t>
            </a:r>
            <a:r>
              <a:rPr lang="en-US" dirty="0" smtClean="0"/>
              <a:t>, which could be either consult call or just another call on same device, as input to join together in single conference </a:t>
            </a:r>
          </a:p>
          <a:p>
            <a:pPr eaLnBrk="1" hangingPunct="1"/>
            <a:r>
              <a:rPr lang="en-US" dirty="0" smtClean="0">
                <a:solidFill>
                  <a:srgbClr val="C00000"/>
                </a:solidFill>
              </a:rPr>
              <a:t>Conference(Call </a:t>
            </a:r>
            <a:r>
              <a:rPr lang="en-US" dirty="0" err="1" smtClean="0">
                <a:solidFill>
                  <a:srgbClr val="C00000"/>
                </a:solidFill>
              </a:rPr>
              <a:t>otherCalls</a:t>
            </a:r>
            <a:r>
              <a:rPr lang="en-US" dirty="0" smtClean="0">
                <a:solidFill>
                  <a:srgbClr val="C00000"/>
                </a:solidFill>
              </a:rPr>
              <a:t>) </a:t>
            </a:r>
            <a:r>
              <a:rPr lang="en-US" dirty="0" smtClean="0"/>
              <a:t>- API on </a:t>
            </a:r>
            <a:r>
              <a:rPr lang="en-US" dirty="0" err="1" smtClean="0">
                <a:solidFill>
                  <a:srgbClr val="C00000"/>
                </a:solidFill>
              </a:rPr>
              <a:t>CiscoCall</a:t>
            </a:r>
            <a:r>
              <a:rPr lang="en-US" dirty="0" smtClean="0"/>
              <a:t> which takes list of </a:t>
            </a:r>
            <a:r>
              <a:rPr lang="en-US" dirty="0" err="1" smtClean="0"/>
              <a:t>otherCalls</a:t>
            </a:r>
            <a:r>
              <a:rPr lang="en-US" dirty="0" smtClean="0"/>
              <a:t> and join them together in single conference call </a:t>
            </a:r>
          </a:p>
          <a:p>
            <a:pPr eaLnBrk="1" hangingPunct="1"/>
            <a:r>
              <a:rPr lang="en-US" dirty="0" smtClean="0">
                <a:solidFill>
                  <a:srgbClr val="C00000"/>
                </a:solidFill>
              </a:rPr>
              <a:t>Hold() </a:t>
            </a:r>
            <a:r>
              <a:rPr lang="en-US" dirty="0" smtClean="0"/>
              <a:t>- API on </a:t>
            </a:r>
            <a:r>
              <a:rPr lang="en-US" dirty="0" err="1" smtClean="0">
                <a:solidFill>
                  <a:srgbClr val="C00000"/>
                </a:solidFill>
              </a:rPr>
              <a:t>TerminalConnection</a:t>
            </a:r>
            <a:r>
              <a:rPr lang="en-US" dirty="0" smtClean="0"/>
              <a:t> which allows application to put the call on hold </a:t>
            </a:r>
          </a:p>
          <a:p>
            <a:pPr eaLnBrk="1" hangingPunct="1"/>
            <a:endParaRPr lang="en-US" dirty="0" smtClean="0"/>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title"/>
          </p:nvPr>
        </p:nvSpPr>
        <p:spPr/>
        <p:txBody>
          <a:bodyPr/>
          <a:lstStyle/>
          <a:p>
            <a:pPr eaLnBrk="1" hangingPunct="1"/>
            <a:r>
              <a:rPr lang="en-US" smtClean="0"/>
              <a:t>Cisco JTAPI Sample Applications</a:t>
            </a:r>
          </a:p>
        </p:txBody>
      </p:sp>
      <p:sp>
        <p:nvSpPr>
          <p:cNvPr id="110595" name="Rectangle 7"/>
          <p:cNvSpPr>
            <a:spLocks noGrp="1" noChangeArrowheads="1"/>
          </p:cNvSpPr>
          <p:nvPr>
            <p:ph type="body" sz="quarter" idx="10"/>
          </p:nvPr>
        </p:nvSpPr>
        <p:spPr/>
        <p:txBody>
          <a:bodyPr/>
          <a:lstStyle/>
          <a:p>
            <a:pPr>
              <a:buNone/>
            </a:pPr>
            <a:r>
              <a:rPr lang="en-US" dirty="0" err="1" smtClean="0">
                <a:solidFill>
                  <a:srgbClr val="C00000"/>
                </a:solidFill>
              </a:rPr>
              <a:t>JTrace</a:t>
            </a:r>
            <a:r>
              <a:rPr lang="en-US" dirty="0" smtClean="0">
                <a:solidFill>
                  <a:srgbClr val="C00000"/>
                </a:solidFill>
              </a:rPr>
              <a:t> and </a:t>
            </a:r>
            <a:r>
              <a:rPr lang="en-US" dirty="0" err="1" smtClean="0">
                <a:solidFill>
                  <a:srgbClr val="C00000"/>
                </a:solidFill>
              </a:rPr>
              <a:t>MakeCall</a:t>
            </a:r>
            <a:r>
              <a:rPr lang="en-US" dirty="0" smtClean="0">
                <a:solidFill>
                  <a:srgbClr val="C00000"/>
                </a:solidFill>
              </a:rPr>
              <a:t> Sample apps</a:t>
            </a:r>
          </a:p>
          <a:p>
            <a:pPr eaLnBrk="1" hangingPunct="1"/>
            <a:r>
              <a:rPr lang="en-US" dirty="0" err="1" smtClean="0"/>
              <a:t>JTrace</a:t>
            </a:r>
            <a:r>
              <a:rPr lang="en-US" dirty="0" smtClean="0"/>
              <a:t>-displays events delivered to applications, for address DN1 and DN2</a:t>
            </a:r>
          </a:p>
          <a:p>
            <a:pPr eaLnBrk="1" hangingPunct="1"/>
            <a:r>
              <a:rPr lang="en-US" dirty="0" smtClean="0"/>
              <a:t>Usage</a:t>
            </a:r>
            <a:r>
              <a:rPr lang="en-US" dirty="0" smtClean="0">
                <a:solidFill>
                  <a:srgbClr val="C00000"/>
                </a:solidFill>
              </a:rPr>
              <a:t>: </a:t>
            </a:r>
            <a:r>
              <a:rPr lang="en-US" b="1" dirty="0" smtClean="0">
                <a:solidFill>
                  <a:srgbClr val="C00000"/>
                </a:solidFill>
                <a:latin typeface="Courier New" pitchFamily="49" charset="0"/>
                <a:cs typeface="Courier New" pitchFamily="49" charset="0"/>
              </a:rPr>
              <a:t>java </a:t>
            </a:r>
            <a:r>
              <a:rPr lang="en-US" b="1" dirty="0" err="1" smtClean="0">
                <a:solidFill>
                  <a:srgbClr val="C00000"/>
                </a:solidFill>
                <a:latin typeface="Courier New" pitchFamily="49" charset="0"/>
                <a:cs typeface="Courier New" pitchFamily="49" charset="0"/>
              </a:rPr>
              <a:t>jtrace.JTrace</a:t>
            </a:r>
            <a:r>
              <a:rPr lang="en-US" b="1" dirty="0" smtClean="0">
                <a:solidFill>
                  <a:srgbClr val="C00000"/>
                </a:solidFill>
                <a:latin typeface="Courier New" pitchFamily="49" charset="0"/>
                <a:cs typeface="Courier New" pitchFamily="49" charset="0"/>
              </a:rPr>
              <a:t> &lt;</a:t>
            </a:r>
            <a:r>
              <a:rPr lang="en-US" b="1" dirty="0" err="1" smtClean="0">
                <a:solidFill>
                  <a:srgbClr val="C00000"/>
                </a:solidFill>
                <a:latin typeface="Courier New" pitchFamily="49" charset="0"/>
                <a:cs typeface="Courier New" pitchFamily="49" charset="0"/>
              </a:rPr>
              <a:t>IPAddress</a:t>
            </a:r>
            <a:r>
              <a:rPr lang="en-US" b="1" dirty="0" smtClean="0">
                <a:solidFill>
                  <a:srgbClr val="C00000"/>
                </a:solidFill>
                <a:latin typeface="Courier New" pitchFamily="49" charset="0"/>
                <a:cs typeface="Courier New" pitchFamily="49" charset="0"/>
              </a:rPr>
              <a:t>&gt; &lt;</a:t>
            </a:r>
            <a:r>
              <a:rPr lang="en-US" b="1" dirty="0" err="1" smtClean="0">
                <a:solidFill>
                  <a:srgbClr val="C00000"/>
                </a:solidFill>
                <a:latin typeface="Courier New" pitchFamily="49" charset="0"/>
                <a:cs typeface="Courier New" pitchFamily="49" charset="0"/>
              </a:rPr>
              <a:t>userid</a:t>
            </a:r>
            <a:r>
              <a:rPr lang="en-US" b="1" dirty="0" smtClean="0">
                <a:solidFill>
                  <a:srgbClr val="C00000"/>
                </a:solidFill>
                <a:latin typeface="Courier New" pitchFamily="49" charset="0"/>
                <a:cs typeface="Courier New" pitchFamily="49" charset="0"/>
              </a:rPr>
              <a:t>&gt; &lt;password&gt; &lt;DN1&gt; &lt;DN2&gt;</a:t>
            </a:r>
          </a:p>
          <a:p>
            <a:pPr eaLnBrk="1" hangingPunct="1"/>
            <a:r>
              <a:rPr lang="en-US" dirty="0" smtClean="0"/>
              <a:t>MakeCall-to make call between two devices with an action delay of 1000 </a:t>
            </a:r>
            <a:r>
              <a:rPr lang="en-US" dirty="0" err="1" smtClean="0"/>
              <a:t>msecs</a:t>
            </a:r>
            <a:r>
              <a:rPr lang="en-US" dirty="0" smtClean="0"/>
              <a:t> until terminated  </a:t>
            </a:r>
          </a:p>
          <a:p>
            <a:pPr eaLnBrk="1" hangingPunct="1"/>
            <a:r>
              <a:rPr lang="en-US" dirty="0" smtClean="0"/>
              <a:t>Usage: </a:t>
            </a:r>
            <a:r>
              <a:rPr lang="en-US" b="1" dirty="0" smtClean="0">
                <a:solidFill>
                  <a:srgbClr val="C00000"/>
                </a:solidFill>
                <a:latin typeface="Courier New" pitchFamily="49" charset="0"/>
                <a:cs typeface="Courier New" pitchFamily="49" charset="0"/>
              </a:rPr>
              <a:t>java </a:t>
            </a:r>
            <a:r>
              <a:rPr lang="en-US" b="1" dirty="0" err="1" smtClean="0">
                <a:solidFill>
                  <a:srgbClr val="C00000"/>
                </a:solidFill>
                <a:latin typeface="Courier New" pitchFamily="49" charset="0"/>
                <a:cs typeface="Courier New" pitchFamily="49" charset="0"/>
              </a:rPr>
              <a:t>makecall</a:t>
            </a:r>
            <a:r>
              <a:rPr lang="en-US" b="1" dirty="0" smtClean="0">
                <a:solidFill>
                  <a:srgbClr val="C00000"/>
                </a:solidFill>
                <a:latin typeface="Courier New" pitchFamily="49" charset="0"/>
                <a:cs typeface="Courier New" pitchFamily="49" charset="0"/>
              </a:rPr>
              <a:t> &lt;server name&gt; &lt;login&gt; &lt;password&gt; 1000 &lt;DN1&gt; &lt;DN2&gt;</a:t>
            </a:r>
          </a:p>
          <a:p>
            <a:pPr eaLnBrk="1" hangingPunct="1"/>
            <a:endParaRPr lang="en-US" dirty="0" smtClean="0">
              <a:solidFill>
                <a:schemeClr val="accent2"/>
              </a:solidFill>
            </a:endParaRPr>
          </a:p>
          <a:p>
            <a:pPr eaLnBrk="1" hangingPunct="1"/>
            <a:endParaRPr lang="en-US" dirty="0" smtClean="0"/>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title"/>
          </p:nvPr>
        </p:nvSpPr>
        <p:spPr/>
        <p:txBody>
          <a:bodyPr/>
          <a:lstStyle/>
          <a:p>
            <a:r>
              <a:rPr lang="en-US" smtClean="0"/>
              <a:t>Trace Settings and Troubleshooting</a:t>
            </a:r>
          </a:p>
        </p:txBody>
      </p:sp>
      <p:sp>
        <p:nvSpPr>
          <p:cNvPr id="111619" name="Rectangle 6"/>
          <p:cNvSpPr>
            <a:spLocks noGrp="1" noChangeArrowheads="1"/>
          </p:cNvSpPr>
          <p:nvPr>
            <p:ph type="body" sz="quarter" idx="10"/>
          </p:nvPr>
        </p:nvSpPr>
        <p:spPr/>
        <p:txBody>
          <a:bodyPr/>
          <a:lstStyle/>
          <a:p>
            <a:pPr>
              <a:buNone/>
            </a:pPr>
            <a:r>
              <a:rPr lang="en-US" dirty="0" smtClean="0">
                <a:solidFill>
                  <a:srgbClr val="C00000"/>
                </a:solidFill>
              </a:rPr>
              <a:t>JTAPI Preferences</a:t>
            </a:r>
          </a:p>
          <a:p>
            <a:r>
              <a:rPr lang="en-US" dirty="0" smtClean="0"/>
              <a:t>The </a:t>
            </a:r>
            <a:r>
              <a:rPr lang="en-US" dirty="0" err="1" smtClean="0"/>
              <a:t>JTPrefs</a:t>
            </a:r>
            <a:r>
              <a:rPr lang="en-US" dirty="0" smtClean="0"/>
              <a:t> application allows you to enable or disable various kinds of tracing  </a:t>
            </a:r>
          </a:p>
          <a:p>
            <a:r>
              <a:rPr lang="en-US" dirty="0" smtClean="0"/>
              <a:t>To turn on JTAPI traces run </a:t>
            </a:r>
            <a:r>
              <a:rPr lang="en-US" dirty="0" err="1" smtClean="0"/>
              <a:t>JTPrefs</a:t>
            </a:r>
            <a:r>
              <a:rPr lang="en-US" dirty="0" smtClean="0"/>
              <a:t>, and in JTAPI Tracing tab, select all the trace levels </a:t>
            </a:r>
          </a:p>
          <a:p>
            <a:r>
              <a:rPr lang="en-US" dirty="0" smtClean="0"/>
              <a:t>Trace levels defined are:</a:t>
            </a:r>
          </a:p>
          <a:p>
            <a:pPr lvl="1"/>
            <a:r>
              <a:rPr lang="en-US" dirty="0" smtClean="0"/>
              <a:t>WARNING-warning events </a:t>
            </a:r>
          </a:p>
          <a:p>
            <a:pPr lvl="1"/>
            <a:r>
              <a:rPr lang="en-US" dirty="0" smtClean="0"/>
              <a:t>INFORMATIONAL-status events </a:t>
            </a:r>
          </a:p>
          <a:p>
            <a:pPr lvl="1"/>
            <a:r>
              <a:rPr lang="en-US" dirty="0" smtClean="0"/>
              <a:t>DEBUG-debugging events </a:t>
            </a:r>
          </a:p>
          <a:p>
            <a:endParaRPr lang="en-US" dirty="0" smtClean="0"/>
          </a:p>
          <a:p>
            <a:endParaRPr lang="en-US" dirty="0" smtClean="0"/>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title"/>
          </p:nvPr>
        </p:nvSpPr>
        <p:spPr/>
        <p:txBody>
          <a:bodyPr/>
          <a:lstStyle/>
          <a:p>
            <a:r>
              <a:rPr lang="en-US" smtClean="0"/>
              <a:t>Trace Settings and Troubleshooting</a:t>
            </a:r>
          </a:p>
        </p:txBody>
      </p:sp>
      <p:sp>
        <p:nvSpPr>
          <p:cNvPr id="112643" name="Rectangle 6"/>
          <p:cNvSpPr>
            <a:spLocks noGrp="1" noChangeArrowheads="1"/>
          </p:cNvSpPr>
          <p:nvPr>
            <p:ph type="body" sz="quarter" idx="10"/>
          </p:nvPr>
        </p:nvSpPr>
        <p:spPr>
          <a:xfrm>
            <a:off x="239713" y="1441345"/>
            <a:ext cx="8578850" cy="4730855"/>
          </a:xfrm>
        </p:spPr>
        <p:txBody>
          <a:bodyPr>
            <a:noAutofit/>
          </a:bodyPr>
          <a:lstStyle/>
          <a:p>
            <a:pPr>
              <a:buNone/>
            </a:pPr>
            <a:r>
              <a:rPr lang="en-US" dirty="0" smtClean="0">
                <a:solidFill>
                  <a:srgbClr val="C00000"/>
                </a:solidFill>
              </a:rPr>
              <a:t>JTAPI Preferences</a:t>
            </a:r>
          </a:p>
          <a:p>
            <a:r>
              <a:rPr lang="en-US" dirty="0" smtClean="0"/>
              <a:t>If DEBUG is enabled, JTPREFS allows you to enable/disable various debugging levels </a:t>
            </a:r>
          </a:p>
          <a:p>
            <a:pPr>
              <a:spcBef>
                <a:spcPts val="1200"/>
              </a:spcBef>
            </a:pPr>
            <a:r>
              <a:rPr lang="en-US" dirty="0" smtClean="0"/>
              <a:t>JTAPI_DEBUGGING-to trace JTAPI methods and events </a:t>
            </a:r>
          </a:p>
          <a:p>
            <a:pPr>
              <a:spcBef>
                <a:spcPts val="1200"/>
              </a:spcBef>
            </a:pPr>
            <a:r>
              <a:rPr lang="en-US" dirty="0" smtClean="0"/>
              <a:t>JTAPI_IMPLDEBUGGING-internal JTAPI implementation trace </a:t>
            </a:r>
          </a:p>
          <a:p>
            <a:pPr>
              <a:spcBef>
                <a:spcPts val="1200"/>
              </a:spcBef>
            </a:pPr>
            <a:r>
              <a:rPr lang="en-US" dirty="0" smtClean="0"/>
              <a:t>CTI_DEBUGGING-to trace Unified CM events sent to </a:t>
            </a:r>
            <a:br>
              <a:rPr lang="en-US" dirty="0" smtClean="0"/>
            </a:br>
            <a:r>
              <a:rPr lang="en-US" dirty="0" smtClean="0"/>
              <a:t>JTAPI implementation </a:t>
            </a:r>
          </a:p>
          <a:p>
            <a:pPr>
              <a:spcBef>
                <a:spcPts val="1200"/>
              </a:spcBef>
            </a:pPr>
            <a:r>
              <a:rPr lang="en-US" dirty="0" smtClean="0"/>
              <a:t>CTIIMPL_DEBUGGING-internal CTICLIENT </a:t>
            </a:r>
            <a:br>
              <a:rPr lang="en-US" dirty="0" smtClean="0"/>
            </a:br>
            <a:r>
              <a:rPr lang="en-US" dirty="0" smtClean="0"/>
              <a:t>implementation trace </a:t>
            </a:r>
          </a:p>
          <a:p>
            <a:pPr>
              <a:spcBef>
                <a:spcPts val="1200"/>
              </a:spcBef>
            </a:pPr>
            <a:r>
              <a:rPr lang="en-US" dirty="0" smtClean="0"/>
              <a:t>PROTOCOL_DEBUGGING-full CTI protocol decoding </a:t>
            </a:r>
          </a:p>
          <a:p>
            <a:pPr>
              <a:spcBef>
                <a:spcPts val="1200"/>
              </a:spcBef>
            </a:pPr>
            <a:r>
              <a:rPr lang="en-US" dirty="0" smtClean="0"/>
              <a:t>MISC_DEBUGGING-miscellaneous low-level debug trace </a:t>
            </a:r>
          </a:p>
          <a:p>
            <a:endParaRPr lang="en-US" dirty="0" smtClean="0"/>
          </a:p>
          <a:p>
            <a:endParaRPr lang="en-US" dirty="0" smtClean="0"/>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Grp="1" noChangeArrowheads="1"/>
          </p:cNvSpPr>
          <p:nvPr>
            <p:ph type="title"/>
          </p:nvPr>
        </p:nvSpPr>
        <p:spPr/>
        <p:txBody>
          <a:bodyPr/>
          <a:lstStyle/>
          <a:p>
            <a:pPr eaLnBrk="1" hangingPunct="1"/>
            <a:r>
              <a:rPr lang="en-US" smtClean="0"/>
              <a:t>Trace Settings and Troubleshooting</a:t>
            </a:r>
          </a:p>
        </p:txBody>
      </p:sp>
      <p:pic>
        <p:nvPicPr>
          <p:cNvPr id="113667" name="Picture 3"/>
          <p:cNvPicPr>
            <a:picLocks noChangeAspect="1" noChangeArrowheads="1"/>
          </p:cNvPicPr>
          <p:nvPr/>
        </p:nvPicPr>
        <p:blipFill>
          <a:blip r:embed="rId3" cstate="print"/>
          <a:srcRect/>
          <a:stretch>
            <a:fillRect/>
          </a:stretch>
        </p:blipFill>
        <p:spPr bwMode="auto">
          <a:xfrm>
            <a:off x="2191914" y="1397002"/>
            <a:ext cx="4742286" cy="4832381"/>
          </a:xfrm>
          <a:prstGeom prst="rect">
            <a:avLst/>
          </a:prstGeom>
          <a:noFill/>
          <a:ln w="12700" algn="ctr">
            <a:solidFill>
              <a:schemeClr val="tx1"/>
            </a:solidFill>
            <a:miter lim="800000"/>
            <a:headEnd/>
            <a:tailEnd/>
          </a:ln>
        </p:spPr>
      </p:pic>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2" y="304801"/>
            <a:ext cx="8588861" cy="609600"/>
          </a:xfrm>
        </p:spPr>
        <p:txBody>
          <a:bodyPr/>
          <a:lstStyle/>
          <a:p>
            <a:r>
              <a:rPr lang="en-US" sz="3200" dirty="0" smtClean="0"/>
              <a:t>API Planning – CTI Supported Devices</a:t>
            </a:r>
            <a:endParaRPr lang="en-US" sz="3200" dirty="0"/>
          </a:p>
        </p:txBody>
      </p:sp>
      <p:sp>
        <p:nvSpPr>
          <p:cNvPr id="3" name="Text Placeholder 2"/>
          <p:cNvSpPr>
            <a:spLocks noGrp="1"/>
          </p:cNvSpPr>
          <p:nvPr>
            <p:ph type="body" sz="quarter" idx="10"/>
          </p:nvPr>
        </p:nvSpPr>
        <p:spPr>
          <a:xfrm>
            <a:off x="228600" y="1066800"/>
            <a:ext cx="8578850" cy="1752600"/>
          </a:xfrm>
        </p:spPr>
        <p:txBody>
          <a:bodyPr>
            <a:normAutofit/>
          </a:bodyPr>
          <a:lstStyle/>
          <a:p>
            <a:pPr lvl="0"/>
            <a:r>
              <a:rPr lang="en-US" sz="2000" dirty="0" smtClean="0"/>
              <a:t>Identifies Cisco IP Device models supported by CTI, including any required firmware</a:t>
            </a:r>
          </a:p>
          <a:p>
            <a:pPr lvl="0"/>
            <a:r>
              <a:rPr lang="en-US" sz="2000" dirty="0" smtClean="0"/>
              <a:t>Support list is identical for both TAPI and JTAPI</a:t>
            </a:r>
          </a:p>
          <a:p>
            <a:pPr lvl="0"/>
            <a:r>
              <a:rPr lang="en-US" sz="2000" dirty="0" smtClean="0">
                <a:hlinkClick r:id="rId2"/>
              </a:rPr>
              <a:t>http://developer.cisco.com/web/jtapi/wikidocs</a:t>
            </a:r>
            <a:r>
              <a:rPr lang="en-US" sz="2000" dirty="0" smtClean="0"/>
              <a:t> </a:t>
            </a:r>
          </a:p>
        </p:txBody>
      </p:sp>
      <p:sp>
        <p:nvSpPr>
          <p:cNvPr id="11" name="TextBox 10"/>
          <p:cNvSpPr txBox="1"/>
          <p:nvPr/>
        </p:nvSpPr>
        <p:spPr>
          <a:xfrm>
            <a:off x="304800" y="2971800"/>
            <a:ext cx="6122189" cy="424732"/>
          </a:xfrm>
          <a:prstGeom prst="rect">
            <a:avLst/>
          </a:prstGeom>
          <a:noFill/>
        </p:spPr>
        <p:txBody>
          <a:bodyPr wrap="square" rtlCol="0">
            <a:spAutoFit/>
          </a:bodyPr>
          <a:lstStyle/>
          <a:p>
            <a:pPr>
              <a:lnSpc>
                <a:spcPct val="90000"/>
              </a:lnSpc>
              <a:spcBef>
                <a:spcPts val="1400"/>
              </a:spcBef>
            </a:pPr>
            <a:r>
              <a:rPr lang="en-US" sz="2400" dirty="0" smtClean="0">
                <a:solidFill>
                  <a:srgbClr val="435153"/>
                </a:solidFill>
                <a:latin typeface="+mj-lt"/>
              </a:rPr>
              <a:t>CTI (J/TAPI) Supported Device Matrix</a:t>
            </a:r>
            <a:endParaRPr lang="en-US" sz="2000" dirty="0">
              <a:solidFill>
                <a:srgbClr val="546568"/>
              </a:solidFill>
            </a:endParaRPr>
          </a:p>
        </p:txBody>
      </p:sp>
      <p:grpSp>
        <p:nvGrpSpPr>
          <p:cNvPr id="10" name="Group 9"/>
          <p:cNvGrpSpPr>
            <a:grpSpLocks/>
          </p:cNvGrpSpPr>
          <p:nvPr/>
        </p:nvGrpSpPr>
        <p:grpSpPr>
          <a:xfrm>
            <a:off x="304800" y="3581400"/>
            <a:ext cx="8534400" cy="2073896"/>
            <a:chOff x="304800" y="2362200"/>
            <a:chExt cx="7965281" cy="1795479"/>
          </a:xfrm>
        </p:grpSpPr>
        <p:pic>
          <p:nvPicPr>
            <p:cNvPr id="15" name="Picture 14"/>
            <p:cNvPicPr>
              <a:picLocks noChangeAspect="1" noChangeArrowheads="1"/>
            </p:cNvPicPr>
            <p:nvPr/>
          </p:nvPicPr>
          <p:blipFill>
            <a:blip r:embed="rId3" cstate="print"/>
            <a:srcRect t="23121" b="67630"/>
            <a:stretch>
              <a:fillRect/>
            </a:stretch>
          </p:blipFill>
          <p:spPr bwMode="auto">
            <a:xfrm>
              <a:off x="304800" y="2362200"/>
              <a:ext cx="7965281" cy="381000"/>
            </a:xfrm>
            <a:prstGeom prst="rect">
              <a:avLst/>
            </a:prstGeom>
            <a:noFill/>
            <a:ln w="9525">
              <a:noFill/>
              <a:miter lim="800000"/>
              <a:headEnd/>
              <a:tailEnd/>
            </a:ln>
          </p:spPr>
        </p:pic>
        <p:pic>
          <p:nvPicPr>
            <p:cNvPr id="16" name="Picture 15"/>
            <p:cNvPicPr>
              <a:picLocks noChangeAspect="1" noChangeArrowheads="1"/>
            </p:cNvPicPr>
            <p:nvPr/>
          </p:nvPicPr>
          <p:blipFill>
            <a:blip r:embed="rId3" cstate="print"/>
            <a:srcRect t="65664"/>
            <a:stretch>
              <a:fillRect/>
            </a:stretch>
          </p:blipFill>
          <p:spPr bwMode="auto">
            <a:xfrm>
              <a:off x="304800" y="2743200"/>
              <a:ext cx="7965281" cy="1414479"/>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title"/>
          </p:nvPr>
        </p:nvSpPr>
        <p:spPr/>
        <p:txBody>
          <a:bodyPr/>
          <a:lstStyle/>
          <a:p>
            <a:pPr eaLnBrk="1" hangingPunct="1"/>
            <a:r>
              <a:rPr lang="en-US" dirty="0" smtClean="0"/>
              <a:t>Getting Started</a:t>
            </a:r>
          </a:p>
        </p:txBody>
      </p:sp>
      <p:sp>
        <p:nvSpPr>
          <p:cNvPr id="114691" name="Rectangle 6"/>
          <p:cNvSpPr>
            <a:spLocks noGrp="1" noChangeArrowheads="1"/>
          </p:cNvSpPr>
          <p:nvPr>
            <p:ph type="body" sz="quarter" idx="10"/>
          </p:nvPr>
        </p:nvSpPr>
        <p:spPr>
          <a:xfrm>
            <a:off x="239713" y="1441345"/>
            <a:ext cx="8578850" cy="1835255"/>
          </a:xfrm>
        </p:spPr>
        <p:txBody>
          <a:bodyPr>
            <a:normAutofit/>
          </a:bodyPr>
          <a:lstStyle/>
          <a:p>
            <a:pPr eaLnBrk="1" hangingPunct="1">
              <a:lnSpc>
                <a:spcPct val="90000"/>
              </a:lnSpc>
              <a:spcBef>
                <a:spcPct val="30000"/>
              </a:spcBef>
            </a:pPr>
            <a:r>
              <a:rPr lang="en-US" sz="1800" dirty="0" smtClean="0">
                <a:hlinkClick r:id="rId2"/>
              </a:rPr>
              <a:t>http://developer.cisco.com/web/jtapi/start</a:t>
            </a:r>
            <a:endParaRPr lang="en-US" sz="1800" dirty="0" smtClean="0"/>
          </a:p>
          <a:p>
            <a:pPr eaLnBrk="1" hangingPunct="1">
              <a:lnSpc>
                <a:spcPct val="90000"/>
              </a:lnSpc>
              <a:spcBef>
                <a:spcPct val="30000"/>
              </a:spcBef>
            </a:pPr>
            <a:r>
              <a:rPr lang="en-US" sz="1800" dirty="0" smtClean="0"/>
              <a:t>JTAPI Developer Guide-provides overview, what’s new and changed, and interface details</a:t>
            </a:r>
          </a:p>
          <a:p>
            <a:pPr lvl="1" indent="0" eaLnBrk="1" hangingPunct="1">
              <a:lnSpc>
                <a:spcPct val="90000"/>
              </a:lnSpc>
              <a:spcBef>
                <a:spcPct val="30000"/>
              </a:spcBef>
            </a:pPr>
            <a:r>
              <a:rPr lang="en-US" sz="1600" dirty="0" smtClean="0"/>
              <a:t>Includes list of CTI supported devices</a:t>
            </a:r>
          </a:p>
          <a:p>
            <a:pPr eaLnBrk="1" hangingPunct="1">
              <a:lnSpc>
                <a:spcPct val="90000"/>
              </a:lnSpc>
              <a:spcBef>
                <a:spcPct val="30000"/>
              </a:spcBef>
            </a:pPr>
            <a:r>
              <a:rPr lang="en-US" sz="1800" dirty="0" smtClean="0"/>
              <a:t>JavaDocs-illustrates in-depth object, attribute, and connection relationship for all interface methods</a:t>
            </a:r>
          </a:p>
        </p:txBody>
      </p:sp>
      <p:pic>
        <p:nvPicPr>
          <p:cNvPr id="114692" name="Picture 1"/>
          <p:cNvPicPr>
            <a:picLocks noChangeAspect="1" noChangeArrowheads="1"/>
          </p:cNvPicPr>
          <p:nvPr/>
        </p:nvPicPr>
        <p:blipFill>
          <a:blip r:embed="rId3" cstate="print"/>
          <a:srcRect/>
          <a:stretch>
            <a:fillRect/>
          </a:stretch>
        </p:blipFill>
        <p:spPr bwMode="auto">
          <a:xfrm>
            <a:off x="863600" y="3276600"/>
            <a:ext cx="7416800" cy="3008313"/>
          </a:xfrm>
          <a:prstGeom prst="rect">
            <a:avLst/>
          </a:prstGeom>
          <a:noFill/>
          <a:ln w="12700">
            <a:solidFill>
              <a:schemeClr val="bg1">
                <a:lumMod val="75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Macro API – </a:t>
            </a:r>
            <a:br>
              <a:rPr lang="en-US" dirty="0" smtClean="0"/>
            </a:br>
            <a:r>
              <a:rPr lang="en-US" dirty="0" smtClean="0"/>
              <a:t>Cisco Unified Routing Rules Interface (CURRI)</a:t>
            </a:r>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r>
              <a:rPr lang="en-US" smtClean="0"/>
              <a:t>Administrative XML Interface (AXL)</a:t>
            </a:r>
          </a:p>
        </p:txBody>
      </p:sp>
      <p:sp>
        <p:nvSpPr>
          <p:cNvPr id="48131" name="Rectangle 5"/>
          <p:cNvSpPr>
            <a:spLocks noGrp="1" noChangeArrowheads="1"/>
          </p:cNvSpPr>
          <p:nvPr>
            <p:ph type="body" sz="quarter" idx="10"/>
          </p:nvPr>
        </p:nvSpPr>
        <p:spPr/>
        <p:txBody>
          <a:bodyPr>
            <a:normAutofit/>
          </a:bodyPr>
          <a:lstStyle/>
          <a:p>
            <a:r>
              <a:rPr lang="en-US" sz="2400" dirty="0" smtClean="0"/>
              <a:t>Enables remote provisioning of Cisco Unified CM</a:t>
            </a:r>
          </a:p>
          <a:p>
            <a:r>
              <a:rPr lang="en-US" sz="2400" dirty="0" smtClean="0"/>
              <a:t>Users, devices, lines, gateways, hunt groups, </a:t>
            </a:r>
            <a:br>
              <a:rPr lang="en-US" sz="2400" dirty="0" smtClean="0"/>
            </a:br>
            <a:r>
              <a:rPr lang="en-US" sz="2400" dirty="0" smtClean="0"/>
              <a:t>trunks… literally everything is an object in the Unified CM database </a:t>
            </a:r>
          </a:p>
          <a:p>
            <a:r>
              <a:rPr lang="en-US" sz="2400" dirty="0" smtClean="0"/>
              <a:t>XML, SOAP-based</a:t>
            </a:r>
          </a:p>
          <a:p>
            <a:r>
              <a:rPr lang="en-US" sz="2400" dirty="0" smtClean="0"/>
              <a:t>Each object has attributes</a:t>
            </a:r>
          </a:p>
          <a:p>
            <a:r>
              <a:rPr lang="en-US" sz="2400" dirty="0" smtClean="0"/>
              <a:t>AXL enables applications to </a:t>
            </a:r>
            <a:r>
              <a:rPr lang="en-US" sz="2400" dirty="0" smtClean="0">
                <a:solidFill>
                  <a:srgbClr val="C00000"/>
                </a:solidFill>
              </a:rPr>
              <a:t>create, read, update, and delete </a:t>
            </a:r>
            <a:r>
              <a:rPr lang="en-US" sz="2400" dirty="0" smtClean="0"/>
              <a:t>these objects </a:t>
            </a: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t>External Call Control Overview</a:t>
            </a:r>
            <a:endParaRPr lang="en-US" dirty="0" smtClean="0"/>
          </a:p>
        </p:txBody>
      </p:sp>
      <p:sp>
        <p:nvSpPr>
          <p:cNvPr id="4" name="Content Placeholder 3"/>
          <p:cNvSpPr>
            <a:spLocks noGrp="1"/>
          </p:cNvSpPr>
          <p:nvPr>
            <p:ph type="body" sz="quarter" idx="10"/>
          </p:nvPr>
        </p:nvSpPr>
        <p:spPr/>
        <p:txBody>
          <a:bodyPr>
            <a:normAutofit fontScale="92500" lnSpcReduction="10000"/>
          </a:bodyPr>
          <a:lstStyle/>
          <a:p>
            <a:r>
              <a:rPr lang="en-US" dirty="0" smtClean="0"/>
              <a:t>Administrator assigns an </a:t>
            </a:r>
            <a:r>
              <a:rPr lang="en-US" dirty="0" smtClean="0">
                <a:solidFill>
                  <a:srgbClr val="C00000"/>
                </a:solidFill>
              </a:rPr>
              <a:t>External Call Control Profile </a:t>
            </a:r>
            <a:r>
              <a:rPr lang="en-US" dirty="0" smtClean="0"/>
              <a:t>(ECCP) to one or more Unified CM translation patterns</a:t>
            </a:r>
          </a:p>
          <a:p>
            <a:r>
              <a:rPr lang="en-US" dirty="0" smtClean="0"/>
              <a:t>When dialed digits match an ECCP pattern, Unified CM issues a Web 2.0 </a:t>
            </a:r>
            <a:r>
              <a:rPr lang="en-US" dirty="0" smtClean="0">
                <a:solidFill>
                  <a:srgbClr val="C00000"/>
                </a:solidFill>
              </a:rPr>
              <a:t>Route Request </a:t>
            </a:r>
            <a:r>
              <a:rPr lang="en-US" dirty="0" smtClean="0"/>
              <a:t>over the </a:t>
            </a:r>
            <a:r>
              <a:rPr lang="en-US" dirty="0" smtClean="0">
                <a:solidFill>
                  <a:srgbClr val="C00000"/>
                </a:solidFill>
              </a:rPr>
              <a:t>Cisco Unified Routing Rules XML Interface </a:t>
            </a:r>
            <a:r>
              <a:rPr lang="en-US" dirty="0" smtClean="0"/>
              <a:t>(CURRI)</a:t>
            </a:r>
          </a:p>
          <a:p>
            <a:r>
              <a:rPr lang="en-US" dirty="0" smtClean="0"/>
              <a:t>The Web application evaluates the information and returns call handling instructions as a </a:t>
            </a:r>
            <a:r>
              <a:rPr lang="en-US" dirty="0" smtClean="0">
                <a:solidFill>
                  <a:srgbClr val="C00000"/>
                </a:solidFill>
              </a:rPr>
              <a:t>Decision</a:t>
            </a:r>
            <a:r>
              <a:rPr lang="en-US" dirty="0" smtClean="0"/>
              <a:t> with </a:t>
            </a:r>
            <a:r>
              <a:rPr lang="en-US" dirty="0" smtClean="0">
                <a:solidFill>
                  <a:srgbClr val="C00000"/>
                </a:solidFill>
              </a:rPr>
              <a:t>Obligation:</a:t>
            </a:r>
          </a:p>
          <a:p>
            <a:r>
              <a:rPr lang="en-US" b="1" dirty="0" smtClean="0"/>
              <a:t>Decision</a:t>
            </a:r>
            <a:r>
              <a:rPr lang="en-US" dirty="0" smtClean="0"/>
              <a:t> - specifies if the call is Allowed or Denied</a:t>
            </a:r>
          </a:p>
          <a:p>
            <a:r>
              <a:rPr lang="en-US" b="1" dirty="0" smtClean="0"/>
              <a:t>Obligation</a:t>
            </a:r>
            <a:r>
              <a:rPr lang="en-US" dirty="0" smtClean="0"/>
              <a:t> - contains specific call routing instructions and treatment</a:t>
            </a:r>
          </a:p>
          <a:p>
            <a:pPr lvl="1"/>
            <a:r>
              <a:rPr lang="en-US" b="1" dirty="0" smtClean="0"/>
              <a:t>Route</a:t>
            </a:r>
            <a:r>
              <a:rPr lang="en-US" dirty="0" smtClean="0"/>
              <a:t> the call normally and optionally modify calling/called party number(s)</a:t>
            </a:r>
          </a:p>
          <a:p>
            <a:pPr lvl="1"/>
            <a:r>
              <a:rPr lang="en-US" b="1" dirty="0" smtClean="0"/>
              <a:t>Divert</a:t>
            </a:r>
            <a:r>
              <a:rPr lang="en-US" dirty="0" smtClean="0"/>
              <a:t> the call to a different destination or to voice mail and optionally modify calling/called party number(s)</a:t>
            </a:r>
          </a:p>
          <a:p>
            <a:pPr lvl="1"/>
            <a:r>
              <a:rPr lang="en-US" b="1" dirty="0" smtClean="0"/>
              <a:t>Reject</a:t>
            </a:r>
            <a:r>
              <a:rPr lang="en-US" dirty="0" smtClean="0"/>
              <a:t> the call and optionally play an announcement</a:t>
            </a:r>
            <a:endParaRPr lang="en-US" dirty="0"/>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p:txBody>
          <a:bodyPr/>
          <a:lstStyle/>
          <a:p>
            <a:r>
              <a:rPr lang="en-US" smtClean="0"/>
              <a:t>Routing Rules Applications in the Enterprise</a:t>
            </a:r>
            <a:endParaRPr lang="en-US" dirty="0" smtClean="0"/>
          </a:p>
        </p:txBody>
      </p:sp>
      <p:sp>
        <p:nvSpPr>
          <p:cNvPr id="84995" name="Rectangle 5"/>
          <p:cNvSpPr>
            <a:spLocks noGrp="1" noChangeArrowheads="1"/>
          </p:cNvSpPr>
          <p:nvPr>
            <p:ph type="body" sz="quarter" idx="10"/>
          </p:nvPr>
        </p:nvSpPr>
        <p:spPr/>
        <p:txBody>
          <a:bodyPr/>
          <a:lstStyle/>
          <a:p>
            <a:r>
              <a:rPr lang="en-US" dirty="0" smtClean="0">
                <a:solidFill>
                  <a:srgbClr val="C00000"/>
                </a:solidFill>
              </a:rPr>
              <a:t>Allow/Block Call Lists </a:t>
            </a:r>
            <a:r>
              <a:rPr lang="en-US" dirty="0" smtClean="0"/>
              <a:t>– permit or deny calls based on Time-of-Day, Day-of-Week, User preferences, Do-Not-Call lists, and company policies</a:t>
            </a:r>
          </a:p>
          <a:p>
            <a:r>
              <a:rPr lang="en-US" dirty="0" smtClean="0">
                <a:solidFill>
                  <a:srgbClr val="C00000"/>
                </a:solidFill>
              </a:rPr>
              <a:t>Presence-based routing </a:t>
            </a:r>
            <a:r>
              <a:rPr lang="en-US" dirty="0" smtClean="0"/>
              <a:t>- combine User availability, location, and preferences to render a uniquely tailored UC experience</a:t>
            </a:r>
          </a:p>
          <a:p>
            <a:pPr lvl="1"/>
            <a:r>
              <a:rPr lang="en-US" dirty="0" smtClean="0"/>
              <a:t>Single Number Reach</a:t>
            </a:r>
          </a:p>
          <a:p>
            <a:pPr lvl="1"/>
            <a:r>
              <a:rPr lang="en-US" dirty="0" smtClean="0"/>
              <a:t>Find me / Follow me / Hide me</a:t>
            </a:r>
          </a:p>
          <a:p>
            <a:r>
              <a:rPr lang="en-US" dirty="0" smtClean="0">
                <a:solidFill>
                  <a:srgbClr val="C00000"/>
                </a:solidFill>
              </a:rPr>
              <a:t>Ethical Wall </a:t>
            </a:r>
            <a:r>
              <a:rPr lang="en-US" dirty="0" smtClean="0"/>
              <a:t>– Allow, Deny, or Redirect calls based on Calling/Called Party.  Play custom announcements</a:t>
            </a: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rot="5400000">
            <a:off x="2096294" y="2780506"/>
            <a:ext cx="533400" cy="1588"/>
          </a:xfrm>
          <a:prstGeom prst="straightConnector1">
            <a:avLst/>
          </a:prstGeom>
          <a:ln w="19050">
            <a:solidFill>
              <a:srgbClr val="546568"/>
            </a:solidFill>
            <a:tailEnd type="arrow"/>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381000" y="1295400"/>
            <a:ext cx="4038600" cy="1524000"/>
          </a:xfrm>
          <a:prstGeom prst="roundRect">
            <a:avLst>
              <a:gd name="adj" fmla="val 6937"/>
            </a:avLst>
          </a:prstGeom>
          <a:solidFill>
            <a:schemeClr val="accent1"/>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71879" name="Rectangle 3"/>
          <p:cNvSpPr>
            <a:spLocks noGrp="1" noChangeArrowheads="1"/>
          </p:cNvSpPr>
          <p:nvPr>
            <p:ph type="title"/>
          </p:nvPr>
        </p:nvSpPr>
        <p:spPr/>
        <p:txBody>
          <a:bodyPr/>
          <a:lstStyle/>
          <a:p>
            <a:r>
              <a:rPr lang="en-US" smtClean="0"/>
              <a:t>External Call Control Architecture</a:t>
            </a:r>
            <a:endParaRPr lang="en-US" dirty="0" smtClean="0"/>
          </a:p>
        </p:txBody>
      </p:sp>
      <p:sp>
        <p:nvSpPr>
          <p:cNvPr id="7" name="Rectangle 16"/>
          <p:cNvSpPr>
            <a:spLocks noChangeArrowheads="1"/>
          </p:cNvSpPr>
          <p:nvPr/>
        </p:nvSpPr>
        <p:spPr bwMode="auto">
          <a:xfrm>
            <a:off x="1676400" y="3037120"/>
            <a:ext cx="1427604" cy="316834"/>
          </a:xfrm>
          <a:prstGeom prst="rect">
            <a:avLst/>
          </a:prstGeom>
          <a:noFill/>
          <a:ln w="9525" algn="ctr">
            <a:noFill/>
            <a:miter lim="800000"/>
            <a:headEnd/>
            <a:tailEnd/>
          </a:ln>
        </p:spPr>
        <p:txBody>
          <a:bodyPr wrap="square" lIns="82124" tIns="41061" rIns="82124" bIns="41061">
            <a:spAutoFit/>
          </a:bodyPr>
          <a:lstStyle/>
          <a:p>
            <a:pPr algn="ctr" defTabSz="814388" eaLnBrk="0" hangingPunct="0">
              <a:lnSpc>
                <a:spcPct val="95000"/>
              </a:lnSpc>
              <a:spcBef>
                <a:spcPct val="50000"/>
              </a:spcBef>
            </a:pPr>
            <a:r>
              <a:rPr lang="en-US" sz="1600" b="1" dirty="0" smtClean="0">
                <a:solidFill>
                  <a:srgbClr val="546568"/>
                </a:solidFill>
                <a:ea typeface="MS PGothic" pitchFamily="34" charset="-128"/>
              </a:rPr>
              <a:t>Cisco UCM</a:t>
            </a:r>
            <a:endParaRPr lang="en-US" sz="1200" b="1" dirty="0">
              <a:solidFill>
                <a:srgbClr val="546568"/>
              </a:solidFill>
              <a:ea typeface="MS PGothic" pitchFamily="34" charset="-128"/>
            </a:endParaRPr>
          </a:p>
        </p:txBody>
      </p:sp>
      <p:sp>
        <p:nvSpPr>
          <p:cNvPr id="8" name="Line 18"/>
          <p:cNvSpPr>
            <a:spLocks noChangeShapeType="1"/>
          </p:cNvSpPr>
          <p:nvPr/>
        </p:nvSpPr>
        <p:spPr bwMode="auto">
          <a:xfrm flipV="1">
            <a:off x="2676856" y="4064544"/>
            <a:ext cx="298842" cy="298526"/>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9" name="Line 19"/>
          <p:cNvSpPr>
            <a:spLocks noChangeShapeType="1"/>
          </p:cNvSpPr>
          <p:nvPr/>
        </p:nvSpPr>
        <p:spPr bwMode="auto">
          <a:xfrm flipH="1" flipV="1">
            <a:off x="1824906" y="4103394"/>
            <a:ext cx="126812" cy="249453"/>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10" name="Line 20"/>
          <p:cNvSpPr>
            <a:spLocks noChangeShapeType="1"/>
          </p:cNvSpPr>
          <p:nvPr/>
        </p:nvSpPr>
        <p:spPr bwMode="auto">
          <a:xfrm flipH="1" flipV="1">
            <a:off x="1951718" y="4046142"/>
            <a:ext cx="878122" cy="0"/>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11" name="Line 21"/>
          <p:cNvSpPr>
            <a:spLocks noChangeShapeType="1"/>
          </p:cNvSpPr>
          <p:nvPr/>
        </p:nvSpPr>
        <p:spPr bwMode="auto">
          <a:xfrm flipH="1" flipV="1">
            <a:off x="2170169" y="4524602"/>
            <a:ext cx="343306" cy="0"/>
          </a:xfrm>
          <a:prstGeom prst="line">
            <a:avLst/>
          </a:prstGeom>
          <a:noFill/>
          <a:ln w="19050">
            <a:solidFill>
              <a:srgbClr val="546568"/>
            </a:solidFill>
            <a:round/>
            <a:headEnd/>
            <a:tailEnd/>
          </a:ln>
        </p:spPr>
        <p:txBody>
          <a:bodyPr lIns="82124" tIns="41061" rIns="82124" bIns="41061" anchor="ctr">
            <a:spAutoFit/>
          </a:bodyPr>
          <a:lstStyle/>
          <a:p>
            <a:endParaRPr lang="en-US" sz="1600"/>
          </a:p>
        </p:txBody>
      </p:sp>
      <p:sp>
        <p:nvSpPr>
          <p:cNvPr id="12" name="Line 22"/>
          <p:cNvSpPr>
            <a:spLocks noChangeShapeType="1"/>
          </p:cNvSpPr>
          <p:nvPr/>
        </p:nvSpPr>
        <p:spPr bwMode="auto">
          <a:xfrm flipH="1">
            <a:off x="2079172" y="3707198"/>
            <a:ext cx="262650" cy="694721"/>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13" name="Line 23"/>
          <p:cNvSpPr>
            <a:spLocks noChangeShapeType="1"/>
          </p:cNvSpPr>
          <p:nvPr/>
        </p:nvSpPr>
        <p:spPr bwMode="auto">
          <a:xfrm flipH="1" flipV="1">
            <a:off x="2341822" y="3690840"/>
            <a:ext cx="335034" cy="711079"/>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14" name="Line 22"/>
          <p:cNvSpPr>
            <a:spLocks noChangeShapeType="1"/>
          </p:cNvSpPr>
          <p:nvPr/>
        </p:nvSpPr>
        <p:spPr bwMode="auto">
          <a:xfrm>
            <a:off x="1824906" y="4103394"/>
            <a:ext cx="842094" cy="392406"/>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15" name="Line 22"/>
          <p:cNvSpPr>
            <a:spLocks noChangeShapeType="1"/>
          </p:cNvSpPr>
          <p:nvPr/>
        </p:nvSpPr>
        <p:spPr bwMode="auto">
          <a:xfrm flipV="1">
            <a:off x="1977306" y="4064544"/>
            <a:ext cx="998392" cy="460057"/>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16" name="Line 19"/>
          <p:cNvSpPr>
            <a:spLocks noChangeShapeType="1"/>
          </p:cNvSpPr>
          <p:nvPr/>
        </p:nvSpPr>
        <p:spPr bwMode="auto">
          <a:xfrm flipV="1">
            <a:off x="1951718" y="3690838"/>
            <a:ext cx="390104" cy="355303"/>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17" name="Line 19"/>
          <p:cNvSpPr>
            <a:spLocks noChangeShapeType="1"/>
          </p:cNvSpPr>
          <p:nvPr/>
        </p:nvSpPr>
        <p:spPr bwMode="auto">
          <a:xfrm flipH="1" flipV="1">
            <a:off x="2378014" y="3690836"/>
            <a:ext cx="451826" cy="373707"/>
          </a:xfrm>
          <a:prstGeom prst="line">
            <a:avLst/>
          </a:prstGeom>
          <a:noFill/>
          <a:ln w="19050">
            <a:solidFill>
              <a:srgbClr val="546568"/>
            </a:solidFill>
            <a:round/>
            <a:headEnd/>
            <a:tailEnd/>
          </a:ln>
        </p:spPr>
        <p:txBody>
          <a:bodyPr wrap="square" lIns="82124" tIns="41061" rIns="82124" bIns="41061" anchor="ctr">
            <a:spAutoFit/>
          </a:bodyPr>
          <a:lstStyle/>
          <a:p>
            <a:endParaRPr lang="en-US" sz="1600"/>
          </a:p>
        </p:txBody>
      </p:sp>
      <p:sp>
        <p:nvSpPr>
          <p:cNvPr id="18" name="Rectangle 16"/>
          <p:cNvSpPr>
            <a:spLocks noChangeArrowheads="1"/>
          </p:cNvSpPr>
          <p:nvPr/>
        </p:nvSpPr>
        <p:spPr bwMode="auto">
          <a:xfrm>
            <a:off x="1295400" y="4991677"/>
            <a:ext cx="1122804" cy="287595"/>
          </a:xfrm>
          <a:prstGeom prst="rect">
            <a:avLst/>
          </a:prstGeom>
          <a:noFill/>
          <a:ln w="9525" algn="ctr">
            <a:noFill/>
            <a:miter lim="800000"/>
            <a:headEnd/>
            <a:tailEnd/>
          </a:ln>
        </p:spPr>
        <p:txBody>
          <a:bodyPr wrap="square" lIns="82124" tIns="41061" rIns="82124" bIns="41061">
            <a:spAutoFit/>
          </a:bodyPr>
          <a:lstStyle/>
          <a:p>
            <a:pPr defTabSz="814388" eaLnBrk="0" hangingPunct="0">
              <a:lnSpc>
                <a:spcPct val="95000"/>
              </a:lnSpc>
              <a:spcBef>
                <a:spcPct val="50000"/>
              </a:spcBef>
            </a:pPr>
            <a:r>
              <a:rPr lang="en-US" sz="1400" i="1" dirty="0" smtClean="0">
                <a:solidFill>
                  <a:srgbClr val="546568"/>
                </a:solidFill>
                <a:ea typeface="MS PGothic" pitchFamily="34" charset="-128"/>
              </a:rPr>
              <a:t>1. Call</a:t>
            </a:r>
            <a:endParaRPr lang="en-US" sz="1100" i="1" dirty="0">
              <a:solidFill>
                <a:srgbClr val="546568"/>
              </a:solidFill>
              <a:ea typeface="MS PGothic" pitchFamily="34" charset="-128"/>
            </a:endParaRPr>
          </a:p>
        </p:txBody>
      </p:sp>
      <p:pic>
        <p:nvPicPr>
          <p:cNvPr id="19" name="Picture 18" descr="Cisco IP phone 9971.jpg"/>
          <p:cNvPicPr>
            <a:picLocks noChangeAspect="1"/>
          </p:cNvPicPr>
          <p:nvPr/>
        </p:nvPicPr>
        <p:blipFill>
          <a:blip r:embed="rId3" cstate="print"/>
          <a:stretch>
            <a:fillRect/>
          </a:stretch>
        </p:blipFill>
        <p:spPr>
          <a:xfrm>
            <a:off x="335280" y="5296477"/>
            <a:ext cx="1188720" cy="951923"/>
          </a:xfrm>
          <a:prstGeom prst="rect">
            <a:avLst/>
          </a:prstGeom>
        </p:spPr>
      </p:pic>
      <p:pic>
        <p:nvPicPr>
          <p:cNvPr id="20" name="Picture 24" descr="p row 4"/>
          <p:cNvPicPr>
            <a:picLocks noChangeAspect="1" noChangeArrowheads="1"/>
          </p:cNvPicPr>
          <p:nvPr/>
        </p:nvPicPr>
        <p:blipFill>
          <a:blip r:embed="rId4" cstate="print">
            <a:duotone>
              <a:schemeClr val="accent1">
                <a:shade val="45000"/>
                <a:satMod val="135000"/>
              </a:schemeClr>
              <a:prstClr val="white"/>
            </a:duotone>
          </a:blip>
          <a:stretch>
            <a:fillRect/>
          </a:stretch>
        </p:blipFill>
        <p:spPr bwMode="auto">
          <a:xfrm>
            <a:off x="1481488" y="3761928"/>
            <a:ext cx="597684" cy="590919"/>
          </a:xfrm>
          <a:prstGeom prst="rect">
            <a:avLst/>
          </a:prstGeom>
          <a:noFill/>
          <a:ln w="9525">
            <a:noFill/>
            <a:miter lim="800000"/>
            <a:headEnd/>
            <a:tailEnd/>
          </a:ln>
        </p:spPr>
      </p:pic>
      <p:pic>
        <p:nvPicPr>
          <p:cNvPr id="21" name="Picture 27" descr="p row 4"/>
          <p:cNvPicPr>
            <a:picLocks noChangeAspect="1" noChangeArrowheads="1"/>
          </p:cNvPicPr>
          <p:nvPr/>
        </p:nvPicPr>
        <p:blipFill>
          <a:blip r:embed="rId4" cstate="print">
            <a:duotone>
              <a:schemeClr val="accent1">
                <a:shade val="45000"/>
                <a:satMod val="135000"/>
              </a:schemeClr>
              <a:prstClr val="white"/>
            </a:duotone>
          </a:blip>
          <a:stretch>
            <a:fillRect/>
          </a:stretch>
        </p:blipFill>
        <p:spPr bwMode="auto">
          <a:xfrm>
            <a:off x="1697340" y="4213807"/>
            <a:ext cx="597684" cy="590919"/>
          </a:xfrm>
          <a:prstGeom prst="rect">
            <a:avLst/>
          </a:prstGeom>
          <a:noFill/>
          <a:ln w="9525">
            <a:noFill/>
            <a:miter lim="800000"/>
            <a:headEnd/>
            <a:tailEnd/>
          </a:ln>
        </p:spPr>
      </p:pic>
      <p:pic>
        <p:nvPicPr>
          <p:cNvPr id="22" name="Picture 26" descr="p row 4"/>
          <p:cNvPicPr>
            <a:picLocks noChangeAspect="1" noChangeArrowheads="1"/>
          </p:cNvPicPr>
          <p:nvPr/>
        </p:nvPicPr>
        <p:blipFill>
          <a:blip r:embed="rId4" cstate="print">
            <a:duotone>
              <a:schemeClr val="accent1">
                <a:shade val="45000"/>
                <a:satMod val="135000"/>
              </a:schemeClr>
              <a:prstClr val="white"/>
            </a:duotone>
          </a:blip>
          <a:stretch>
            <a:fillRect/>
          </a:stretch>
        </p:blipFill>
        <p:spPr bwMode="auto">
          <a:xfrm>
            <a:off x="2676856" y="3761928"/>
            <a:ext cx="597684" cy="590919"/>
          </a:xfrm>
          <a:prstGeom prst="rect">
            <a:avLst/>
          </a:prstGeom>
          <a:noFill/>
          <a:ln w="9525">
            <a:noFill/>
            <a:miter lim="800000"/>
            <a:headEnd/>
            <a:tailEnd/>
          </a:ln>
        </p:spPr>
      </p:pic>
      <p:pic>
        <p:nvPicPr>
          <p:cNvPr id="23" name="Picture 25" descr="p row 4"/>
          <p:cNvPicPr>
            <a:picLocks noChangeAspect="1" noChangeArrowheads="1"/>
          </p:cNvPicPr>
          <p:nvPr/>
        </p:nvPicPr>
        <p:blipFill>
          <a:blip r:embed="rId4" cstate="print">
            <a:duotone>
              <a:schemeClr val="accent1">
                <a:shade val="45000"/>
                <a:satMod val="135000"/>
              </a:schemeClr>
              <a:prstClr val="white"/>
            </a:duotone>
          </a:blip>
          <a:stretch>
            <a:fillRect/>
          </a:stretch>
        </p:blipFill>
        <p:spPr bwMode="auto">
          <a:xfrm>
            <a:off x="2057400" y="3277754"/>
            <a:ext cx="597684" cy="590919"/>
          </a:xfrm>
          <a:prstGeom prst="rect">
            <a:avLst/>
          </a:prstGeom>
          <a:noFill/>
          <a:ln w="9525">
            <a:noFill/>
            <a:miter lim="800000"/>
            <a:headEnd/>
            <a:tailEnd/>
          </a:ln>
        </p:spPr>
      </p:pic>
      <p:pic>
        <p:nvPicPr>
          <p:cNvPr id="24" name="Picture 25" descr="p row 4"/>
          <p:cNvPicPr>
            <a:picLocks noChangeAspect="1" noChangeArrowheads="1"/>
          </p:cNvPicPr>
          <p:nvPr/>
        </p:nvPicPr>
        <p:blipFill>
          <a:blip r:embed="rId4" cstate="print">
            <a:duotone>
              <a:schemeClr val="accent1">
                <a:shade val="45000"/>
                <a:satMod val="135000"/>
              </a:schemeClr>
              <a:prstClr val="white"/>
            </a:duotone>
          </a:blip>
          <a:stretch>
            <a:fillRect/>
          </a:stretch>
        </p:blipFill>
        <p:spPr bwMode="auto">
          <a:xfrm>
            <a:off x="2378014" y="4213807"/>
            <a:ext cx="597684" cy="590919"/>
          </a:xfrm>
          <a:prstGeom prst="rect">
            <a:avLst/>
          </a:prstGeom>
          <a:noFill/>
          <a:ln w="9525">
            <a:noFill/>
            <a:miter lim="800000"/>
            <a:headEnd/>
            <a:tailEnd/>
          </a:ln>
        </p:spPr>
      </p:pic>
      <p:pic>
        <p:nvPicPr>
          <p:cNvPr id="25" name="Picture 24" descr="Cisco IP phone 9971.jpg"/>
          <p:cNvPicPr>
            <a:picLocks noChangeAspect="1"/>
          </p:cNvPicPr>
          <p:nvPr/>
        </p:nvPicPr>
        <p:blipFill>
          <a:blip r:embed="rId3" cstate="print"/>
          <a:stretch>
            <a:fillRect/>
          </a:stretch>
        </p:blipFill>
        <p:spPr>
          <a:xfrm>
            <a:off x="3048000" y="5296477"/>
            <a:ext cx="1188720" cy="951923"/>
          </a:xfrm>
          <a:prstGeom prst="rect">
            <a:avLst/>
          </a:prstGeom>
        </p:spPr>
      </p:pic>
      <p:sp>
        <p:nvSpPr>
          <p:cNvPr id="26" name="Rectangle 16"/>
          <p:cNvSpPr>
            <a:spLocks noChangeArrowheads="1"/>
          </p:cNvSpPr>
          <p:nvPr/>
        </p:nvSpPr>
        <p:spPr bwMode="auto">
          <a:xfrm>
            <a:off x="2590800" y="4991677"/>
            <a:ext cx="1122804" cy="287595"/>
          </a:xfrm>
          <a:prstGeom prst="rect">
            <a:avLst/>
          </a:prstGeom>
          <a:noFill/>
          <a:ln w="9525" algn="ctr">
            <a:noFill/>
            <a:miter lim="800000"/>
            <a:headEnd/>
            <a:tailEnd/>
          </a:ln>
        </p:spPr>
        <p:txBody>
          <a:bodyPr wrap="square" lIns="82124" tIns="41061" rIns="82124" bIns="41061">
            <a:spAutoFit/>
          </a:bodyPr>
          <a:lstStyle/>
          <a:p>
            <a:pPr defTabSz="814388" eaLnBrk="0" hangingPunct="0">
              <a:lnSpc>
                <a:spcPct val="95000"/>
              </a:lnSpc>
              <a:spcBef>
                <a:spcPct val="50000"/>
              </a:spcBef>
            </a:pPr>
            <a:r>
              <a:rPr lang="en-US" sz="1400" i="1" dirty="0" smtClean="0">
                <a:solidFill>
                  <a:srgbClr val="546568"/>
                </a:solidFill>
                <a:ea typeface="MS PGothic" pitchFamily="34" charset="-128"/>
              </a:rPr>
              <a:t>5. Setup</a:t>
            </a:r>
            <a:endParaRPr lang="en-US" sz="1100" i="1" dirty="0">
              <a:solidFill>
                <a:srgbClr val="546568"/>
              </a:solidFill>
              <a:ea typeface="MS PGothic" pitchFamily="34" charset="-128"/>
            </a:endParaRPr>
          </a:p>
        </p:txBody>
      </p:sp>
      <p:sp>
        <p:nvSpPr>
          <p:cNvPr id="27" name="Rectangle 16"/>
          <p:cNvSpPr>
            <a:spLocks noChangeArrowheads="1"/>
          </p:cNvSpPr>
          <p:nvPr/>
        </p:nvSpPr>
        <p:spPr bwMode="auto">
          <a:xfrm>
            <a:off x="2438400" y="1638877"/>
            <a:ext cx="2057400" cy="1143000"/>
          </a:xfrm>
          <a:prstGeom prst="rect">
            <a:avLst/>
          </a:prstGeom>
          <a:noFill/>
          <a:ln w="9525" algn="ctr">
            <a:noFill/>
            <a:miter lim="800000"/>
            <a:headEnd/>
            <a:tailEnd/>
          </a:ln>
        </p:spPr>
        <p:txBody>
          <a:bodyPr wrap="square" lIns="82124" tIns="41061" rIns="82124" bIns="41061">
            <a:noAutofit/>
          </a:bodyPr>
          <a:lstStyle/>
          <a:p>
            <a:pPr defTabSz="814388" eaLnBrk="0" hangingPunct="0">
              <a:lnSpc>
                <a:spcPct val="90000"/>
              </a:lnSpc>
            </a:pPr>
            <a:r>
              <a:rPr lang="en-US" sz="1400" dirty="0" smtClean="0">
                <a:solidFill>
                  <a:schemeClr val="bg1"/>
                </a:solidFill>
                <a:ea typeface="MS PGothic" pitchFamily="34" charset="-128"/>
              </a:rPr>
              <a:t>Unified CM Administrator assigns external call control profile at trigger points (translation patterns)</a:t>
            </a:r>
            <a:endParaRPr lang="en-US" sz="1100" dirty="0">
              <a:solidFill>
                <a:schemeClr val="bg1"/>
              </a:solidFill>
              <a:ea typeface="MS PGothic" pitchFamily="34" charset="-128"/>
            </a:endParaRPr>
          </a:p>
        </p:txBody>
      </p:sp>
      <p:sp>
        <p:nvSpPr>
          <p:cNvPr id="28" name="Rectangle 16"/>
          <p:cNvSpPr>
            <a:spLocks noChangeArrowheads="1"/>
          </p:cNvSpPr>
          <p:nvPr/>
        </p:nvSpPr>
        <p:spPr bwMode="auto">
          <a:xfrm>
            <a:off x="7644714" y="3481640"/>
            <a:ext cx="1295400" cy="2057400"/>
          </a:xfrm>
          <a:prstGeom prst="rect">
            <a:avLst/>
          </a:prstGeom>
          <a:noFill/>
          <a:ln w="9525" algn="ctr">
            <a:noFill/>
            <a:miter lim="800000"/>
            <a:headEnd/>
            <a:tailEnd/>
          </a:ln>
        </p:spPr>
        <p:txBody>
          <a:bodyPr wrap="square" lIns="82124" tIns="41061" rIns="82124" bIns="41061">
            <a:noAutofit/>
          </a:bodyPr>
          <a:lstStyle/>
          <a:p>
            <a:pPr defTabSz="814388" eaLnBrk="0" hangingPunct="0">
              <a:lnSpc>
                <a:spcPct val="90000"/>
              </a:lnSpc>
            </a:pPr>
            <a:r>
              <a:rPr lang="en-US" sz="1400" dirty="0" smtClean="0">
                <a:solidFill>
                  <a:srgbClr val="546568"/>
                </a:solidFill>
                <a:ea typeface="MS PGothic" pitchFamily="34" charset="-128"/>
              </a:rPr>
              <a:t>A route server hosting call routing policy running web service for Unified CM External Call Control.</a:t>
            </a:r>
            <a:endParaRPr lang="en-US" sz="1100" dirty="0">
              <a:solidFill>
                <a:srgbClr val="546568"/>
              </a:solidFill>
              <a:ea typeface="MS PGothic" pitchFamily="34" charset="-128"/>
            </a:endParaRPr>
          </a:p>
        </p:txBody>
      </p:sp>
      <p:sp>
        <p:nvSpPr>
          <p:cNvPr id="29" name="Rectangle 16"/>
          <p:cNvSpPr>
            <a:spLocks noChangeArrowheads="1"/>
          </p:cNvSpPr>
          <p:nvPr/>
        </p:nvSpPr>
        <p:spPr bwMode="auto">
          <a:xfrm>
            <a:off x="6858000" y="3037120"/>
            <a:ext cx="1752600" cy="316834"/>
          </a:xfrm>
          <a:prstGeom prst="rect">
            <a:avLst/>
          </a:prstGeom>
          <a:noFill/>
          <a:ln w="9525" algn="ctr">
            <a:noFill/>
            <a:miter lim="800000"/>
            <a:headEnd/>
            <a:tailEnd/>
          </a:ln>
        </p:spPr>
        <p:txBody>
          <a:bodyPr wrap="square" lIns="82124" tIns="41061" rIns="82124" bIns="41061">
            <a:spAutoFit/>
          </a:bodyPr>
          <a:lstStyle/>
          <a:p>
            <a:pPr algn="ctr" defTabSz="814388" eaLnBrk="0" hangingPunct="0">
              <a:lnSpc>
                <a:spcPct val="95000"/>
              </a:lnSpc>
              <a:spcBef>
                <a:spcPct val="50000"/>
              </a:spcBef>
            </a:pPr>
            <a:r>
              <a:rPr lang="en-US" sz="1600" b="1" dirty="0" smtClean="0">
                <a:solidFill>
                  <a:srgbClr val="546568"/>
                </a:solidFill>
                <a:ea typeface="MS PGothic" pitchFamily="34" charset="-128"/>
              </a:rPr>
              <a:t>Route Server</a:t>
            </a:r>
            <a:endParaRPr lang="en-US" sz="1200" b="1" dirty="0">
              <a:solidFill>
                <a:srgbClr val="546568"/>
              </a:solidFill>
              <a:ea typeface="MS PGothic" pitchFamily="34" charset="-128"/>
            </a:endParaRPr>
          </a:p>
        </p:txBody>
      </p:sp>
      <p:sp>
        <p:nvSpPr>
          <p:cNvPr id="30" name="Rectangle 16"/>
          <p:cNvSpPr>
            <a:spLocks noChangeArrowheads="1"/>
          </p:cNvSpPr>
          <p:nvPr/>
        </p:nvSpPr>
        <p:spPr bwMode="auto">
          <a:xfrm>
            <a:off x="457200" y="1334077"/>
            <a:ext cx="1981200" cy="316834"/>
          </a:xfrm>
          <a:prstGeom prst="rect">
            <a:avLst/>
          </a:prstGeom>
          <a:noFill/>
          <a:ln w="9525" algn="ctr">
            <a:noFill/>
            <a:miter lim="800000"/>
            <a:headEnd/>
            <a:tailEnd/>
          </a:ln>
        </p:spPr>
        <p:txBody>
          <a:bodyPr wrap="square" lIns="82124" tIns="41061" rIns="82124" bIns="41061">
            <a:spAutoFit/>
          </a:bodyPr>
          <a:lstStyle/>
          <a:p>
            <a:pPr algn="ctr" defTabSz="814388" eaLnBrk="0" hangingPunct="0">
              <a:lnSpc>
                <a:spcPct val="95000"/>
              </a:lnSpc>
              <a:spcBef>
                <a:spcPct val="50000"/>
              </a:spcBef>
            </a:pPr>
            <a:r>
              <a:rPr lang="en-US" sz="1600" b="1" dirty="0" smtClean="0">
                <a:solidFill>
                  <a:schemeClr val="bg1"/>
                </a:solidFill>
                <a:ea typeface="MS PGothic" pitchFamily="34" charset="-128"/>
              </a:rPr>
              <a:t>Unified CM Admin</a:t>
            </a:r>
            <a:endParaRPr lang="en-US" sz="1200" b="1" dirty="0">
              <a:solidFill>
                <a:schemeClr val="bg1"/>
              </a:solidFill>
              <a:ea typeface="MS PGothic" pitchFamily="34" charset="-128"/>
            </a:endParaRPr>
          </a:p>
        </p:txBody>
      </p:sp>
      <p:sp>
        <p:nvSpPr>
          <p:cNvPr id="31" name="Rectangle 16"/>
          <p:cNvSpPr>
            <a:spLocks noChangeArrowheads="1"/>
          </p:cNvSpPr>
          <p:nvPr/>
        </p:nvSpPr>
        <p:spPr bwMode="auto">
          <a:xfrm>
            <a:off x="3657600" y="3582554"/>
            <a:ext cx="3048000" cy="463028"/>
          </a:xfrm>
          <a:prstGeom prst="rect">
            <a:avLst/>
          </a:prstGeom>
          <a:noFill/>
          <a:ln w="9525" algn="ctr">
            <a:noFill/>
            <a:miter lim="800000"/>
            <a:headEnd/>
            <a:tailEnd/>
          </a:ln>
        </p:spPr>
        <p:txBody>
          <a:bodyPr wrap="square" lIns="82124" tIns="41061" rIns="82124" bIns="41061">
            <a:spAutoFit/>
          </a:bodyPr>
          <a:lstStyle/>
          <a:p>
            <a:pPr marL="234950" indent="-234950" defTabSz="814388" eaLnBrk="0" hangingPunct="0">
              <a:lnSpc>
                <a:spcPct val="95000"/>
              </a:lnSpc>
              <a:spcBef>
                <a:spcPct val="50000"/>
              </a:spcBef>
              <a:buFont typeface="+mj-lt"/>
              <a:buAutoNum type="arabicPeriod" startAt="2"/>
            </a:pPr>
            <a:r>
              <a:rPr lang="en-US" sz="1300" i="1" dirty="0" smtClean="0">
                <a:solidFill>
                  <a:srgbClr val="546568"/>
                </a:solidFill>
                <a:ea typeface="MS PGothic" pitchFamily="34" charset="-128"/>
              </a:rPr>
              <a:t>HTTP POST </a:t>
            </a:r>
            <a:br>
              <a:rPr lang="en-US" sz="1300" i="1" dirty="0" smtClean="0">
                <a:solidFill>
                  <a:srgbClr val="546568"/>
                </a:solidFill>
                <a:ea typeface="MS PGothic" pitchFamily="34" charset="-128"/>
              </a:rPr>
            </a:br>
            <a:r>
              <a:rPr lang="en-US" sz="1300" i="1" dirty="0" smtClean="0">
                <a:solidFill>
                  <a:srgbClr val="546568"/>
                </a:solidFill>
                <a:ea typeface="MS PGothic" pitchFamily="34" charset="-128"/>
              </a:rPr>
              <a:t>(XACML Request with call info)</a:t>
            </a:r>
            <a:endParaRPr lang="en-US" sz="1300" i="1" dirty="0">
              <a:solidFill>
                <a:srgbClr val="546568"/>
              </a:solidFill>
              <a:ea typeface="MS PGothic" pitchFamily="34" charset="-128"/>
            </a:endParaRPr>
          </a:p>
        </p:txBody>
      </p:sp>
      <p:sp>
        <p:nvSpPr>
          <p:cNvPr id="32" name="Rectangle 16"/>
          <p:cNvSpPr>
            <a:spLocks noChangeArrowheads="1"/>
          </p:cNvSpPr>
          <p:nvPr/>
        </p:nvSpPr>
        <p:spPr bwMode="auto">
          <a:xfrm>
            <a:off x="3657600" y="4115954"/>
            <a:ext cx="3124200" cy="463028"/>
          </a:xfrm>
          <a:prstGeom prst="rect">
            <a:avLst/>
          </a:prstGeom>
          <a:noFill/>
          <a:ln w="9525" algn="ctr">
            <a:noFill/>
            <a:miter lim="800000"/>
            <a:headEnd/>
            <a:tailEnd/>
          </a:ln>
        </p:spPr>
        <p:txBody>
          <a:bodyPr wrap="square" lIns="82124" tIns="41061" rIns="82124" bIns="41061">
            <a:spAutoFit/>
          </a:bodyPr>
          <a:lstStyle/>
          <a:p>
            <a:pPr marL="234950" indent="-234950" defTabSz="814388" eaLnBrk="0" hangingPunct="0">
              <a:lnSpc>
                <a:spcPct val="95000"/>
              </a:lnSpc>
              <a:spcBef>
                <a:spcPct val="50000"/>
              </a:spcBef>
              <a:buFont typeface="+mj-lt"/>
              <a:buAutoNum type="arabicPeriod" startAt="3"/>
            </a:pPr>
            <a:r>
              <a:rPr lang="en-US" sz="1300" i="1" dirty="0" smtClean="0">
                <a:solidFill>
                  <a:srgbClr val="546568"/>
                </a:solidFill>
                <a:ea typeface="MS PGothic" pitchFamily="34" charset="-128"/>
              </a:rPr>
              <a:t>HTTP 200 OK (XACML Response with policy decisions &amp; obligation)</a:t>
            </a:r>
            <a:endParaRPr lang="en-US" sz="1300" i="1" dirty="0">
              <a:solidFill>
                <a:srgbClr val="546568"/>
              </a:solidFill>
              <a:ea typeface="MS PGothic" pitchFamily="34" charset="-128"/>
            </a:endParaRPr>
          </a:p>
        </p:txBody>
      </p:sp>
      <p:cxnSp>
        <p:nvCxnSpPr>
          <p:cNvPr id="34" name="Straight Arrow Connector 33"/>
          <p:cNvCxnSpPr/>
          <p:nvPr/>
        </p:nvCxnSpPr>
        <p:spPr>
          <a:xfrm>
            <a:off x="3429000" y="4039754"/>
            <a:ext cx="3276600" cy="1588"/>
          </a:xfrm>
          <a:prstGeom prst="straightConnector1">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0" name="Picture 39" descr="unified CM.png"/>
          <p:cNvPicPr>
            <a:picLocks noChangeAspect="1"/>
          </p:cNvPicPr>
          <p:nvPr/>
        </p:nvPicPr>
        <p:blipFill>
          <a:blip r:embed="rId5" cstate="print"/>
          <a:stretch>
            <a:fillRect/>
          </a:stretch>
        </p:blipFill>
        <p:spPr>
          <a:xfrm>
            <a:off x="533400" y="1638879"/>
            <a:ext cx="1828800" cy="1020932"/>
          </a:xfrm>
          <a:prstGeom prst="rect">
            <a:avLst/>
          </a:prstGeom>
        </p:spPr>
      </p:pic>
      <p:sp>
        <p:nvSpPr>
          <p:cNvPr id="41" name="Rectangle 16"/>
          <p:cNvSpPr>
            <a:spLocks noChangeArrowheads="1"/>
          </p:cNvSpPr>
          <p:nvPr/>
        </p:nvSpPr>
        <p:spPr bwMode="auto">
          <a:xfrm>
            <a:off x="3657600" y="4649354"/>
            <a:ext cx="3276600" cy="463028"/>
          </a:xfrm>
          <a:prstGeom prst="rect">
            <a:avLst/>
          </a:prstGeom>
          <a:noFill/>
          <a:ln w="9525" algn="ctr">
            <a:noFill/>
            <a:miter lim="800000"/>
            <a:headEnd/>
            <a:tailEnd/>
          </a:ln>
        </p:spPr>
        <p:txBody>
          <a:bodyPr wrap="square" lIns="82124" tIns="41061" rIns="82124" bIns="41061">
            <a:spAutoFit/>
          </a:bodyPr>
          <a:lstStyle/>
          <a:p>
            <a:pPr marL="234950" indent="-234950" defTabSz="814388" eaLnBrk="0" hangingPunct="0">
              <a:lnSpc>
                <a:spcPct val="95000"/>
              </a:lnSpc>
              <a:spcBef>
                <a:spcPct val="50000"/>
              </a:spcBef>
              <a:buFont typeface="+mj-lt"/>
              <a:buAutoNum type="arabicPeriod" startAt="4"/>
            </a:pPr>
            <a:r>
              <a:rPr lang="en-US" sz="1300" i="1" dirty="0" smtClean="0">
                <a:solidFill>
                  <a:srgbClr val="546568"/>
                </a:solidFill>
                <a:ea typeface="MS PGothic" pitchFamily="34" charset="-128"/>
              </a:rPr>
              <a:t>Unified CM routes the call based on the policy decision and obligation</a:t>
            </a:r>
            <a:endParaRPr lang="en-US" sz="1300" i="1" dirty="0">
              <a:solidFill>
                <a:srgbClr val="546568"/>
              </a:solidFill>
              <a:ea typeface="MS PGothic" pitchFamily="34" charset="-128"/>
            </a:endParaRPr>
          </a:p>
        </p:txBody>
      </p:sp>
      <p:grpSp>
        <p:nvGrpSpPr>
          <p:cNvPr id="48" name="Group 47"/>
          <p:cNvGrpSpPr/>
          <p:nvPr/>
        </p:nvGrpSpPr>
        <p:grpSpPr>
          <a:xfrm>
            <a:off x="6781800" y="3506354"/>
            <a:ext cx="822960" cy="1124712"/>
            <a:chOff x="6477000" y="914400"/>
            <a:chExt cx="822960" cy="1124712"/>
          </a:xfrm>
        </p:grpSpPr>
        <p:pic>
          <p:nvPicPr>
            <p:cNvPr id="43" name="Picture 42" descr="Device_server_3156_default_256.png"/>
            <p:cNvPicPr>
              <a:picLocks noChangeAspect="1"/>
            </p:cNvPicPr>
            <p:nvPr/>
          </p:nvPicPr>
          <p:blipFill>
            <a:blip r:embed="rId6" cstate="print"/>
            <a:srcRect l="15625" t="3906" r="14063"/>
            <a:stretch>
              <a:fillRect/>
            </a:stretch>
          </p:blipFill>
          <p:spPr>
            <a:xfrm>
              <a:off x="6477000" y="914400"/>
              <a:ext cx="822960" cy="1124712"/>
            </a:xfrm>
            <a:prstGeom prst="rect">
              <a:avLst/>
            </a:prstGeom>
          </p:spPr>
        </p:pic>
        <p:sp>
          <p:nvSpPr>
            <p:cNvPr id="44" name="Rectangle 43"/>
            <p:cNvSpPr/>
            <p:nvPr/>
          </p:nvSpPr>
          <p:spPr>
            <a:xfrm>
              <a:off x="6781800" y="1434354"/>
              <a:ext cx="228600" cy="304800"/>
            </a:xfrm>
            <a:prstGeom prst="rect">
              <a:avLst/>
            </a:prstGeom>
            <a:solidFill>
              <a:schemeClr val="accent2">
                <a:lumMod val="75000"/>
              </a:schemeClr>
            </a:solidFill>
            <a:ln w="635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5" name="Rectangle 44"/>
            <p:cNvSpPr/>
            <p:nvPr/>
          </p:nvSpPr>
          <p:spPr>
            <a:xfrm>
              <a:off x="6781800" y="1739154"/>
              <a:ext cx="228600" cy="152400"/>
            </a:xfrm>
            <a:prstGeom prst="rect">
              <a:avLst/>
            </a:prstGeom>
            <a:solidFill>
              <a:schemeClr val="accent2">
                <a:lumMod val="75000"/>
              </a:schemeClr>
            </a:solidFill>
            <a:ln w="635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t>D</a:t>
              </a:r>
              <a:endParaRPr lang="en-US" dirty="0" smtClean="0"/>
            </a:p>
          </p:txBody>
        </p:sp>
        <p:sp>
          <p:nvSpPr>
            <p:cNvPr id="46" name="Oval 45"/>
            <p:cNvSpPr>
              <a:spLocks noChangeAspect="1"/>
            </p:cNvSpPr>
            <p:nvPr/>
          </p:nvSpPr>
          <p:spPr>
            <a:xfrm>
              <a:off x="6836664" y="1452282"/>
              <a:ext cx="118872" cy="118872"/>
            </a:xfrm>
            <a:prstGeom prst="ellipse">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7" name="Oval 46"/>
            <p:cNvSpPr>
              <a:spLocks noChangeAspect="1"/>
            </p:cNvSpPr>
            <p:nvPr/>
          </p:nvSpPr>
          <p:spPr>
            <a:xfrm>
              <a:off x="6836664" y="1586754"/>
              <a:ext cx="118872" cy="118872"/>
            </a:xfrm>
            <a:prstGeom prst="ellipse">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cxnSp>
        <p:nvCxnSpPr>
          <p:cNvPr id="63" name="Shape 62"/>
          <p:cNvCxnSpPr/>
          <p:nvPr/>
        </p:nvCxnSpPr>
        <p:spPr>
          <a:xfrm rot="5400000">
            <a:off x="1276235" y="5052491"/>
            <a:ext cx="967713" cy="472182"/>
          </a:xfrm>
          <a:prstGeom prst="bentConnector2">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hape 63"/>
          <p:cNvCxnSpPr/>
          <p:nvPr/>
        </p:nvCxnSpPr>
        <p:spPr>
          <a:xfrm rot="16200000" flipH="1">
            <a:off x="2343035" y="5052491"/>
            <a:ext cx="967713" cy="472182"/>
          </a:xfrm>
          <a:prstGeom prst="bentConnector2">
            <a:avLst/>
          </a:prstGeom>
          <a:ln w="19050">
            <a:solidFill>
              <a:srgbClr val="546568"/>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6209" name="Rectangle 2"/>
          <p:cNvSpPr>
            <a:spLocks noGrp="1" noChangeArrowheads="1"/>
          </p:cNvSpPr>
          <p:nvPr>
            <p:ph type="title"/>
          </p:nvPr>
        </p:nvSpPr>
        <p:spPr/>
        <p:txBody>
          <a:bodyPr/>
          <a:lstStyle/>
          <a:p>
            <a:r>
              <a:rPr lang="en-US" smtClean="0"/>
              <a:t>Call Route Request</a:t>
            </a:r>
          </a:p>
        </p:txBody>
      </p:sp>
      <p:sp>
        <p:nvSpPr>
          <p:cNvPr id="1886210" name="Rectangle 3"/>
          <p:cNvSpPr>
            <a:spLocks noGrp="1" noChangeArrowheads="1"/>
          </p:cNvSpPr>
          <p:nvPr>
            <p:ph type="body" sz="quarter" idx="10"/>
          </p:nvPr>
        </p:nvSpPr>
        <p:spPr/>
        <p:txBody>
          <a:bodyPr/>
          <a:lstStyle/>
          <a:p>
            <a:r>
              <a:rPr lang="en-US" dirty="0" smtClean="0"/>
              <a:t>XACML request sent over HTTP or HTTPS using POST method</a:t>
            </a:r>
          </a:p>
          <a:p>
            <a:r>
              <a:rPr lang="en-US" dirty="0" smtClean="0"/>
              <a:t>Contains the following information about the call:</a:t>
            </a:r>
          </a:p>
          <a:p>
            <a:pPr lvl="1">
              <a:spcBef>
                <a:spcPts val="1200"/>
              </a:spcBef>
            </a:pPr>
            <a:r>
              <a:rPr lang="en-US" dirty="0" smtClean="0"/>
              <a:t>Calling number </a:t>
            </a:r>
          </a:p>
          <a:p>
            <a:pPr lvl="1">
              <a:spcBef>
                <a:spcPts val="1200"/>
              </a:spcBef>
            </a:pPr>
            <a:r>
              <a:rPr lang="en-US" dirty="0" smtClean="0"/>
              <a:t>Transformed calling number* (see below)</a:t>
            </a:r>
          </a:p>
          <a:p>
            <a:pPr lvl="1">
              <a:spcBef>
                <a:spcPts val="1200"/>
              </a:spcBef>
            </a:pPr>
            <a:r>
              <a:rPr lang="en-US" dirty="0" smtClean="0"/>
              <a:t>Called number or dialed digits</a:t>
            </a:r>
          </a:p>
          <a:p>
            <a:pPr lvl="1">
              <a:spcBef>
                <a:spcPts val="1200"/>
              </a:spcBef>
            </a:pPr>
            <a:r>
              <a:rPr lang="en-US" dirty="0" smtClean="0"/>
              <a:t>Transformed called number* (see below)</a:t>
            </a:r>
          </a:p>
          <a:p>
            <a:pPr lvl="1">
              <a:spcBef>
                <a:spcPts val="1200"/>
              </a:spcBef>
            </a:pPr>
            <a:r>
              <a:rPr lang="en-US" dirty="0" smtClean="0"/>
              <a:t>Type of the triggering point, i.e., translation pattern</a:t>
            </a:r>
          </a:p>
          <a:p>
            <a:pPr lvl="1"/>
            <a:endParaRPr lang="en-US" dirty="0" smtClean="0"/>
          </a:p>
          <a:p>
            <a:pPr>
              <a:buNone/>
            </a:pPr>
            <a:r>
              <a:rPr lang="en-US" dirty="0" smtClean="0"/>
              <a:t>	</a:t>
            </a:r>
            <a:r>
              <a:rPr lang="en-US" sz="1800" dirty="0" smtClean="0"/>
              <a:t>* The number that Unified CM’s translation pattern wants to convert the calling and called number to. In our reference dial plans, the transformed value is usually the globalized number of the caller and called party</a:t>
            </a:r>
            <a:endParaRPr lang="en-US" sz="1400" dirty="0" smtClean="0"/>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8257" name="Rectangle 2"/>
          <p:cNvSpPr>
            <a:spLocks noGrp="1" noChangeArrowheads="1"/>
          </p:cNvSpPr>
          <p:nvPr>
            <p:ph type="title"/>
          </p:nvPr>
        </p:nvSpPr>
        <p:spPr>
          <a:xfrm>
            <a:off x="229702" y="304800"/>
            <a:ext cx="8588861" cy="838200"/>
          </a:xfrm>
        </p:spPr>
        <p:txBody>
          <a:bodyPr/>
          <a:lstStyle/>
          <a:p>
            <a:r>
              <a:rPr lang="en-US" dirty="0" smtClean="0"/>
              <a:t>Example Call Route Request</a:t>
            </a:r>
          </a:p>
        </p:txBody>
      </p:sp>
      <p:sp>
        <p:nvSpPr>
          <p:cNvPr id="1888258" name="Rectangle 3"/>
          <p:cNvSpPr>
            <a:spLocks noGrp="1" noChangeArrowheads="1"/>
          </p:cNvSpPr>
          <p:nvPr>
            <p:ph idx="4294967295"/>
          </p:nvPr>
        </p:nvSpPr>
        <p:spPr>
          <a:xfrm>
            <a:off x="274983" y="1220787"/>
            <a:ext cx="8221662" cy="5561013"/>
          </a:xfrm>
        </p:spPr>
        <p:txBody>
          <a:bodyPr lIns="82124" tIns="41061" rIns="82124" bIns="41061">
            <a:noAutofit/>
          </a:bodyPr>
          <a:lstStyle/>
          <a:p>
            <a:pPr marL="609600" indent="-609600" eaLnBrk="1" hangingPunct="1">
              <a:lnSpc>
                <a:spcPct val="90000"/>
              </a:lnSpc>
              <a:spcBef>
                <a:spcPct val="0"/>
              </a:spcBef>
              <a:spcAft>
                <a:spcPts val="600"/>
              </a:spcAft>
              <a:buFontTx/>
              <a:buNone/>
            </a:pPr>
            <a:r>
              <a:rPr lang="en-US" sz="1200" dirty="0" smtClean="0">
                <a:latin typeface="Courier New" pitchFamily="49" charset="0"/>
                <a:cs typeface="Courier New" pitchFamily="49" charset="0"/>
              </a:rPr>
              <a:t>&lt;?xml version="1.0" encoding="UTF-8"?&gt;</a:t>
            </a:r>
          </a:p>
          <a:p>
            <a:pPr marL="609600" indent="-609600" eaLnBrk="1" hangingPunct="1">
              <a:lnSpc>
                <a:spcPct val="90000"/>
              </a:lnSpc>
              <a:spcBef>
                <a:spcPct val="0"/>
              </a:spcBef>
              <a:spcAft>
                <a:spcPts val="600"/>
              </a:spcAft>
              <a:buFontTx/>
              <a:buNone/>
            </a:pPr>
            <a:r>
              <a:rPr lang="en-US" sz="1200" dirty="0" smtClean="0">
                <a:latin typeface="Courier New" pitchFamily="49" charset="0"/>
                <a:cs typeface="Courier New" pitchFamily="49" charset="0"/>
              </a:rPr>
              <a:t>&lt;Request </a:t>
            </a:r>
            <a:r>
              <a:rPr lang="en-US" sz="1200" dirty="0" err="1" smtClean="0">
                <a:latin typeface="Courier New" pitchFamily="49" charset="0"/>
                <a:cs typeface="Courier New" pitchFamily="49" charset="0"/>
              </a:rPr>
              <a:t>xmlns</a:t>
            </a:r>
            <a:r>
              <a:rPr lang="en-US" sz="1200" dirty="0" smtClean="0">
                <a:latin typeface="Courier New" pitchFamily="49" charset="0"/>
                <a:cs typeface="Courier New" pitchFamily="49" charset="0"/>
              </a:rPr>
              <a:t>="urn:oasis:names:tc:xacml:2.0:context:schema:os"&gt;</a:t>
            </a:r>
          </a:p>
          <a:p>
            <a:pPr marL="609600" indent="-609600" eaLnBrk="1" hangingPunct="1">
              <a:lnSpc>
                <a:spcPct val="90000"/>
              </a:lnSpc>
              <a:spcBef>
                <a:spcPct val="0"/>
              </a:spcBef>
              <a:spcAft>
                <a:spcPts val="600"/>
              </a:spcAft>
              <a:buFontTx/>
              <a:buNone/>
            </a:pPr>
            <a:r>
              <a:rPr lang="en-US" sz="1200" dirty="0" smtClean="0">
                <a:latin typeface="Courier New" pitchFamily="49" charset="0"/>
                <a:cs typeface="Courier New" pitchFamily="49" charset="0"/>
              </a:rPr>
              <a:t>  &lt;Subject </a:t>
            </a:r>
            <a:r>
              <a:rPr lang="en-US" sz="1200" dirty="0" err="1" smtClean="0">
                <a:latin typeface="Courier New" pitchFamily="49" charset="0"/>
                <a:cs typeface="Courier New" pitchFamily="49" charset="0"/>
              </a:rPr>
              <a:t>SubjectCategory</a:t>
            </a:r>
            <a:r>
              <a:rPr lang="en-US" sz="1200" dirty="0" smtClean="0">
                <a:latin typeface="Courier New" pitchFamily="49" charset="0"/>
                <a:cs typeface="Courier New" pitchFamily="49" charset="0"/>
              </a:rPr>
              <a:t>="urn:oasis:names:tc:xacml:1.0:subject-category:access-subject"&gt;</a:t>
            </a:r>
          </a:p>
          <a:p>
            <a:pPr marL="609600" indent="-609600" eaLnBrk="1" hangingPunct="1">
              <a:lnSpc>
                <a:spcPct val="90000"/>
              </a:lnSpc>
              <a:spcBef>
                <a:spcPct val="0"/>
              </a:spcBef>
              <a:buFontTx/>
              <a:buNone/>
            </a:pPr>
            <a:r>
              <a:rPr lang="en-US" sz="1200" dirty="0" smtClean="0">
                <a:latin typeface="Courier New" pitchFamily="49" charset="0"/>
                <a:cs typeface="Courier New" pitchFamily="49" charset="0"/>
              </a:rPr>
              <a:t>    &lt;Attribute </a:t>
            </a:r>
            <a:r>
              <a:rPr lang="en-US" sz="1200" dirty="0" err="1" smtClean="0">
                <a:latin typeface="Courier New" pitchFamily="49" charset="0"/>
                <a:cs typeface="Courier New" pitchFamily="49" charset="0"/>
              </a:rPr>
              <a:t>AttributeId</a:t>
            </a:r>
            <a:r>
              <a:rPr lang="en-US" sz="1200" dirty="0" smtClean="0">
                <a:latin typeface="Courier New" pitchFamily="49" charset="0"/>
                <a:cs typeface="Courier New" pitchFamily="49" charset="0"/>
              </a:rPr>
              <a:t>="urn:oasis:names:tc:xacml:1.0:subject:role-id” DataType="http://www.w3.org/2001/XMLSchema#string" Issuer="requestor"&gt;</a:t>
            </a:r>
          </a:p>
          <a:p>
            <a:pPr marL="609600" indent="-609600" eaLnBrk="1" hangingPunct="1">
              <a:lnSpc>
                <a:spcPct val="90000"/>
              </a:lnSpc>
              <a:spcBef>
                <a:spcPct val="0"/>
              </a:spcBef>
              <a:buFontTx/>
              <a:buNone/>
            </a:pPr>
            <a:r>
              <a:rPr lang="en-US" sz="1200" dirty="0" smtClean="0">
                <a:latin typeface="Courier New" pitchFamily="49" charset="0"/>
                <a:cs typeface="Courier New" pitchFamily="49" charset="0"/>
              </a:rPr>
              <a:t>      &lt;</a:t>
            </a:r>
            <a:r>
              <a:rPr lang="en-US" sz="1200" dirty="0" err="1" smtClean="0">
                <a:latin typeface="Courier New" pitchFamily="49" charset="0"/>
                <a:cs typeface="Courier New" pitchFamily="49" charset="0"/>
              </a:rPr>
              <a:t>AttributeValue</a:t>
            </a:r>
            <a:r>
              <a:rPr lang="en-US" sz="1200" dirty="0" smtClean="0">
                <a:latin typeface="Courier New" pitchFamily="49" charset="0"/>
                <a:cs typeface="Courier New" pitchFamily="49" charset="0"/>
              </a:rPr>
              <a:t>&gt;</a:t>
            </a:r>
            <a:r>
              <a:rPr lang="en-US" sz="1200" b="1" dirty="0" err="1" smtClean="0">
                <a:solidFill>
                  <a:srgbClr val="C00000"/>
                </a:solidFill>
                <a:latin typeface="Courier New" pitchFamily="49" charset="0"/>
                <a:cs typeface="Courier New" pitchFamily="49" charset="0"/>
              </a:rPr>
              <a:t>CISCO:UC:UCMRoute</a:t>
            </a:r>
            <a:r>
              <a:rPr lang="en-US" sz="1200" dirty="0" smtClean="0">
                <a:latin typeface="Courier New" pitchFamily="49" charset="0"/>
                <a:cs typeface="Courier New" pitchFamily="49" charset="0"/>
              </a:rPr>
              <a:t>&lt;/</a:t>
            </a:r>
            <a:r>
              <a:rPr lang="en-US" sz="1200" dirty="0" err="1" smtClean="0">
                <a:latin typeface="Courier New" pitchFamily="49" charset="0"/>
                <a:cs typeface="Courier New" pitchFamily="49" charset="0"/>
              </a:rPr>
              <a:t>AttributeValue</a:t>
            </a:r>
            <a:r>
              <a:rPr lang="en-US" sz="1200" dirty="0" smtClean="0">
                <a:latin typeface="Courier New" pitchFamily="49" charset="0"/>
                <a:cs typeface="Courier New" pitchFamily="49" charset="0"/>
              </a:rPr>
              <a:t>&gt;</a:t>
            </a:r>
          </a:p>
          <a:p>
            <a:pPr marL="609600" indent="-609600" eaLnBrk="1" hangingPunct="1">
              <a:lnSpc>
                <a:spcPct val="90000"/>
              </a:lnSpc>
              <a:spcBef>
                <a:spcPct val="0"/>
              </a:spcBef>
              <a:spcAft>
                <a:spcPts val="600"/>
              </a:spcAft>
              <a:buFontTx/>
              <a:buNone/>
            </a:pPr>
            <a:r>
              <a:rPr lang="en-US" sz="1200" dirty="0" smtClean="0">
                <a:latin typeface="Courier New" pitchFamily="49" charset="0"/>
                <a:cs typeface="Courier New" pitchFamily="49" charset="0"/>
              </a:rPr>
              <a:t>    &lt;/Attribute&gt;</a:t>
            </a:r>
          </a:p>
          <a:p>
            <a:pPr marL="609600" indent="-609600" eaLnBrk="1" hangingPunct="1">
              <a:lnSpc>
                <a:spcPct val="90000"/>
              </a:lnSpc>
              <a:spcBef>
                <a:spcPct val="0"/>
              </a:spcBef>
              <a:buFontTx/>
              <a:buNone/>
            </a:pPr>
            <a:r>
              <a:rPr lang="en-US" sz="1200" dirty="0" smtClean="0">
                <a:latin typeface="Courier New" pitchFamily="49" charset="0"/>
                <a:cs typeface="Courier New" pitchFamily="49" charset="0"/>
              </a:rPr>
              <a:t>    &lt;Attribute </a:t>
            </a:r>
            <a:r>
              <a:rPr lang="en-US" sz="1200" dirty="0" err="1" smtClean="0">
                <a:latin typeface="Courier New" pitchFamily="49" charset="0"/>
                <a:cs typeface="Courier New" pitchFamily="49" charset="0"/>
              </a:rPr>
              <a:t>AttributeId</a:t>
            </a:r>
            <a:r>
              <a:rPr lang="en-US" sz="1200" dirty="0" smtClean="0">
                <a:latin typeface="Courier New" pitchFamily="49" charset="0"/>
                <a:cs typeface="Courier New" pitchFamily="49" charset="0"/>
              </a:rPr>
              <a:t>="urn:Cisco:uc:1.0:</a:t>
            </a:r>
            <a:r>
              <a:rPr lang="en-US" sz="1200" b="1" dirty="0" smtClean="0">
                <a:solidFill>
                  <a:srgbClr val="C00000"/>
                </a:solidFill>
                <a:latin typeface="Courier New" pitchFamily="49" charset="0"/>
                <a:cs typeface="Courier New" pitchFamily="49" charset="0"/>
              </a:rPr>
              <a:t>callingnumber</a:t>
            </a:r>
            <a:r>
              <a:rPr lang="en-US" sz="1200" dirty="0" smtClean="0">
                <a:latin typeface="Courier New" pitchFamily="49" charset="0"/>
                <a:cs typeface="Courier New" pitchFamily="49" charset="0"/>
              </a:rPr>
              <a:t>” DataType=</a:t>
            </a:r>
            <a:r>
              <a:rPr lang="en-US" sz="1200" dirty="0" smtClean="0">
                <a:latin typeface="Courier New" pitchFamily="49" charset="0"/>
                <a:cs typeface="Courier New" pitchFamily="49" charset="0"/>
                <a:hlinkClick r:id="rId3"/>
              </a:rPr>
              <a:t>http://www.w3.org/2001/XMLSchema#string</a:t>
            </a:r>
            <a:r>
              <a:rPr lang="en-US" sz="1200" dirty="0" smtClean="0">
                <a:latin typeface="Courier New" pitchFamily="49" charset="0"/>
                <a:cs typeface="Courier New" pitchFamily="49" charset="0"/>
              </a:rPr>
              <a:t>&gt;</a:t>
            </a:r>
          </a:p>
          <a:p>
            <a:pPr marL="609600" indent="-609600" eaLnBrk="1" hangingPunct="1">
              <a:lnSpc>
                <a:spcPct val="90000"/>
              </a:lnSpc>
              <a:spcBef>
                <a:spcPct val="0"/>
              </a:spcBef>
              <a:buFontTx/>
              <a:buNone/>
            </a:pPr>
            <a:r>
              <a:rPr lang="en-US" sz="1200" dirty="0" smtClean="0">
                <a:latin typeface="Courier New" pitchFamily="49" charset="0"/>
                <a:cs typeface="Courier New" pitchFamily="49" charset="0"/>
              </a:rPr>
              <a:t>      &lt;</a:t>
            </a:r>
            <a:r>
              <a:rPr lang="en-US" sz="1200" dirty="0" err="1" smtClean="0">
                <a:latin typeface="Courier New" pitchFamily="49" charset="0"/>
                <a:cs typeface="Courier New" pitchFamily="49" charset="0"/>
              </a:rPr>
              <a:t>AttributeValue</a:t>
            </a:r>
            <a:r>
              <a:rPr lang="en-US" sz="1200" dirty="0" smtClean="0">
                <a:solidFill>
                  <a:schemeClr val="tx1"/>
                </a:solidFill>
                <a:latin typeface="Courier New" pitchFamily="49" charset="0"/>
                <a:cs typeface="Courier New" pitchFamily="49" charset="0"/>
              </a:rPr>
              <a:t>&gt;</a:t>
            </a:r>
            <a:r>
              <a:rPr lang="en-US" sz="1200" b="1" dirty="0" smtClean="0">
                <a:solidFill>
                  <a:srgbClr val="C00000"/>
                </a:solidFill>
                <a:latin typeface="Courier New" pitchFamily="49" charset="0"/>
                <a:cs typeface="Courier New" pitchFamily="49" charset="0"/>
              </a:rPr>
              <a:t>+19725550101</a:t>
            </a:r>
            <a:r>
              <a:rPr lang="en-US" sz="1200" dirty="0" smtClean="0">
                <a:latin typeface="Courier New" pitchFamily="49" charset="0"/>
                <a:cs typeface="Courier New" pitchFamily="49" charset="0"/>
              </a:rPr>
              <a:t>&lt;/</a:t>
            </a:r>
            <a:r>
              <a:rPr lang="en-US" sz="1200" dirty="0" err="1" smtClean="0">
                <a:latin typeface="Courier New" pitchFamily="49" charset="0"/>
                <a:cs typeface="Courier New" pitchFamily="49" charset="0"/>
              </a:rPr>
              <a:t>AttributeValue</a:t>
            </a:r>
            <a:r>
              <a:rPr lang="en-US" sz="1200" dirty="0" smtClean="0">
                <a:latin typeface="Courier New" pitchFamily="49" charset="0"/>
                <a:cs typeface="Courier New" pitchFamily="49" charset="0"/>
              </a:rPr>
              <a:t>&gt;</a:t>
            </a:r>
          </a:p>
          <a:p>
            <a:pPr marL="609600" indent="-609600" eaLnBrk="1" hangingPunct="1">
              <a:lnSpc>
                <a:spcPct val="90000"/>
              </a:lnSpc>
              <a:spcBef>
                <a:spcPct val="0"/>
              </a:spcBef>
              <a:spcAft>
                <a:spcPts val="600"/>
              </a:spcAft>
              <a:buFontTx/>
              <a:buNone/>
            </a:pPr>
            <a:r>
              <a:rPr lang="en-US" sz="1200" dirty="0" smtClean="0">
                <a:latin typeface="Courier New" pitchFamily="49" charset="0"/>
                <a:cs typeface="Courier New" pitchFamily="49" charset="0"/>
              </a:rPr>
              <a:t>    &lt;/Attribute&gt;</a:t>
            </a:r>
          </a:p>
          <a:p>
            <a:pPr marL="609600" indent="-609600" eaLnBrk="1" hangingPunct="1">
              <a:lnSpc>
                <a:spcPct val="90000"/>
              </a:lnSpc>
              <a:spcBef>
                <a:spcPct val="0"/>
              </a:spcBef>
              <a:buFontTx/>
              <a:buNone/>
            </a:pPr>
            <a:r>
              <a:rPr lang="en-US" sz="1200" dirty="0" smtClean="0">
                <a:latin typeface="Courier New" pitchFamily="49" charset="0"/>
                <a:cs typeface="Courier New" pitchFamily="49" charset="0"/>
              </a:rPr>
              <a:t>    &lt;Attribute </a:t>
            </a:r>
            <a:r>
              <a:rPr lang="en-US" sz="1200" dirty="0" err="1" smtClean="0">
                <a:latin typeface="Courier New" pitchFamily="49" charset="0"/>
                <a:cs typeface="Courier New" pitchFamily="49" charset="0"/>
              </a:rPr>
              <a:t>AttributeId</a:t>
            </a:r>
            <a:r>
              <a:rPr lang="en-US" sz="1200" dirty="0" smtClean="0">
                <a:latin typeface="Courier New" pitchFamily="49" charset="0"/>
                <a:cs typeface="Courier New" pitchFamily="49" charset="0"/>
              </a:rPr>
              <a:t>="urn:Cisco:uc:1.0:</a:t>
            </a:r>
            <a:r>
              <a:rPr lang="en-US" sz="1200" b="1" dirty="0" smtClean="0">
                <a:solidFill>
                  <a:srgbClr val="C00000"/>
                </a:solidFill>
                <a:latin typeface="Courier New" pitchFamily="49" charset="0"/>
                <a:cs typeface="Courier New" pitchFamily="49" charset="0"/>
              </a:rPr>
              <a:t>callednumber</a:t>
            </a:r>
            <a:r>
              <a:rPr lang="en-US" sz="1200" dirty="0" smtClean="0">
                <a:latin typeface="Courier New" pitchFamily="49" charset="0"/>
                <a:cs typeface="Courier New" pitchFamily="49" charset="0"/>
              </a:rPr>
              <a:t>” DataType="http://www.w3.org/2001/XMLSchema#string"&gt;</a:t>
            </a:r>
          </a:p>
          <a:p>
            <a:pPr marL="609600" indent="-609600" eaLnBrk="1" hangingPunct="1">
              <a:lnSpc>
                <a:spcPct val="90000"/>
              </a:lnSpc>
              <a:spcBef>
                <a:spcPct val="0"/>
              </a:spcBef>
              <a:buFontTx/>
              <a:buNone/>
            </a:pPr>
            <a:r>
              <a:rPr lang="en-US" sz="1200" dirty="0" smtClean="0">
                <a:latin typeface="Courier New" pitchFamily="49" charset="0"/>
                <a:cs typeface="Courier New" pitchFamily="49" charset="0"/>
              </a:rPr>
              <a:t>      &lt;</a:t>
            </a:r>
            <a:r>
              <a:rPr lang="en-US" sz="1200" dirty="0" err="1" smtClean="0">
                <a:latin typeface="Courier New" pitchFamily="49" charset="0"/>
                <a:cs typeface="Courier New" pitchFamily="49" charset="0"/>
              </a:rPr>
              <a:t>AttributeValue</a:t>
            </a:r>
            <a:r>
              <a:rPr lang="en-US" sz="1200" dirty="0" smtClean="0">
                <a:latin typeface="Courier New" pitchFamily="49" charset="0"/>
                <a:cs typeface="Courier New" pitchFamily="49" charset="0"/>
              </a:rPr>
              <a:t>&gt;</a:t>
            </a:r>
            <a:r>
              <a:rPr lang="en-US" sz="1200" b="1" dirty="0" smtClean="0">
                <a:solidFill>
                  <a:srgbClr val="C00000"/>
                </a:solidFill>
                <a:latin typeface="Courier New" pitchFamily="49" charset="0"/>
                <a:cs typeface="Courier New" pitchFamily="49" charset="0"/>
              </a:rPr>
              <a:t>50102</a:t>
            </a:r>
            <a:r>
              <a:rPr lang="en-US" sz="1200" dirty="0" smtClean="0">
                <a:latin typeface="Courier New" pitchFamily="49" charset="0"/>
                <a:cs typeface="Courier New" pitchFamily="49" charset="0"/>
              </a:rPr>
              <a:t>&lt;/</a:t>
            </a:r>
            <a:r>
              <a:rPr lang="en-US" sz="1200" dirty="0" err="1" smtClean="0">
                <a:latin typeface="Courier New" pitchFamily="49" charset="0"/>
                <a:cs typeface="Courier New" pitchFamily="49" charset="0"/>
              </a:rPr>
              <a:t>AttributeValue</a:t>
            </a:r>
            <a:r>
              <a:rPr lang="en-US" sz="1200" dirty="0" smtClean="0">
                <a:latin typeface="Courier New" pitchFamily="49" charset="0"/>
                <a:cs typeface="Courier New" pitchFamily="49" charset="0"/>
              </a:rPr>
              <a:t>&gt;</a:t>
            </a:r>
          </a:p>
          <a:p>
            <a:pPr marL="609600" indent="-609600" eaLnBrk="1" hangingPunct="1">
              <a:lnSpc>
                <a:spcPct val="90000"/>
              </a:lnSpc>
              <a:spcBef>
                <a:spcPct val="0"/>
              </a:spcBef>
              <a:spcAft>
                <a:spcPts val="600"/>
              </a:spcAft>
              <a:buFontTx/>
              <a:buNone/>
            </a:pPr>
            <a:r>
              <a:rPr lang="en-US" sz="1200" dirty="0" smtClean="0">
                <a:latin typeface="Courier New" pitchFamily="49" charset="0"/>
                <a:cs typeface="Courier New" pitchFamily="49" charset="0"/>
              </a:rPr>
              <a:t>    &lt;/Attribute&gt;</a:t>
            </a:r>
          </a:p>
          <a:p>
            <a:pPr marL="609600" indent="-609600" eaLnBrk="1" hangingPunct="1">
              <a:lnSpc>
                <a:spcPct val="90000"/>
              </a:lnSpc>
              <a:spcBef>
                <a:spcPct val="0"/>
              </a:spcBef>
              <a:buFontTx/>
              <a:buNone/>
            </a:pPr>
            <a:r>
              <a:rPr lang="en-US" sz="1200" dirty="0" smtClean="0">
                <a:latin typeface="Courier New" pitchFamily="49" charset="0"/>
                <a:cs typeface="Courier New" pitchFamily="49" charset="0"/>
              </a:rPr>
              <a:t>    &lt;Attribute </a:t>
            </a:r>
            <a:r>
              <a:rPr lang="en-US" sz="1200" dirty="0" err="1" smtClean="0">
                <a:latin typeface="Courier New" pitchFamily="49" charset="0"/>
                <a:cs typeface="Courier New" pitchFamily="49" charset="0"/>
              </a:rPr>
              <a:t>AttributeId</a:t>
            </a:r>
            <a:r>
              <a:rPr lang="en-US" sz="1200" dirty="0" smtClean="0">
                <a:latin typeface="Courier New" pitchFamily="49" charset="0"/>
                <a:cs typeface="Courier New" pitchFamily="49" charset="0"/>
              </a:rPr>
              <a:t>="urn:Cisco:uc:1.0:</a:t>
            </a:r>
            <a:r>
              <a:rPr lang="en-US" sz="1200" b="1" dirty="0" smtClean="0">
                <a:solidFill>
                  <a:srgbClr val="C00000"/>
                </a:solidFill>
                <a:latin typeface="Courier New" pitchFamily="49" charset="0"/>
                <a:cs typeface="Courier New" pitchFamily="49" charset="0"/>
              </a:rPr>
              <a:t>transformedcgpn</a:t>
            </a:r>
            <a:r>
              <a:rPr lang="en-US" sz="1200" dirty="0" smtClean="0">
                <a:latin typeface="Courier New" pitchFamily="49" charset="0"/>
                <a:cs typeface="Courier New" pitchFamily="49" charset="0"/>
              </a:rPr>
              <a:t>” DataType=</a:t>
            </a:r>
            <a:r>
              <a:rPr lang="en-US" sz="1200" dirty="0" smtClean="0">
                <a:latin typeface="Courier New" pitchFamily="49" charset="0"/>
                <a:cs typeface="Courier New" pitchFamily="49" charset="0"/>
                <a:hlinkClick r:id="rId3"/>
              </a:rPr>
              <a:t>http://www.w3.org/2001/XMLSchema#string</a:t>
            </a:r>
            <a:r>
              <a:rPr lang="en-US" sz="1200" dirty="0" smtClean="0">
                <a:latin typeface="Courier New" pitchFamily="49" charset="0"/>
                <a:cs typeface="Courier New" pitchFamily="49" charset="0"/>
              </a:rPr>
              <a:t>&gt;</a:t>
            </a:r>
          </a:p>
          <a:p>
            <a:pPr marL="609600" indent="-609600" eaLnBrk="1" hangingPunct="1">
              <a:lnSpc>
                <a:spcPct val="90000"/>
              </a:lnSpc>
              <a:spcBef>
                <a:spcPct val="0"/>
              </a:spcBef>
              <a:buFontTx/>
              <a:buNone/>
            </a:pPr>
            <a:r>
              <a:rPr lang="en-US" sz="1200" dirty="0" smtClean="0">
                <a:latin typeface="Courier New" pitchFamily="49" charset="0"/>
                <a:cs typeface="Courier New" pitchFamily="49" charset="0"/>
              </a:rPr>
              <a:t>      &lt;</a:t>
            </a:r>
            <a:r>
              <a:rPr lang="en-US" sz="1200" dirty="0" err="1" smtClean="0">
                <a:latin typeface="Courier New" pitchFamily="49" charset="0"/>
                <a:cs typeface="Courier New" pitchFamily="49" charset="0"/>
              </a:rPr>
              <a:t>AttributeValue</a:t>
            </a:r>
            <a:r>
              <a:rPr lang="en-US" sz="1200" dirty="0" smtClean="0">
                <a:solidFill>
                  <a:schemeClr val="tx1"/>
                </a:solidFill>
                <a:latin typeface="Courier New" pitchFamily="49" charset="0"/>
                <a:cs typeface="Courier New" pitchFamily="49" charset="0"/>
              </a:rPr>
              <a:t>&gt;</a:t>
            </a:r>
            <a:r>
              <a:rPr lang="en-US" sz="1200" b="1" dirty="0" smtClean="0">
                <a:solidFill>
                  <a:srgbClr val="C00000"/>
                </a:solidFill>
                <a:latin typeface="Courier New" pitchFamily="49" charset="0"/>
                <a:cs typeface="Courier New" pitchFamily="49" charset="0"/>
              </a:rPr>
              <a:t>+19725550101</a:t>
            </a:r>
            <a:r>
              <a:rPr lang="en-US" sz="1200" dirty="0" smtClean="0">
                <a:latin typeface="Courier New" pitchFamily="49" charset="0"/>
                <a:cs typeface="Courier New" pitchFamily="49" charset="0"/>
              </a:rPr>
              <a:t>&lt;/</a:t>
            </a:r>
            <a:r>
              <a:rPr lang="en-US" sz="1200" dirty="0" err="1" smtClean="0">
                <a:latin typeface="Courier New" pitchFamily="49" charset="0"/>
                <a:cs typeface="Courier New" pitchFamily="49" charset="0"/>
              </a:rPr>
              <a:t>AttributeValue</a:t>
            </a:r>
            <a:r>
              <a:rPr lang="en-US" sz="1200" dirty="0" smtClean="0">
                <a:latin typeface="Courier New" pitchFamily="49" charset="0"/>
                <a:cs typeface="Courier New" pitchFamily="49" charset="0"/>
              </a:rPr>
              <a:t>&gt;</a:t>
            </a:r>
          </a:p>
          <a:p>
            <a:pPr marL="609600" indent="-609600" eaLnBrk="1" hangingPunct="1">
              <a:lnSpc>
                <a:spcPct val="90000"/>
              </a:lnSpc>
              <a:spcBef>
                <a:spcPct val="0"/>
              </a:spcBef>
              <a:spcAft>
                <a:spcPts val="600"/>
              </a:spcAft>
              <a:buFontTx/>
              <a:buNone/>
            </a:pPr>
            <a:r>
              <a:rPr lang="en-US" sz="1200" dirty="0" smtClean="0">
                <a:latin typeface="Courier New" pitchFamily="49" charset="0"/>
                <a:cs typeface="Courier New" pitchFamily="49" charset="0"/>
              </a:rPr>
              <a:t>    &lt;/Attribute&gt;</a:t>
            </a:r>
          </a:p>
          <a:p>
            <a:pPr marL="609600" indent="-609600" eaLnBrk="1" hangingPunct="1">
              <a:lnSpc>
                <a:spcPct val="90000"/>
              </a:lnSpc>
              <a:spcBef>
                <a:spcPct val="0"/>
              </a:spcBef>
              <a:buFontTx/>
              <a:buNone/>
            </a:pPr>
            <a:r>
              <a:rPr lang="en-US" sz="1200" dirty="0" smtClean="0">
                <a:latin typeface="Courier New" pitchFamily="49" charset="0"/>
                <a:cs typeface="Courier New" pitchFamily="49" charset="0"/>
              </a:rPr>
              <a:t>    &lt;Attribute </a:t>
            </a:r>
            <a:r>
              <a:rPr lang="en-US" sz="1200" dirty="0" err="1" smtClean="0">
                <a:latin typeface="Courier New" pitchFamily="49" charset="0"/>
                <a:cs typeface="Courier New" pitchFamily="49" charset="0"/>
              </a:rPr>
              <a:t>AttributeId</a:t>
            </a:r>
            <a:r>
              <a:rPr lang="en-US" sz="1200" dirty="0" smtClean="0">
                <a:latin typeface="Courier New" pitchFamily="49" charset="0"/>
                <a:cs typeface="Courier New" pitchFamily="49" charset="0"/>
              </a:rPr>
              <a:t>="urn:Cisco:uc:1.0:</a:t>
            </a:r>
            <a:r>
              <a:rPr lang="en-US" sz="1200" b="1" dirty="0" smtClean="0">
                <a:solidFill>
                  <a:srgbClr val="C00000"/>
                </a:solidFill>
                <a:latin typeface="Courier New" pitchFamily="49" charset="0"/>
                <a:cs typeface="Courier New" pitchFamily="49" charset="0"/>
              </a:rPr>
              <a:t>transformedcdpn</a:t>
            </a:r>
            <a:r>
              <a:rPr lang="en-US" sz="1200" dirty="0" smtClean="0">
                <a:latin typeface="Courier New" pitchFamily="49" charset="0"/>
                <a:cs typeface="Courier New" pitchFamily="49" charset="0"/>
              </a:rPr>
              <a:t>” DataType=</a:t>
            </a:r>
            <a:r>
              <a:rPr lang="en-US" sz="1200" dirty="0" smtClean="0">
                <a:latin typeface="Courier New" pitchFamily="49" charset="0"/>
                <a:cs typeface="Courier New" pitchFamily="49" charset="0"/>
                <a:hlinkClick r:id="rId3"/>
              </a:rPr>
              <a:t>http://www.w3.org/2001/XMLSchema#string</a:t>
            </a:r>
            <a:r>
              <a:rPr lang="en-US" sz="1200" dirty="0" smtClean="0">
                <a:latin typeface="Courier New" pitchFamily="49" charset="0"/>
                <a:cs typeface="Courier New" pitchFamily="49" charset="0"/>
              </a:rPr>
              <a:t>&gt;</a:t>
            </a:r>
          </a:p>
          <a:p>
            <a:pPr marL="609600" indent="-609600" eaLnBrk="1" hangingPunct="1">
              <a:lnSpc>
                <a:spcPct val="90000"/>
              </a:lnSpc>
              <a:spcBef>
                <a:spcPct val="0"/>
              </a:spcBef>
              <a:buFontTx/>
              <a:buNone/>
            </a:pPr>
            <a:r>
              <a:rPr lang="en-US" sz="1200" dirty="0" smtClean="0">
                <a:latin typeface="Courier New" pitchFamily="49" charset="0"/>
                <a:cs typeface="Courier New" pitchFamily="49" charset="0"/>
              </a:rPr>
              <a:t>      &lt;</a:t>
            </a:r>
            <a:r>
              <a:rPr lang="en-US" sz="1200" dirty="0" err="1" smtClean="0">
                <a:latin typeface="Courier New" pitchFamily="49" charset="0"/>
                <a:cs typeface="Courier New" pitchFamily="49" charset="0"/>
              </a:rPr>
              <a:t>AttributeValue</a:t>
            </a:r>
            <a:r>
              <a:rPr lang="en-US" sz="1200" dirty="0" smtClean="0">
                <a:solidFill>
                  <a:schemeClr val="tx1"/>
                </a:solidFill>
                <a:latin typeface="Courier New" pitchFamily="49" charset="0"/>
                <a:cs typeface="Courier New" pitchFamily="49" charset="0"/>
              </a:rPr>
              <a:t>&gt;</a:t>
            </a:r>
            <a:r>
              <a:rPr lang="en-US" sz="1200" b="1" dirty="0" smtClean="0">
                <a:solidFill>
                  <a:srgbClr val="C00000"/>
                </a:solidFill>
                <a:latin typeface="Courier New" pitchFamily="49" charset="0"/>
                <a:cs typeface="Courier New" pitchFamily="49" charset="0"/>
              </a:rPr>
              <a:t>+19725550102</a:t>
            </a:r>
            <a:r>
              <a:rPr lang="en-US" sz="1200" dirty="0" smtClean="0">
                <a:latin typeface="Courier New" pitchFamily="49" charset="0"/>
                <a:cs typeface="Courier New" pitchFamily="49" charset="0"/>
              </a:rPr>
              <a:t>&lt;/</a:t>
            </a:r>
            <a:r>
              <a:rPr lang="en-US" sz="1200" dirty="0" err="1" smtClean="0">
                <a:latin typeface="Courier New" pitchFamily="49" charset="0"/>
                <a:cs typeface="Courier New" pitchFamily="49" charset="0"/>
              </a:rPr>
              <a:t>AttributeValue</a:t>
            </a:r>
            <a:r>
              <a:rPr lang="en-US" sz="1200" dirty="0" smtClean="0">
                <a:latin typeface="Courier New" pitchFamily="49" charset="0"/>
                <a:cs typeface="Courier New" pitchFamily="49" charset="0"/>
              </a:rPr>
              <a:t>&gt;</a:t>
            </a:r>
          </a:p>
          <a:p>
            <a:pPr marL="609600" indent="-609600" eaLnBrk="1" hangingPunct="1">
              <a:lnSpc>
                <a:spcPct val="90000"/>
              </a:lnSpc>
              <a:spcBef>
                <a:spcPct val="0"/>
              </a:spcBef>
              <a:spcAft>
                <a:spcPts val="600"/>
              </a:spcAft>
              <a:buFontTx/>
              <a:buNone/>
            </a:pPr>
            <a:r>
              <a:rPr lang="en-US" sz="1200" dirty="0" smtClean="0">
                <a:latin typeface="Courier New" pitchFamily="49" charset="0"/>
                <a:cs typeface="Courier New" pitchFamily="49" charset="0"/>
              </a:rPr>
              <a:t>    &lt;/Attribute&gt;</a:t>
            </a:r>
          </a:p>
          <a:p>
            <a:pPr marL="609600" indent="-609600" eaLnBrk="1" hangingPunct="1">
              <a:lnSpc>
                <a:spcPct val="90000"/>
              </a:lnSpc>
              <a:spcBef>
                <a:spcPct val="0"/>
              </a:spcBef>
              <a:spcAft>
                <a:spcPts val="600"/>
              </a:spcAft>
              <a:buFontTx/>
              <a:buNone/>
            </a:pPr>
            <a:r>
              <a:rPr lang="en-US" sz="1200" dirty="0" smtClean="0">
                <a:latin typeface="Courier New" pitchFamily="49" charset="0"/>
                <a:cs typeface="Courier New" pitchFamily="49" charset="0"/>
              </a:rPr>
              <a:t>  &lt;/Subject&gt;</a:t>
            </a:r>
          </a:p>
          <a:p>
            <a:pPr marL="609600" indent="-609600" eaLnBrk="1" hangingPunct="1">
              <a:spcBef>
                <a:spcPct val="0"/>
              </a:spcBef>
              <a:spcAft>
                <a:spcPts val="600"/>
              </a:spcAft>
              <a:buFontTx/>
              <a:buNone/>
            </a:pPr>
            <a:r>
              <a:rPr lang="en-US" sz="1400" b="1" dirty="0" smtClean="0">
                <a:cs typeface="Courier New" pitchFamily="49" charset="0"/>
              </a:rPr>
              <a:t>continued on next slide…</a:t>
            </a:r>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305" name="Rectangle 2"/>
          <p:cNvSpPr>
            <a:spLocks noGrp="1" noChangeArrowheads="1"/>
          </p:cNvSpPr>
          <p:nvPr>
            <p:ph type="title"/>
          </p:nvPr>
        </p:nvSpPr>
        <p:spPr>
          <a:xfrm>
            <a:off x="229702" y="301752"/>
            <a:ext cx="8588861" cy="838200"/>
          </a:xfrm>
        </p:spPr>
        <p:txBody>
          <a:bodyPr/>
          <a:lstStyle/>
          <a:p>
            <a:r>
              <a:rPr lang="en-US" dirty="0" smtClean="0"/>
              <a:t>Example Call Route Request - continued</a:t>
            </a:r>
          </a:p>
        </p:txBody>
      </p:sp>
      <p:sp>
        <p:nvSpPr>
          <p:cNvPr id="1890306" name="Rectangle 3"/>
          <p:cNvSpPr>
            <a:spLocks noGrp="1" noChangeArrowheads="1"/>
          </p:cNvSpPr>
          <p:nvPr>
            <p:ph idx="4294967295"/>
          </p:nvPr>
        </p:nvSpPr>
        <p:spPr>
          <a:xfrm>
            <a:off x="274320" y="1225296"/>
            <a:ext cx="8153400" cy="5257800"/>
          </a:xfrm>
        </p:spPr>
        <p:txBody>
          <a:bodyPr lIns="82124" tIns="41061" rIns="82124" bIns="41061"/>
          <a:lstStyle/>
          <a:p>
            <a:pPr marL="609600" indent="-609600" eaLnBrk="1" hangingPunct="1">
              <a:lnSpc>
                <a:spcPct val="90000"/>
              </a:lnSpc>
              <a:spcBef>
                <a:spcPct val="0"/>
              </a:spcBef>
              <a:spcAft>
                <a:spcPts val="600"/>
              </a:spcAft>
              <a:buFontTx/>
              <a:buNone/>
            </a:pPr>
            <a:r>
              <a:rPr lang="en-US" sz="1400" b="1" dirty="0" smtClean="0">
                <a:cs typeface="Courier New" pitchFamily="49" charset="0"/>
              </a:rPr>
              <a:t>…continued from previous slide</a:t>
            </a:r>
          </a:p>
          <a:p>
            <a:pPr marL="609600" indent="-609600" eaLnBrk="1" hangingPunct="1">
              <a:lnSpc>
                <a:spcPct val="90000"/>
              </a:lnSpc>
              <a:spcBef>
                <a:spcPct val="0"/>
              </a:spcBef>
              <a:spcAft>
                <a:spcPts val="600"/>
              </a:spcAft>
              <a:buFontTx/>
              <a:buNone/>
            </a:pPr>
            <a:endParaRPr lang="en-US" sz="1400" b="1" dirty="0" smtClean="0">
              <a:cs typeface="Courier New" pitchFamily="49" charset="0"/>
            </a:endParaRPr>
          </a:p>
          <a:p>
            <a:pPr marL="609600" indent="-609600" eaLnBrk="1" hangingPunct="1">
              <a:lnSpc>
                <a:spcPct val="90000"/>
              </a:lnSpc>
              <a:spcBef>
                <a:spcPct val="0"/>
              </a:spcBef>
              <a:spcAft>
                <a:spcPts val="600"/>
              </a:spcAft>
              <a:buFontTx/>
              <a:buNone/>
            </a:pPr>
            <a:r>
              <a:rPr lang="en-US" sz="1600" dirty="0" smtClean="0">
                <a:latin typeface="Courier New" pitchFamily="49" charset="0"/>
                <a:cs typeface="Courier New" pitchFamily="49" charset="0"/>
              </a:rPr>
              <a:t>  </a:t>
            </a:r>
            <a:r>
              <a:rPr lang="en-US" sz="1400" dirty="0">
                <a:latin typeface="Courier New" pitchFamily="49" charset="0"/>
                <a:cs typeface="Courier New" pitchFamily="49" charset="0"/>
              </a:rPr>
              <a:t>&lt;Resource&gt;</a:t>
            </a:r>
          </a:p>
          <a:p>
            <a:pPr marL="609600" indent="-609600" eaLnBrk="1" hangingPunct="1">
              <a:lnSpc>
                <a:spcPct val="90000"/>
              </a:lnSpc>
              <a:spcBef>
                <a:spcPct val="0"/>
              </a:spcBef>
              <a:buFontTx/>
              <a:buNone/>
            </a:pPr>
            <a:r>
              <a:rPr lang="en-US" sz="1400" dirty="0">
                <a:latin typeface="Courier New" pitchFamily="49" charset="0"/>
                <a:cs typeface="Courier New" pitchFamily="49" charset="0"/>
              </a:rPr>
              <a:t>    &lt;Attribute </a:t>
            </a:r>
            <a:r>
              <a:rPr lang="en-US" sz="1400" dirty="0" err="1">
                <a:latin typeface="Courier New" pitchFamily="49" charset="0"/>
                <a:cs typeface="Courier New" pitchFamily="49" charset="0"/>
              </a:rPr>
              <a:t>AttributeId</a:t>
            </a:r>
            <a:r>
              <a:rPr lang="en-US" sz="1400" dirty="0">
                <a:latin typeface="Courier New" pitchFamily="49" charset="0"/>
                <a:cs typeface="Courier New" pitchFamily="49" charset="0"/>
              </a:rPr>
              <a:t>="urn:oasis:names:tc:xacml:1.0:resource:resource-id” DataType="http://www.w3.org/2001/XMLSchema#anyURI"&gt;</a:t>
            </a:r>
          </a:p>
          <a:p>
            <a:pPr marL="609600" indent="-609600" eaLnBrk="1" hangingPunct="1">
              <a:lnSpc>
                <a:spcPct val="90000"/>
              </a:lnSpc>
              <a:spcBef>
                <a:spcPct val="0"/>
              </a:spcBef>
              <a:buFontTx/>
              <a:buNone/>
            </a:pPr>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AttributeValue</a:t>
            </a:r>
            <a:r>
              <a:rPr lang="en-US" sz="1400" dirty="0">
                <a:latin typeface="Courier New" pitchFamily="49" charset="0"/>
                <a:cs typeface="Courier New" pitchFamily="49" charset="0"/>
              </a:rPr>
              <a:t>&gt;</a:t>
            </a:r>
            <a:r>
              <a:rPr lang="en-US" sz="1400" b="1" dirty="0" err="1">
                <a:solidFill>
                  <a:srgbClr val="C00000"/>
                </a:solidFill>
                <a:latin typeface="Courier New" pitchFamily="49" charset="0"/>
                <a:cs typeface="Courier New" pitchFamily="49" charset="0"/>
              </a:rPr>
              <a:t>CISCO:UC:VoiceOrVideoCall</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AttributeValue</a:t>
            </a:r>
            <a:r>
              <a:rPr lang="en-US" sz="1400" dirty="0">
                <a:latin typeface="Courier New" pitchFamily="49" charset="0"/>
                <a:cs typeface="Courier New" pitchFamily="49" charset="0"/>
              </a:rPr>
              <a:t>&gt;</a:t>
            </a:r>
          </a:p>
          <a:p>
            <a:pPr marL="609600" indent="-609600" eaLnBrk="1" hangingPunct="1">
              <a:lnSpc>
                <a:spcPct val="90000"/>
              </a:lnSpc>
              <a:spcBef>
                <a:spcPct val="0"/>
              </a:spcBef>
              <a:spcAft>
                <a:spcPts val="600"/>
              </a:spcAft>
              <a:buFontTx/>
              <a:buNone/>
            </a:pPr>
            <a:r>
              <a:rPr lang="en-US" sz="1400" dirty="0">
                <a:latin typeface="Courier New" pitchFamily="49" charset="0"/>
                <a:cs typeface="Courier New" pitchFamily="49" charset="0"/>
              </a:rPr>
              <a:t>    &lt;/Attribute&gt;</a:t>
            </a:r>
          </a:p>
          <a:p>
            <a:pPr marL="609600" indent="-609600" eaLnBrk="1" hangingPunct="1">
              <a:lnSpc>
                <a:spcPct val="90000"/>
              </a:lnSpc>
              <a:spcBef>
                <a:spcPct val="0"/>
              </a:spcBef>
              <a:spcAft>
                <a:spcPts val="600"/>
              </a:spcAft>
              <a:buFontTx/>
              <a:buNone/>
            </a:pPr>
            <a:r>
              <a:rPr lang="en-US" sz="1400" dirty="0">
                <a:latin typeface="Courier New" pitchFamily="49" charset="0"/>
                <a:cs typeface="Courier New" pitchFamily="49" charset="0"/>
              </a:rPr>
              <a:t>  &lt;/Resource&gt;</a:t>
            </a:r>
          </a:p>
          <a:p>
            <a:pPr marL="609600" indent="-609600" eaLnBrk="1" hangingPunct="1">
              <a:lnSpc>
                <a:spcPct val="90000"/>
              </a:lnSpc>
              <a:spcBef>
                <a:spcPct val="0"/>
              </a:spcBef>
              <a:spcAft>
                <a:spcPts val="600"/>
              </a:spcAft>
              <a:buFontTx/>
              <a:buNone/>
            </a:pPr>
            <a:r>
              <a:rPr lang="en-US" sz="1400" dirty="0">
                <a:latin typeface="Courier New" pitchFamily="49" charset="0"/>
                <a:cs typeface="Courier New" pitchFamily="49" charset="0"/>
              </a:rPr>
              <a:t>   &lt;Action&gt;</a:t>
            </a:r>
          </a:p>
          <a:p>
            <a:pPr marL="609600" indent="-609600" eaLnBrk="1" hangingPunct="1">
              <a:lnSpc>
                <a:spcPct val="90000"/>
              </a:lnSpc>
              <a:spcBef>
                <a:spcPct val="0"/>
              </a:spcBef>
              <a:buFontTx/>
              <a:buNone/>
            </a:pPr>
            <a:r>
              <a:rPr lang="en-US" sz="1400" dirty="0">
                <a:latin typeface="Courier New" pitchFamily="49" charset="0"/>
                <a:cs typeface="Courier New" pitchFamily="49" charset="0"/>
              </a:rPr>
              <a:t>    &lt;Attribute </a:t>
            </a:r>
            <a:r>
              <a:rPr lang="en-US" sz="1400" dirty="0" err="1">
                <a:latin typeface="Courier New" pitchFamily="49" charset="0"/>
                <a:cs typeface="Courier New" pitchFamily="49" charset="0"/>
              </a:rPr>
              <a:t>AttributeId</a:t>
            </a:r>
            <a:r>
              <a:rPr lang="en-US" sz="1400" dirty="0">
                <a:latin typeface="Courier New" pitchFamily="49" charset="0"/>
                <a:cs typeface="Courier New" pitchFamily="49" charset="0"/>
              </a:rPr>
              <a:t>="urn:oasis:names:tc:xacml:1.0:action:action-id” DataType=</a:t>
            </a:r>
            <a:r>
              <a:rPr lang="en-US" sz="1400" dirty="0">
                <a:latin typeface="Courier New" pitchFamily="49" charset="0"/>
                <a:cs typeface="Courier New" pitchFamily="49" charset="0"/>
                <a:hlinkClick r:id="rId3"/>
              </a:rPr>
              <a:t>http://www.w3.org/2001/XMLSchema#anyURI</a:t>
            </a:r>
            <a:r>
              <a:rPr lang="en-US" sz="1400" dirty="0">
                <a:latin typeface="Courier New" pitchFamily="49" charset="0"/>
                <a:cs typeface="Courier New" pitchFamily="49" charset="0"/>
              </a:rPr>
              <a:t>&gt;</a:t>
            </a:r>
          </a:p>
          <a:p>
            <a:pPr marL="609600" indent="-609600" eaLnBrk="1" hangingPunct="1">
              <a:lnSpc>
                <a:spcPct val="90000"/>
              </a:lnSpc>
              <a:spcBef>
                <a:spcPct val="0"/>
              </a:spcBef>
              <a:buFontTx/>
              <a:buNone/>
            </a:pPr>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AttributeValue</a:t>
            </a:r>
            <a:r>
              <a:rPr lang="en-US" sz="1400" dirty="0">
                <a:latin typeface="Courier New" pitchFamily="49" charset="0"/>
                <a:cs typeface="Courier New" pitchFamily="49" charset="0"/>
              </a:rPr>
              <a:t>&gt;any&lt;/</a:t>
            </a:r>
            <a:r>
              <a:rPr lang="en-US" sz="1400" dirty="0" err="1">
                <a:latin typeface="Courier New" pitchFamily="49" charset="0"/>
                <a:cs typeface="Courier New" pitchFamily="49" charset="0"/>
              </a:rPr>
              <a:t>AttributeValue</a:t>
            </a:r>
            <a:r>
              <a:rPr lang="en-US" sz="1400" dirty="0">
                <a:latin typeface="Courier New" pitchFamily="49" charset="0"/>
                <a:cs typeface="Courier New" pitchFamily="49" charset="0"/>
              </a:rPr>
              <a:t>&gt;</a:t>
            </a:r>
          </a:p>
          <a:p>
            <a:pPr marL="609600" indent="-609600" eaLnBrk="1" hangingPunct="1">
              <a:lnSpc>
                <a:spcPct val="90000"/>
              </a:lnSpc>
              <a:spcBef>
                <a:spcPct val="0"/>
              </a:spcBef>
              <a:spcAft>
                <a:spcPts val="600"/>
              </a:spcAft>
              <a:buFontTx/>
              <a:buNone/>
            </a:pPr>
            <a:r>
              <a:rPr lang="en-US" sz="1400" dirty="0">
                <a:latin typeface="Courier New" pitchFamily="49" charset="0"/>
                <a:cs typeface="Courier New" pitchFamily="49" charset="0"/>
              </a:rPr>
              <a:t>    &lt;/Attribute&gt;</a:t>
            </a:r>
          </a:p>
          <a:p>
            <a:pPr marL="609600" indent="-609600" eaLnBrk="1" hangingPunct="1">
              <a:lnSpc>
                <a:spcPct val="90000"/>
              </a:lnSpc>
              <a:spcBef>
                <a:spcPct val="0"/>
              </a:spcBef>
              <a:spcAft>
                <a:spcPts val="600"/>
              </a:spcAft>
              <a:buFontTx/>
              <a:buNone/>
            </a:pPr>
            <a:r>
              <a:rPr lang="en-US" sz="1400" dirty="0">
                <a:latin typeface="Courier New" pitchFamily="49" charset="0"/>
                <a:cs typeface="Courier New" pitchFamily="49" charset="0"/>
              </a:rPr>
              <a:t>  &lt;/Action&gt;</a:t>
            </a:r>
          </a:p>
          <a:p>
            <a:pPr marL="609600" indent="-609600" eaLnBrk="1" hangingPunct="1">
              <a:lnSpc>
                <a:spcPct val="90000"/>
              </a:lnSpc>
              <a:spcBef>
                <a:spcPct val="0"/>
              </a:spcBef>
              <a:spcAft>
                <a:spcPts val="600"/>
              </a:spcAft>
              <a:buFontTx/>
              <a:buNone/>
            </a:pPr>
            <a:r>
              <a:rPr lang="en-US" sz="1400" dirty="0">
                <a:latin typeface="Courier New" pitchFamily="49" charset="0"/>
                <a:cs typeface="Courier New" pitchFamily="49" charset="0"/>
              </a:rPr>
              <a:t>  &lt;Environment&gt;</a:t>
            </a:r>
          </a:p>
          <a:p>
            <a:pPr marL="609600" indent="-609600" eaLnBrk="1" hangingPunct="1">
              <a:lnSpc>
                <a:spcPct val="90000"/>
              </a:lnSpc>
              <a:spcBef>
                <a:spcPct val="0"/>
              </a:spcBef>
              <a:buFontTx/>
              <a:buNone/>
            </a:pPr>
            <a:r>
              <a:rPr lang="en-US" sz="1400" dirty="0">
                <a:latin typeface="Courier New" pitchFamily="49" charset="0"/>
                <a:cs typeface="Courier New" pitchFamily="49" charset="0"/>
              </a:rPr>
              <a:t>    &lt;Attribute </a:t>
            </a:r>
            <a:r>
              <a:rPr lang="en-US" sz="1400" dirty="0" err="1">
                <a:latin typeface="Courier New" pitchFamily="49" charset="0"/>
                <a:cs typeface="Courier New" pitchFamily="49" charset="0"/>
              </a:rPr>
              <a:t>AttributeId</a:t>
            </a:r>
            <a:r>
              <a:rPr lang="en-US" sz="1400" dirty="0">
                <a:latin typeface="Courier New" pitchFamily="49" charset="0"/>
                <a:cs typeface="Courier New" pitchFamily="49" charset="0"/>
              </a:rPr>
              <a:t>="urn:Cisco:uc:1.0:</a:t>
            </a:r>
            <a:r>
              <a:rPr lang="en-US" sz="1400" b="1" dirty="0">
                <a:solidFill>
                  <a:srgbClr val="C00000"/>
                </a:solidFill>
                <a:latin typeface="Courier New" pitchFamily="49" charset="0"/>
                <a:cs typeface="Courier New" pitchFamily="49" charset="0"/>
              </a:rPr>
              <a:t>triggerpointtype</a:t>
            </a:r>
            <a:r>
              <a:rPr lang="en-US" sz="1400" dirty="0">
                <a:latin typeface="Courier New" pitchFamily="49" charset="0"/>
                <a:cs typeface="Courier New" pitchFamily="49" charset="0"/>
              </a:rPr>
              <a:t> DataType=</a:t>
            </a:r>
            <a:r>
              <a:rPr lang="en-US" sz="1400" dirty="0">
                <a:latin typeface="Courier New" pitchFamily="49" charset="0"/>
                <a:cs typeface="Courier New" pitchFamily="49" charset="0"/>
                <a:hlinkClick r:id="rId4"/>
              </a:rPr>
              <a:t>http://www.w3.org/2001/XMLSchema#string</a:t>
            </a:r>
            <a:r>
              <a:rPr lang="en-US" sz="1400" dirty="0">
                <a:latin typeface="Courier New" pitchFamily="49" charset="0"/>
                <a:cs typeface="Courier New" pitchFamily="49" charset="0"/>
              </a:rPr>
              <a:t>&gt;</a:t>
            </a:r>
          </a:p>
          <a:p>
            <a:pPr marL="609600" indent="-609600" eaLnBrk="1" hangingPunct="1">
              <a:lnSpc>
                <a:spcPct val="90000"/>
              </a:lnSpc>
              <a:spcBef>
                <a:spcPct val="0"/>
              </a:spcBef>
              <a:buFontTx/>
              <a:buNone/>
            </a:pPr>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AttributeValue</a:t>
            </a:r>
            <a:r>
              <a:rPr lang="en-US" sz="1400" dirty="0">
                <a:latin typeface="Courier New" pitchFamily="49" charset="0"/>
                <a:cs typeface="Courier New" pitchFamily="49" charset="0"/>
              </a:rPr>
              <a:t>&gt;</a:t>
            </a:r>
            <a:r>
              <a:rPr lang="en-US" sz="1400" b="1" dirty="0" err="1">
                <a:solidFill>
                  <a:srgbClr val="C00000"/>
                </a:solidFill>
                <a:latin typeface="Courier New" pitchFamily="49" charset="0"/>
                <a:cs typeface="Courier New" pitchFamily="49" charset="0"/>
              </a:rPr>
              <a:t>translationpattern</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AttributeValue</a:t>
            </a:r>
            <a:r>
              <a:rPr lang="en-US" sz="1400" dirty="0">
                <a:latin typeface="Courier New" pitchFamily="49" charset="0"/>
                <a:cs typeface="Courier New" pitchFamily="49" charset="0"/>
              </a:rPr>
              <a:t>&gt;</a:t>
            </a:r>
          </a:p>
          <a:p>
            <a:pPr marL="609600" indent="-609600" eaLnBrk="1" hangingPunct="1">
              <a:lnSpc>
                <a:spcPct val="90000"/>
              </a:lnSpc>
              <a:spcBef>
                <a:spcPct val="0"/>
              </a:spcBef>
              <a:spcAft>
                <a:spcPts val="600"/>
              </a:spcAft>
              <a:buFontTx/>
              <a:buNone/>
            </a:pPr>
            <a:r>
              <a:rPr lang="en-US" sz="1400" dirty="0">
                <a:latin typeface="Courier New" pitchFamily="49" charset="0"/>
                <a:cs typeface="Courier New" pitchFamily="49" charset="0"/>
              </a:rPr>
              <a:t>    &lt;/Attribute&gt;</a:t>
            </a:r>
          </a:p>
          <a:p>
            <a:pPr marL="609600" indent="-609600" eaLnBrk="1" hangingPunct="1">
              <a:lnSpc>
                <a:spcPct val="90000"/>
              </a:lnSpc>
              <a:spcBef>
                <a:spcPct val="0"/>
              </a:spcBef>
              <a:spcAft>
                <a:spcPts val="600"/>
              </a:spcAft>
              <a:buFontTx/>
              <a:buNone/>
            </a:pPr>
            <a:r>
              <a:rPr lang="en-US" sz="1400" dirty="0">
                <a:latin typeface="Courier New" pitchFamily="49" charset="0"/>
                <a:cs typeface="Courier New" pitchFamily="49" charset="0"/>
              </a:rPr>
              <a:t>  &lt;/Environment&gt;</a:t>
            </a:r>
          </a:p>
          <a:p>
            <a:pPr marL="609600" indent="-609600" eaLnBrk="1" hangingPunct="1">
              <a:lnSpc>
                <a:spcPct val="90000"/>
              </a:lnSpc>
              <a:spcBef>
                <a:spcPct val="0"/>
              </a:spcBef>
              <a:spcAft>
                <a:spcPts val="600"/>
              </a:spcAft>
              <a:buFontTx/>
              <a:buNone/>
            </a:pPr>
            <a:r>
              <a:rPr lang="en-US" sz="1400" dirty="0">
                <a:latin typeface="Courier New" pitchFamily="49" charset="0"/>
                <a:cs typeface="Courier New" pitchFamily="49" charset="0"/>
              </a:rPr>
              <a:t>&lt;/Request&gt;</a:t>
            </a: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2353" name="Rectangle 2"/>
          <p:cNvSpPr>
            <a:spLocks noGrp="1" noChangeArrowheads="1"/>
          </p:cNvSpPr>
          <p:nvPr>
            <p:ph type="title"/>
          </p:nvPr>
        </p:nvSpPr>
        <p:spPr>
          <a:xfrm>
            <a:off x="229702" y="432215"/>
            <a:ext cx="8761897" cy="838200"/>
          </a:xfrm>
        </p:spPr>
        <p:txBody>
          <a:bodyPr/>
          <a:lstStyle/>
          <a:p>
            <a:r>
              <a:rPr lang="en-US" dirty="0" smtClean="0"/>
              <a:t>Call Route Response</a:t>
            </a:r>
            <a:br>
              <a:rPr lang="en-US" dirty="0" smtClean="0"/>
            </a:br>
            <a:r>
              <a:rPr lang="en-US" sz="2800" dirty="0" smtClean="0"/>
              <a:t>XACML Route Decision and Obligation Details </a:t>
            </a:r>
            <a:endParaRPr lang="en-US" dirty="0" smtClean="0"/>
          </a:p>
        </p:txBody>
      </p:sp>
      <p:sp>
        <p:nvSpPr>
          <p:cNvPr id="1892354" name="Rectangle 3"/>
          <p:cNvSpPr>
            <a:spLocks noGrp="1" noChangeArrowheads="1"/>
          </p:cNvSpPr>
          <p:nvPr>
            <p:ph type="body" sz="quarter" idx="10"/>
          </p:nvPr>
        </p:nvSpPr>
        <p:spPr/>
        <p:txBody>
          <a:bodyPr>
            <a:normAutofit fontScale="92500" lnSpcReduction="10000"/>
          </a:bodyPr>
          <a:lstStyle/>
          <a:p>
            <a:pPr>
              <a:buNone/>
            </a:pPr>
            <a:r>
              <a:rPr lang="en-US" dirty="0" smtClean="0">
                <a:solidFill>
                  <a:srgbClr val="C00000"/>
                </a:solidFill>
              </a:rPr>
              <a:t>Route decision values:</a:t>
            </a:r>
          </a:p>
          <a:p>
            <a:r>
              <a:rPr lang="en-US" b="1" dirty="0" smtClean="0"/>
              <a:t>Permit</a:t>
            </a:r>
            <a:r>
              <a:rPr lang="en-US" dirty="0" smtClean="0"/>
              <a:t>: Call is allowed</a:t>
            </a:r>
          </a:p>
          <a:p>
            <a:r>
              <a:rPr lang="en-US" b="1" dirty="0" smtClean="0"/>
              <a:t>Deny</a:t>
            </a:r>
            <a:r>
              <a:rPr lang="en-US" dirty="0" smtClean="0"/>
              <a:t>: Call is denied</a:t>
            </a:r>
          </a:p>
          <a:p>
            <a:r>
              <a:rPr lang="en-US" b="1" dirty="0" smtClean="0"/>
              <a:t>Indeterminate</a:t>
            </a:r>
            <a:r>
              <a:rPr lang="en-US" dirty="0" smtClean="0"/>
              <a:t>: No call routing route is determined.  </a:t>
            </a:r>
            <a:br>
              <a:rPr lang="en-US" dirty="0" smtClean="0"/>
            </a:br>
            <a:r>
              <a:rPr lang="en-US" dirty="0" smtClean="0"/>
              <a:t>Follows failure route.</a:t>
            </a:r>
          </a:p>
          <a:p>
            <a:r>
              <a:rPr lang="en-US" b="1" dirty="0" smtClean="0"/>
              <a:t>Not Applicable</a:t>
            </a:r>
            <a:r>
              <a:rPr lang="en-US" dirty="0" smtClean="0"/>
              <a:t>: No route matches the request. Follows failure route.</a:t>
            </a:r>
          </a:p>
          <a:p>
            <a:pPr>
              <a:spcBef>
                <a:spcPts val="2400"/>
              </a:spcBef>
              <a:buNone/>
            </a:pPr>
            <a:r>
              <a:rPr lang="en-US" dirty="0" smtClean="0">
                <a:solidFill>
                  <a:srgbClr val="C00000"/>
                </a:solidFill>
              </a:rPr>
              <a:t>Obligation overview:</a:t>
            </a:r>
          </a:p>
          <a:p>
            <a:r>
              <a:rPr lang="en-US" dirty="0" smtClean="0"/>
              <a:t>CIXML block contains specific instructions on how the call will be routed and treatment should be applied</a:t>
            </a:r>
          </a:p>
          <a:p>
            <a:r>
              <a:rPr lang="en-US" dirty="0" smtClean="0"/>
              <a:t>CIXML’s obligation must be consistent with route decision. If it is not, Unified CM obeys the route decision, not the obligation</a:t>
            </a:r>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01" name="Rectangle 2"/>
          <p:cNvSpPr>
            <a:spLocks noGrp="1" noChangeArrowheads="1"/>
          </p:cNvSpPr>
          <p:nvPr>
            <p:ph type="title"/>
          </p:nvPr>
        </p:nvSpPr>
        <p:spPr/>
        <p:txBody>
          <a:bodyPr/>
          <a:lstStyle/>
          <a:p>
            <a:r>
              <a:rPr lang="en-US" dirty="0" smtClean="0"/>
              <a:t>CIXML Obligation Details</a:t>
            </a:r>
          </a:p>
        </p:txBody>
      </p:sp>
      <p:sp>
        <p:nvSpPr>
          <p:cNvPr id="1894402" name="Rectangle 3"/>
          <p:cNvSpPr>
            <a:spLocks noGrp="1" noChangeArrowheads="1"/>
          </p:cNvSpPr>
          <p:nvPr>
            <p:ph type="body" sz="quarter" idx="10"/>
          </p:nvPr>
        </p:nvSpPr>
        <p:spPr/>
        <p:txBody>
          <a:bodyPr/>
          <a:lstStyle/>
          <a:p>
            <a:r>
              <a:rPr lang="en-US" b="1" dirty="0" smtClean="0"/>
              <a:t>Continue </a:t>
            </a:r>
            <a:r>
              <a:rPr lang="en-US" dirty="0" smtClean="0"/>
              <a:t>– Routes normally to current destination</a:t>
            </a:r>
          </a:p>
          <a:p>
            <a:pPr lvl="1"/>
            <a:r>
              <a:rPr lang="en-US" b="1" dirty="0" smtClean="0"/>
              <a:t>greeting identification=[id]: </a:t>
            </a:r>
            <a:r>
              <a:rPr lang="en-US" dirty="0" smtClean="0"/>
              <a:t>An announcement specified by [id] will be played to the caller before being connected to the called party</a:t>
            </a:r>
          </a:p>
          <a:p>
            <a:pPr lvl="1"/>
            <a:r>
              <a:rPr lang="en-US" b="1" dirty="0" smtClean="0"/>
              <a:t>modify </a:t>
            </a:r>
            <a:r>
              <a:rPr lang="en-US" b="1" dirty="0" err="1" smtClean="0"/>
              <a:t>callingnumber</a:t>
            </a:r>
            <a:r>
              <a:rPr lang="en-US" b="1" dirty="0" smtClean="0"/>
              <a:t>=[number] </a:t>
            </a:r>
            <a:r>
              <a:rPr lang="en-US" b="1" dirty="0" err="1" smtClean="0"/>
              <a:t>callednumber</a:t>
            </a:r>
            <a:r>
              <a:rPr lang="en-US" b="1" dirty="0" smtClean="0"/>
              <a:t>=[number]: </a:t>
            </a:r>
            <a:r>
              <a:rPr lang="en-US" dirty="0" smtClean="0"/>
              <a:t>Calling and/or called numbers will be substituted with the numbers provided</a:t>
            </a:r>
          </a:p>
          <a:p>
            <a:r>
              <a:rPr lang="en-US" b="1" dirty="0" smtClean="0"/>
              <a:t>Divert </a:t>
            </a:r>
            <a:r>
              <a:rPr lang="en-US" dirty="0" smtClean="0"/>
              <a:t>– Route to diverted destination specified</a:t>
            </a:r>
          </a:p>
          <a:p>
            <a:pPr lvl="1"/>
            <a:r>
              <a:rPr lang="en-US" b="1" dirty="0" smtClean="0"/>
              <a:t>destination: [</a:t>
            </a:r>
            <a:r>
              <a:rPr lang="en-US" b="1" dirty="0" err="1" smtClean="0"/>
              <a:t>dest</a:t>
            </a:r>
            <a:r>
              <a:rPr lang="en-US" b="1" dirty="0" smtClean="0"/>
              <a:t>]: </a:t>
            </a:r>
            <a:r>
              <a:rPr lang="en-US" dirty="0" smtClean="0"/>
              <a:t>The [</a:t>
            </a:r>
            <a:r>
              <a:rPr lang="en-US" dirty="0" err="1" smtClean="0"/>
              <a:t>dest</a:t>
            </a:r>
            <a:r>
              <a:rPr lang="en-US" dirty="0" smtClean="0"/>
              <a:t>] is a routable number or “voicemail”</a:t>
            </a:r>
          </a:p>
          <a:p>
            <a:pPr lvl="1"/>
            <a:r>
              <a:rPr lang="en-US" b="1" dirty="0" smtClean="0"/>
              <a:t>reason: [reason]: </a:t>
            </a:r>
            <a:r>
              <a:rPr lang="en-US" dirty="0" smtClean="0"/>
              <a:t>the only reason supported in 8.0(1) is “chaperone” </a:t>
            </a:r>
          </a:p>
          <a:p>
            <a:pPr lvl="1"/>
            <a:r>
              <a:rPr lang="en-US" b="1" dirty="0" smtClean="0"/>
              <a:t>modify </a:t>
            </a:r>
            <a:r>
              <a:rPr lang="en-US" b="1" dirty="0" err="1" smtClean="0"/>
              <a:t>callingnumber</a:t>
            </a:r>
            <a:r>
              <a:rPr lang="en-US" b="1" dirty="0" smtClean="0"/>
              <a:t>=[number] </a:t>
            </a:r>
            <a:r>
              <a:rPr lang="en-US" b="1" dirty="0" err="1" smtClean="0"/>
              <a:t>callednumber</a:t>
            </a:r>
            <a:r>
              <a:rPr lang="en-US" b="1" dirty="0" smtClean="0"/>
              <a:t>=[number]: </a:t>
            </a:r>
            <a:r>
              <a:rPr lang="en-US" dirty="0" smtClean="0"/>
              <a:t>Calling and/or called numbers of current hop will be substituted with the numbers provided</a:t>
            </a:r>
          </a:p>
          <a:p>
            <a:pPr lvl="1"/>
            <a:r>
              <a:rPr lang="en-US" b="1" dirty="0" err="1" smtClean="0"/>
              <a:t>resetCallHistory</a:t>
            </a:r>
            <a:r>
              <a:rPr lang="en-US" b="1" dirty="0" smtClean="0"/>
              <a:t>: </a:t>
            </a:r>
            <a:r>
              <a:rPr lang="en-US" dirty="0" smtClean="0"/>
              <a:t>The last call hop or all previous call hops will be removed from the call history.  Useful when sending call to voicemail.</a:t>
            </a:r>
          </a:p>
        </p:txBody>
      </p:sp>
    </p:spTree>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6449" name="Title 1"/>
          <p:cNvSpPr>
            <a:spLocks noGrp="1"/>
          </p:cNvSpPr>
          <p:nvPr>
            <p:ph type="title"/>
          </p:nvPr>
        </p:nvSpPr>
        <p:spPr/>
        <p:txBody>
          <a:bodyPr/>
          <a:lstStyle/>
          <a:p>
            <a:r>
              <a:rPr lang="en-US" smtClean="0"/>
              <a:t>CIXML Obligation Details</a:t>
            </a:r>
            <a:endParaRPr lang="en-US" dirty="0" smtClean="0"/>
          </a:p>
        </p:txBody>
      </p:sp>
      <p:sp>
        <p:nvSpPr>
          <p:cNvPr id="1896450" name="Content Placeholder 2"/>
          <p:cNvSpPr>
            <a:spLocks noGrp="1"/>
          </p:cNvSpPr>
          <p:nvPr>
            <p:ph type="body" sz="quarter" idx="10"/>
          </p:nvPr>
        </p:nvSpPr>
        <p:spPr/>
        <p:txBody>
          <a:bodyPr/>
          <a:lstStyle/>
          <a:p>
            <a:pPr>
              <a:buNone/>
            </a:pPr>
            <a:r>
              <a:rPr lang="en-US" b="1" dirty="0" smtClean="0"/>
              <a:t>Reject – Call Rejected. </a:t>
            </a:r>
          </a:p>
          <a:p>
            <a:pPr>
              <a:spcBef>
                <a:spcPts val="0"/>
              </a:spcBef>
              <a:buNone/>
            </a:pPr>
            <a:r>
              <a:rPr lang="en-US" dirty="0" smtClean="0"/>
              <a:t>Caller hears (optional announcement followed by fast busy. </a:t>
            </a:r>
          </a:p>
          <a:p>
            <a:pPr lvl="1">
              <a:spcBef>
                <a:spcPts val="1800"/>
              </a:spcBef>
            </a:pPr>
            <a:r>
              <a:rPr lang="en-US" b="1" dirty="0" smtClean="0"/>
              <a:t>announce </a:t>
            </a:r>
            <a:r>
              <a:rPr lang="en-US" b="1" dirty="0" err="1" smtClean="0"/>
              <a:t>announce</a:t>
            </a:r>
            <a:r>
              <a:rPr lang="en-US" b="1" dirty="0" smtClean="0"/>
              <a:t>=[id]: </a:t>
            </a:r>
            <a:r>
              <a:rPr lang="en-US" dirty="0" smtClean="0"/>
              <a:t>An announcement specified by [id] will be played to the caller when call is rejected</a:t>
            </a:r>
          </a:p>
          <a:p>
            <a:pPr lvl="1">
              <a:spcBef>
                <a:spcPts val="1800"/>
              </a:spcBef>
            </a:pPr>
            <a:r>
              <a:rPr lang="en-US" b="1" dirty="0" smtClean="0"/>
              <a:t>reason: [reason]: </a:t>
            </a:r>
            <a:r>
              <a:rPr lang="en-US" dirty="0" smtClean="0"/>
              <a:t>The reason for the call rejection. The reason is logged to the alarm </a:t>
            </a:r>
            <a:r>
              <a:rPr lang="en-US" dirty="0" err="1" smtClean="0"/>
              <a:t>CallAttemptBlockedByRoute</a:t>
            </a:r>
            <a:endParaRPr lang="en-US" dirty="0" smtClean="0"/>
          </a:p>
        </p:txBody>
      </p:sp>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8497" name="Rectangle 2"/>
          <p:cNvSpPr>
            <a:spLocks noGrp="1" noChangeArrowheads="1"/>
          </p:cNvSpPr>
          <p:nvPr>
            <p:ph type="title"/>
          </p:nvPr>
        </p:nvSpPr>
        <p:spPr/>
        <p:txBody>
          <a:bodyPr/>
          <a:lstStyle/>
          <a:p>
            <a:r>
              <a:rPr lang="en-US" smtClean="0"/>
              <a:t>Example Call Route Response</a:t>
            </a:r>
            <a:endParaRPr lang="en-US" dirty="0" smtClean="0"/>
          </a:p>
        </p:txBody>
      </p:sp>
      <p:sp>
        <p:nvSpPr>
          <p:cNvPr id="1898498" name="Rectangle 3"/>
          <p:cNvSpPr>
            <a:spLocks noGrp="1" noChangeArrowheads="1"/>
          </p:cNvSpPr>
          <p:nvPr>
            <p:ph idx="4294967295"/>
          </p:nvPr>
        </p:nvSpPr>
        <p:spPr>
          <a:xfrm>
            <a:off x="258417" y="1306513"/>
            <a:ext cx="8305800" cy="5322887"/>
          </a:xfrm>
        </p:spPr>
        <p:txBody>
          <a:bodyPr lIns="82124" tIns="41061" rIns="82124" bIns="41061">
            <a:normAutofit lnSpcReduction="10000"/>
          </a:bodyPr>
          <a:lstStyle/>
          <a:p>
            <a:pPr marL="609600" indent="-609600" eaLnBrk="1" hangingPunct="1">
              <a:spcBef>
                <a:spcPct val="0"/>
              </a:spcBef>
              <a:buFontTx/>
              <a:buNone/>
            </a:pPr>
            <a:r>
              <a:rPr lang="en-US" sz="1600" dirty="0" smtClean="0">
                <a:latin typeface="Courier New" pitchFamily="49" charset="0"/>
                <a:cs typeface="Courier New" pitchFamily="49" charset="0"/>
              </a:rPr>
              <a:t>&lt;?xml encoding="UTF-8" version="1.0"?&gt; </a:t>
            </a:r>
          </a:p>
          <a:p>
            <a:pPr marL="609600" indent="-609600" eaLnBrk="1" hangingPunct="1">
              <a:spcBef>
                <a:spcPct val="0"/>
              </a:spcBef>
              <a:buFontTx/>
              <a:buNone/>
            </a:pPr>
            <a:r>
              <a:rPr lang="en-US" sz="1600" dirty="0" smtClean="0">
                <a:latin typeface="Courier New" pitchFamily="49" charset="0"/>
                <a:cs typeface="Courier New" pitchFamily="49" charset="0"/>
              </a:rPr>
              <a:t>&lt;Response&gt;</a:t>
            </a:r>
          </a:p>
          <a:p>
            <a:pPr marL="609600" indent="-609600" eaLnBrk="1" hangingPunct="1">
              <a:spcBef>
                <a:spcPct val="0"/>
              </a:spcBef>
              <a:buFontTx/>
              <a:buNone/>
            </a:pPr>
            <a:r>
              <a:rPr lang="en-US" sz="1600" dirty="0" smtClean="0">
                <a:latin typeface="Courier New" pitchFamily="49" charset="0"/>
                <a:cs typeface="Courier New" pitchFamily="49" charset="0"/>
              </a:rPr>
              <a:t>  &lt;Result&gt;</a:t>
            </a:r>
          </a:p>
          <a:p>
            <a:pPr marL="609600" indent="-609600" eaLnBrk="1" hangingPunct="1">
              <a:spcBef>
                <a:spcPct val="0"/>
              </a:spcBef>
              <a:buFontTx/>
              <a:buNone/>
            </a:pPr>
            <a:r>
              <a:rPr lang="en-US" sz="1600" dirty="0" smtClean="0">
                <a:latin typeface="Courier New" pitchFamily="49" charset="0"/>
                <a:cs typeface="Courier New" pitchFamily="49" charset="0"/>
              </a:rPr>
              <a:t>    &lt;Decision&gt;</a:t>
            </a:r>
            <a:r>
              <a:rPr lang="en-US" sz="1600" dirty="0" smtClean="0">
                <a:solidFill>
                  <a:schemeClr val="tx1"/>
                </a:solidFill>
                <a:latin typeface="Courier New" pitchFamily="49" charset="0"/>
                <a:cs typeface="Courier New" pitchFamily="49" charset="0"/>
              </a:rPr>
              <a:t>Permit</a:t>
            </a:r>
            <a:r>
              <a:rPr lang="en-US" sz="1600" dirty="0" smtClean="0">
                <a:latin typeface="Courier New" pitchFamily="49" charset="0"/>
                <a:cs typeface="Courier New" pitchFamily="49" charset="0"/>
              </a:rPr>
              <a:t>&lt;/Decision&gt;</a:t>
            </a:r>
          </a:p>
          <a:p>
            <a:pPr marL="609600" indent="-609600" eaLnBrk="1" hangingPunct="1">
              <a:spcBef>
                <a:spcPct val="0"/>
              </a:spcBef>
              <a:buFontTx/>
              <a:buNone/>
            </a:pPr>
            <a:r>
              <a:rPr lang="en-US" sz="1600" dirty="0" smtClean="0">
                <a:latin typeface="Courier New" pitchFamily="49" charset="0"/>
                <a:cs typeface="Courier New" pitchFamily="49" charset="0"/>
              </a:rPr>
              <a:t>    &lt;Obligations&gt;</a:t>
            </a:r>
          </a:p>
          <a:p>
            <a:pPr marL="609600" indent="-609600" eaLnBrk="1" hangingPunct="1">
              <a:spcBef>
                <a:spcPct val="0"/>
              </a:spcBef>
              <a:buFontTx/>
              <a:buNone/>
            </a:pPr>
            <a:r>
              <a:rPr lang="en-US" sz="1600" dirty="0" smtClean="0">
                <a:latin typeface="Courier New" pitchFamily="49" charset="0"/>
                <a:cs typeface="Courier New" pitchFamily="49" charset="0"/>
              </a:rPr>
              <a:t>      &lt;Obligation </a:t>
            </a:r>
            <a:r>
              <a:rPr lang="en-US" sz="1600" dirty="0" err="1" smtClean="0">
                <a:latin typeface="Courier New" pitchFamily="49" charset="0"/>
                <a:cs typeface="Courier New" pitchFamily="49" charset="0"/>
              </a:rPr>
              <a:t>FulfillOn</a:t>
            </a:r>
            <a:r>
              <a:rPr lang="en-US" sz="1600" dirty="0" smtClean="0">
                <a:latin typeface="Courier New" pitchFamily="49" charset="0"/>
                <a:cs typeface="Courier New" pitchFamily="49" charset="0"/>
              </a:rPr>
              <a:t>="Permit" </a:t>
            </a:r>
            <a:r>
              <a:rPr lang="en-US" sz="1600" dirty="0" err="1" smtClean="0">
                <a:latin typeface="Courier New" pitchFamily="49" charset="0"/>
                <a:cs typeface="Courier New" pitchFamily="49" charset="0"/>
              </a:rPr>
              <a:t>ObligationId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continue.simple</a:t>
            </a:r>
            <a:r>
              <a:rPr lang="en-US" sz="1600" dirty="0" smtClean="0">
                <a:latin typeface="Courier New" pitchFamily="49" charset="0"/>
                <a:cs typeface="Courier New" pitchFamily="49" charset="0"/>
              </a:rPr>
              <a:t>"&gt;</a:t>
            </a:r>
          </a:p>
          <a:p>
            <a:pPr marL="609600" indent="-609600" eaLnBrk="1" hangingPunct="1">
              <a:spcBef>
                <a:spcPct val="0"/>
              </a:spcBef>
              <a:buFontTx/>
              <a:buNone/>
            </a:pPr>
            <a:r>
              <a:rPr lang="en-US" sz="1600" dirty="0" smtClean="0">
                <a:latin typeface="Courier New" pitchFamily="49" charset="0"/>
                <a:cs typeface="Courier New" pitchFamily="49" charset="0"/>
              </a:rPr>
              <a:t>        &lt;</a:t>
            </a:r>
            <a:r>
              <a:rPr lang="en-US" sz="1600" dirty="0" err="1" smtClean="0">
                <a:latin typeface="Courier New" pitchFamily="49" charset="0"/>
                <a:cs typeface="Courier New" pitchFamily="49" charset="0"/>
              </a:rPr>
              <a:t>AttributeAssignment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AttributeId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Route:continue.simple</a:t>
            </a:r>
            <a:r>
              <a:rPr lang="en-US" sz="1600" dirty="0" smtClean="0">
                <a:latin typeface="Courier New" pitchFamily="49" charset="0"/>
                <a:cs typeface="Courier New" pitchFamily="49" charset="0"/>
              </a:rPr>
              <a:t>”</a:t>
            </a:r>
          </a:p>
          <a:p>
            <a:pPr marL="609600" indent="-609600" eaLnBrk="1" hangingPunct="1">
              <a:spcBef>
                <a:spcPct val="0"/>
              </a:spcBef>
              <a:buFontTx/>
              <a:buNone/>
            </a:pPr>
            <a:r>
              <a:rPr lang="en-US" sz="1600" dirty="0" smtClean="0">
                <a:latin typeface="Courier New" pitchFamily="49" charset="0"/>
                <a:cs typeface="Courier New" pitchFamily="49" charset="0"/>
              </a:rPr>
              <a:t>           &lt;</a:t>
            </a:r>
            <a:r>
              <a:rPr lang="en-US" sz="1600" dirty="0" err="1" smtClean="0">
                <a:latin typeface="Courier New" pitchFamily="49" charset="0"/>
                <a:cs typeface="Courier New" pitchFamily="49" charset="0"/>
              </a:rPr>
              <a:t>AttributeValue</a:t>
            </a:r>
            <a:r>
              <a:rPr lang="en-US" sz="1600" dirty="0" smtClean="0">
                <a:latin typeface="Courier New" pitchFamily="49" charset="0"/>
                <a:cs typeface="Courier New" pitchFamily="49" charset="0"/>
              </a:rPr>
              <a:t> DataType="http://www.w3.org/2001/XMLSchema#string”</a:t>
            </a:r>
          </a:p>
          <a:p>
            <a:pPr marL="609600" indent="-609600" eaLnBrk="1" hangingPunct="1">
              <a:spcBef>
                <a:spcPct val="0"/>
              </a:spcBef>
              <a:buFontTx/>
              <a:buNone/>
            </a:pPr>
            <a:r>
              <a:rPr lang="en-US" sz="1600" dirty="0" smtClean="0">
                <a:solidFill>
                  <a:srgbClr val="C00000"/>
                </a:solidFill>
                <a:latin typeface="Courier New" pitchFamily="49" charset="0"/>
                <a:cs typeface="Courier New" pitchFamily="49" charset="0"/>
              </a:rPr>
              <a:t>              </a:t>
            </a:r>
            <a:r>
              <a:rPr lang="en-US" sz="1600" b="1" dirty="0" smtClean="0">
                <a:solidFill>
                  <a:srgbClr val="C00000"/>
                </a:solidFill>
                <a:latin typeface="Courier New" pitchFamily="49" charset="0"/>
                <a:cs typeface="Courier New" pitchFamily="49" charset="0"/>
              </a:rPr>
              <a:t>&lt;</a:t>
            </a:r>
            <a:r>
              <a:rPr lang="en-US" sz="1600" b="1" dirty="0" err="1" smtClean="0">
                <a:solidFill>
                  <a:srgbClr val="C00000"/>
                </a:solidFill>
                <a:latin typeface="Courier New" pitchFamily="49" charset="0"/>
                <a:cs typeface="Courier New" pitchFamily="49" charset="0"/>
              </a:rPr>
              <a:t>cixml</a:t>
            </a:r>
            <a:r>
              <a:rPr lang="en-US" sz="1600" b="1" dirty="0" smtClean="0">
                <a:solidFill>
                  <a:srgbClr val="C00000"/>
                </a:solidFill>
                <a:latin typeface="Courier New" pitchFamily="49" charset="0"/>
                <a:cs typeface="Courier New" pitchFamily="49" charset="0"/>
              </a:rPr>
              <a:t> version="1.0&gt;</a:t>
            </a:r>
          </a:p>
          <a:p>
            <a:pPr marL="609600" indent="-609600" eaLnBrk="1" hangingPunct="1">
              <a:spcBef>
                <a:spcPct val="0"/>
              </a:spcBef>
              <a:buFontTx/>
              <a:buNone/>
            </a:pPr>
            <a:r>
              <a:rPr lang="en-US" sz="1600" b="1" dirty="0" smtClean="0">
                <a:solidFill>
                  <a:srgbClr val="C00000"/>
                </a:solidFill>
                <a:latin typeface="Courier New" pitchFamily="49" charset="0"/>
                <a:cs typeface="Courier New" pitchFamily="49" charset="0"/>
              </a:rPr>
              <a:t>              &lt;divert&gt;</a:t>
            </a:r>
          </a:p>
          <a:p>
            <a:pPr marL="609600" indent="-609600" eaLnBrk="1" hangingPunct="1">
              <a:spcBef>
                <a:spcPct val="0"/>
              </a:spcBef>
              <a:buFontTx/>
              <a:buNone/>
            </a:pPr>
            <a:r>
              <a:rPr lang="en-US" sz="1600" b="1" dirty="0" smtClean="0">
                <a:solidFill>
                  <a:srgbClr val="C00000"/>
                </a:solidFill>
                <a:latin typeface="Courier New" pitchFamily="49" charset="0"/>
                <a:cs typeface="Courier New" pitchFamily="49" charset="0"/>
              </a:rPr>
              <a:t>                &lt;destination&gt;</a:t>
            </a:r>
          </a:p>
          <a:p>
            <a:pPr marL="609600" indent="-609600" eaLnBrk="1" hangingPunct="1">
              <a:spcBef>
                <a:spcPct val="0"/>
              </a:spcBef>
              <a:buFontTx/>
              <a:buNone/>
            </a:pPr>
            <a:r>
              <a:rPr lang="en-US" sz="1600" b="1" dirty="0" smtClean="0">
                <a:solidFill>
                  <a:srgbClr val="C00000"/>
                </a:solidFill>
                <a:latin typeface="Courier New" pitchFamily="49" charset="0"/>
                <a:cs typeface="Courier New" pitchFamily="49" charset="0"/>
              </a:rPr>
              <a:t>                  +19725550100</a:t>
            </a:r>
          </a:p>
          <a:p>
            <a:pPr marL="609600" indent="-609600" eaLnBrk="1" hangingPunct="1">
              <a:spcBef>
                <a:spcPct val="0"/>
              </a:spcBef>
              <a:buFontTx/>
              <a:buNone/>
            </a:pPr>
            <a:r>
              <a:rPr lang="en-US" sz="1600" b="1" dirty="0" smtClean="0">
                <a:solidFill>
                  <a:srgbClr val="C00000"/>
                </a:solidFill>
                <a:latin typeface="Courier New" pitchFamily="49" charset="0"/>
                <a:cs typeface="Courier New" pitchFamily="49" charset="0"/>
              </a:rPr>
              <a:t>                &lt;/destination&gt;</a:t>
            </a:r>
          </a:p>
          <a:p>
            <a:pPr marL="609600" indent="-609600" eaLnBrk="1" hangingPunct="1">
              <a:spcBef>
                <a:spcPct val="0"/>
              </a:spcBef>
              <a:buFontTx/>
              <a:buNone/>
            </a:pPr>
            <a:r>
              <a:rPr lang="en-US" sz="1600" b="1" dirty="0" smtClean="0">
                <a:solidFill>
                  <a:srgbClr val="C00000"/>
                </a:solidFill>
                <a:latin typeface="Courier New" pitchFamily="49" charset="0"/>
                <a:cs typeface="Courier New" pitchFamily="49" charset="0"/>
              </a:rPr>
              <a:t>              &lt;/divert&gt;</a:t>
            </a:r>
          </a:p>
          <a:p>
            <a:pPr marL="609600" indent="-609600" eaLnBrk="1" hangingPunct="1">
              <a:spcBef>
                <a:spcPct val="0"/>
              </a:spcBef>
              <a:buFontTx/>
              <a:buNone/>
            </a:pPr>
            <a:r>
              <a:rPr lang="en-US" sz="1600" b="1" dirty="0" smtClean="0">
                <a:solidFill>
                  <a:srgbClr val="C00000"/>
                </a:solidFill>
                <a:latin typeface="Courier New" pitchFamily="49" charset="0"/>
                <a:cs typeface="Courier New" pitchFamily="49" charset="0"/>
              </a:rPr>
              <a:t>            &lt;/</a:t>
            </a:r>
            <a:r>
              <a:rPr lang="en-US" sz="1600" b="1" dirty="0" err="1" smtClean="0">
                <a:solidFill>
                  <a:srgbClr val="C00000"/>
                </a:solidFill>
                <a:latin typeface="Courier New" pitchFamily="49" charset="0"/>
                <a:cs typeface="Courier New" pitchFamily="49" charset="0"/>
              </a:rPr>
              <a:t>cixml</a:t>
            </a:r>
            <a:r>
              <a:rPr lang="en-US" sz="1600" b="1" dirty="0" smtClean="0">
                <a:solidFill>
                  <a:srgbClr val="C00000"/>
                </a:solidFill>
                <a:latin typeface="Courier New" pitchFamily="49" charset="0"/>
                <a:cs typeface="Courier New" pitchFamily="49" charset="0"/>
              </a:rPr>
              <a:t>&gt;</a:t>
            </a:r>
          </a:p>
          <a:p>
            <a:pPr marL="609600" indent="-609600" eaLnBrk="1" hangingPunct="1">
              <a:spcBef>
                <a:spcPct val="0"/>
              </a:spcBef>
              <a:buFontTx/>
              <a:buNone/>
            </a:pPr>
            <a:r>
              <a:rPr lang="en-US" sz="1600" dirty="0" smtClean="0">
                <a:latin typeface="Courier New" pitchFamily="49" charset="0"/>
                <a:cs typeface="Courier New" pitchFamily="49" charset="0"/>
              </a:rPr>
              <a:t>          &lt;/</a:t>
            </a:r>
            <a:r>
              <a:rPr lang="en-US" sz="1600" dirty="0" err="1" smtClean="0">
                <a:latin typeface="Courier New" pitchFamily="49" charset="0"/>
                <a:cs typeface="Courier New" pitchFamily="49" charset="0"/>
              </a:rPr>
              <a:t>AttributeValue</a:t>
            </a:r>
            <a:r>
              <a:rPr lang="en-US" sz="1600" dirty="0" smtClean="0">
                <a:latin typeface="Courier New" pitchFamily="49" charset="0"/>
                <a:cs typeface="Courier New" pitchFamily="49" charset="0"/>
              </a:rPr>
              <a:t>&gt;</a:t>
            </a:r>
          </a:p>
          <a:p>
            <a:pPr marL="609600" indent="-609600" eaLnBrk="1" hangingPunct="1">
              <a:spcBef>
                <a:spcPct val="0"/>
              </a:spcBef>
              <a:buFontTx/>
              <a:buNone/>
            </a:pPr>
            <a:r>
              <a:rPr lang="en-US" sz="1600" dirty="0" smtClean="0">
                <a:latin typeface="Courier New" pitchFamily="49" charset="0"/>
                <a:cs typeface="Courier New" pitchFamily="49" charset="0"/>
              </a:rPr>
              <a:t>        &lt;/</a:t>
            </a:r>
            <a:r>
              <a:rPr lang="en-US" sz="1600" dirty="0" err="1" smtClean="0">
                <a:latin typeface="Courier New" pitchFamily="49" charset="0"/>
                <a:cs typeface="Courier New" pitchFamily="49" charset="0"/>
              </a:rPr>
              <a:t>AttributeAssignment</a:t>
            </a:r>
            <a:r>
              <a:rPr lang="en-US" sz="1600" dirty="0" smtClean="0">
                <a:latin typeface="Courier New" pitchFamily="49" charset="0"/>
                <a:cs typeface="Courier New" pitchFamily="49" charset="0"/>
              </a:rPr>
              <a:t>&gt;</a:t>
            </a:r>
          </a:p>
          <a:p>
            <a:pPr marL="609600" indent="-609600" eaLnBrk="1" hangingPunct="1">
              <a:spcBef>
                <a:spcPct val="0"/>
              </a:spcBef>
              <a:buFontTx/>
              <a:buNone/>
            </a:pPr>
            <a:r>
              <a:rPr lang="en-US" sz="1600" dirty="0" smtClean="0">
                <a:latin typeface="Courier New" pitchFamily="49" charset="0"/>
                <a:cs typeface="Courier New" pitchFamily="49" charset="0"/>
              </a:rPr>
              <a:t>      &lt;/Obligation&gt;</a:t>
            </a:r>
          </a:p>
          <a:p>
            <a:pPr marL="609600" indent="-609600" eaLnBrk="1" hangingPunct="1">
              <a:spcBef>
                <a:spcPct val="0"/>
              </a:spcBef>
              <a:buFontTx/>
              <a:buNone/>
            </a:pPr>
            <a:r>
              <a:rPr lang="en-US" sz="1600" dirty="0" smtClean="0">
                <a:latin typeface="Courier New" pitchFamily="49" charset="0"/>
                <a:cs typeface="Courier New" pitchFamily="49" charset="0"/>
              </a:rPr>
              <a:t>    &lt;/Obligations&gt;</a:t>
            </a:r>
          </a:p>
          <a:p>
            <a:pPr marL="609600" indent="-609600" eaLnBrk="1" hangingPunct="1">
              <a:spcBef>
                <a:spcPct val="0"/>
              </a:spcBef>
              <a:buFontTx/>
              <a:buNone/>
            </a:pPr>
            <a:r>
              <a:rPr lang="en-US" sz="1600" dirty="0" smtClean="0">
                <a:latin typeface="Courier New" pitchFamily="49" charset="0"/>
                <a:cs typeface="Courier New" pitchFamily="49" charset="0"/>
              </a:rPr>
              <a:t>  &lt;/Result&gt;</a:t>
            </a:r>
          </a:p>
          <a:p>
            <a:pPr marL="609600" indent="-609600" eaLnBrk="1" hangingPunct="1">
              <a:spcBef>
                <a:spcPct val="0"/>
              </a:spcBef>
              <a:buFontTx/>
              <a:buNone/>
            </a:pPr>
            <a:r>
              <a:rPr lang="en-US" sz="1600" dirty="0" smtClean="0">
                <a:latin typeface="Courier New" pitchFamily="49" charset="0"/>
                <a:cs typeface="Courier New" pitchFamily="49" charset="0"/>
              </a:rPr>
              <a:t>&lt;/Response&gt;</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r>
              <a:rPr lang="en-US" smtClean="0"/>
              <a:t>Ways to Use AXL</a:t>
            </a:r>
          </a:p>
        </p:txBody>
      </p:sp>
      <p:sp>
        <p:nvSpPr>
          <p:cNvPr id="49155" name="Rectangle 5"/>
          <p:cNvSpPr>
            <a:spLocks noGrp="1" noChangeArrowheads="1"/>
          </p:cNvSpPr>
          <p:nvPr>
            <p:ph type="body" sz="quarter" idx="10"/>
          </p:nvPr>
        </p:nvSpPr>
        <p:spPr/>
        <p:txBody>
          <a:bodyPr>
            <a:normAutofit/>
          </a:bodyPr>
          <a:lstStyle/>
          <a:p>
            <a:r>
              <a:rPr lang="en-US" sz="2400" dirty="0" smtClean="0">
                <a:solidFill>
                  <a:srgbClr val="C00000"/>
                </a:solidFill>
              </a:rPr>
              <a:t>SOAP methods </a:t>
            </a:r>
            <a:r>
              <a:rPr lang="en-US" sz="2400" dirty="0" smtClean="0"/>
              <a:t>- fully backward compatible</a:t>
            </a:r>
          </a:p>
          <a:p>
            <a:pPr lvl="1"/>
            <a:r>
              <a:rPr lang="en-US" sz="2000" dirty="0" smtClean="0"/>
              <a:t>Add, Update, Delete, List</a:t>
            </a:r>
          </a:p>
          <a:p>
            <a:pPr lvl="1"/>
            <a:r>
              <a:rPr lang="en-US" sz="2000" dirty="0" smtClean="0"/>
              <a:t>	User, device, line, hunt group, trunk, etc.</a:t>
            </a:r>
          </a:p>
          <a:p>
            <a:pPr lvl="1"/>
            <a:endParaRPr lang="en-US" sz="2000" dirty="0" smtClean="0"/>
          </a:p>
          <a:p>
            <a:r>
              <a:rPr lang="en-US" sz="2400" dirty="0" smtClean="0">
                <a:solidFill>
                  <a:srgbClr val="C00000"/>
                </a:solidFill>
              </a:rPr>
              <a:t>Direct SQL </a:t>
            </a:r>
            <a:r>
              <a:rPr lang="en-US" sz="2400" dirty="0" smtClean="0"/>
              <a:t>- compatibility based on schema changes</a:t>
            </a:r>
          </a:p>
          <a:p>
            <a:pPr lvl="1"/>
            <a:r>
              <a:rPr lang="en-US" sz="2000" dirty="0" err="1" smtClean="0"/>
              <a:t>ExecuteSQLupdate</a:t>
            </a:r>
            <a:r>
              <a:rPr lang="en-US" sz="2000" dirty="0" smtClean="0"/>
              <a:t>-DB changes via SQL</a:t>
            </a:r>
          </a:p>
          <a:p>
            <a:pPr lvl="1"/>
            <a:r>
              <a:rPr lang="en-US" sz="2000" dirty="0" err="1" smtClean="0"/>
              <a:t>ExecuteSQLquery</a:t>
            </a:r>
            <a:r>
              <a:rPr lang="en-US" sz="2000" dirty="0" smtClean="0"/>
              <a:t>-DB read/query via SQL</a:t>
            </a:r>
          </a:p>
        </p:txBody>
      </p:sp>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5233" name="Rectangle 2"/>
          <p:cNvSpPr>
            <a:spLocks noGrp="1" noChangeArrowheads="1"/>
          </p:cNvSpPr>
          <p:nvPr>
            <p:ph type="title"/>
          </p:nvPr>
        </p:nvSpPr>
        <p:spPr/>
        <p:txBody>
          <a:bodyPr/>
          <a:lstStyle/>
          <a:p>
            <a:r>
              <a:rPr lang="en-US" smtClean="0"/>
              <a:t>Custom Announcements </a:t>
            </a:r>
            <a:endParaRPr lang="en-US" dirty="0" smtClean="0"/>
          </a:p>
        </p:txBody>
      </p:sp>
      <p:sp>
        <p:nvSpPr>
          <p:cNvPr id="2015234" name="Rectangle 3"/>
          <p:cNvSpPr>
            <a:spLocks noGrp="1" noChangeArrowheads="1"/>
          </p:cNvSpPr>
          <p:nvPr>
            <p:ph type="body" sz="quarter" idx="10"/>
          </p:nvPr>
        </p:nvSpPr>
        <p:spPr/>
        <p:txBody>
          <a:bodyPr>
            <a:normAutofit fontScale="92500" lnSpcReduction="10000"/>
          </a:bodyPr>
          <a:lstStyle/>
          <a:p>
            <a:r>
              <a:rPr lang="en-US" smtClean="0"/>
              <a:t>Route Server can instruct Unified CM to play a specific announcement to the caller before connecting the caller to the called party and when rejecting a call</a:t>
            </a:r>
          </a:p>
          <a:p>
            <a:r>
              <a:rPr lang="en-US" smtClean="0"/>
              <a:t>Cisco provides the following set of pre-recorded announcements for all the locales supported by Unified CM:</a:t>
            </a:r>
          </a:p>
          <a:p>
            <a:pPr lvl="1"/>
            <a:r>
              <a:rPr lang="en-US" smtClean="0"/>
              <a:t>Your call has been disallowed by corporate route</a:t>
            </a:r>
          </a:p>
          <a:p>
            <a:pPr lvl="1"/>
            <a:r>
              <a:rPr lang="en-US" smtClean="0"/>
              <a:t>You are not authorized to make 900 phone calls </a:t>
            </a:r>
          </a:p>
          <a:p>
            <a:pPr lvl="1"/>
            <a:r>
              <a:rPr lang="en-US" smtClean="0"/>
              <a:t>You are not authorized to make international calls</a:t>
            </a:r>
          </a:p>
          <a:p>
            <a:pPr lvl="1"/>
            <a:r>
              <a:rPr lang="en-US" smtClean="0"/>
              <a:t>You are not authorized to make toll calls</a:t>
            </a:r>
          </a:p>
          <a:p>
            <a:pPr lvl="1"/>
            <a:r>
              <a:rPr lang="en-US" smtClean="0"/>
              <a:t>Calls to directory assistance are not allowed</a:t>
            </a:r>
          </a:p>
          <a:p>
            <a:pPr lvl="1"/>
            <a:r>
              <a:rPr lang="en-US" smtClean="0"/>
              <a:t>This call may be monitored or recorded</a:t>
            </a:r>
          </a:p>
          <a:p>
            <a:pPr lvl="1"/>
            <a:r>
              <a:rPr lang="en-US" smtClean="0"/>
              <a:t>Your call will be completed momentarily</a:t>
            </a:r>
          </a:p>
          <a:p>
            <a:r>
              <a:rPr lang="en-US" smtClean="0"/>
              <a:t>Customized announcements with specific locale can be uploaded to replace the default announcements provided by Cisco</a:t>
            </a:r>
            <a:endParaRPr lang="en-US" dirty="0" smtClean="0"/>
          </a:p>
        </p:txBody>
      </p:sp>
    </p:spTree>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7" name="Rectangle 2"/>
          <p:cNvSpPr>
            <a:spLocks noGrp="1" noChangeArrowheads="1"/>
          </p:cNvSpPr>
          <p:nvPr>
            <p:ph type="title"/>
          </p:nvPr>
        </p:nvSpPr>
        <p:spPr/>
        <p:txBody>
          <a:bodyPr/>
          <a:lstStyle/>
          <a:p>
            <a:r>
              <a:rPr lang="en-US" smtClean="0"/>
              <a:t>Basic Requirements for Web Application </a:t>
            </a:r>
            <a:endParaRPr lang="en-US" dirty="0" smtClean="0"/>
          </a:p>
        </p:txBody>
      </p:sp>
      <p:sp>
        <p:nvSpPr>
          <p:cNvPr id="2031618" name="Rectangle 3"/>
          <p:cNvSpPr>
            <a:spLocks noGrp="1" noChangeArrowheads="1"/>
          </p:cNvSpPr>
          <p:nvPr>
            <p:ph type="body" sz="quarter" idx="10"/>
          </p:nvPr>
        </p:nvSpPr>
        <p:spPr/>
        <p:txBody>
          <a:bodyPr>
            <a:normAutofit fontScale="92500"/>
          </a:bodyPr>
          <a:lstStyle/>
          <a:p>
            <a:r>
              <a:rPr lang="en-US" smtClean="0"/>
              <a:t>HTTP 1.1 for persistent connection</a:t>
            </a:r>
          </a:p>
          <a:p>
            <a:r>
              <a:rPr lang="en-US" smtClean="0"/>
              <a:t>Support thread pool for multiple persistent connections</a:t>
            </a:r>
          </a:p>
          <a:p>
            <a:r>
              <a:rPr lang="en-US" smtClean="0"/>
              <a:t>Support HTTP KeepAlive header</a:t>
            </a:r>
          </a:p>
          <a:p>
            <a:r>
              <a:rPr lang="en-US" smtClean="0"/>
              <a:t>Support HTTPS connection with mutual authentication using certificates</a:t>
            </a:r>
          </a:p>
          <a:p>
            <a:r>
              <a:rPr lang="en-US" smtClean="0"/>
              <a:t>Support HTTP HEAD method for KeepAlive from Cisco Unified CM </a:t>
            </a:r>
          </a:p>
          <a:p>
            <a:r>
              <a:rPr lang="en-US" smtClean="0"/>
              <a:t>Support XACML Call Routing request as specified in Cisco Unified Route XML API specification</a:t>
            </a:r>
          </a:p>
          <a:p>
            <a:r>
              <a:rPr lang="en-US" smtClean="0"/>
              <a:t>Support HTTP POST method for XACML Call Routing Request</a:t>
            </a:r>
          </a:p>
          <a:p>
            <a:r>
              <a:rPr lang="en-US" smtClean="0"/>
              <a:t>Respond with XACML Call Routing Response as specified in Cisco Unified Route XML API specification</a:t>
            </a:r>
            <a:endParaRPr lang="en-US" dirty="0" smtClean="0"/>
          </a:p>
        </p:txBody>
      </p:sp>
      <p:sp>
        <p:nvSpPr>
          <p:cNvPr id="2031619" name="Rectangle 4"/>
          <p:cNvSpPr>
            <a:spLocks noChangeArrowheads="1"/>
          </p:cNvSpPr>
          <p:nvPr/>
        </p:nvSpPr>
        <p:spPr bwMode="auto">
          <a:xfrm>
            <a:off x="0" y="3394075"/>
            <a:ext cx="9144000" cy="0"/>
          </a:xfrm>
          <a:prstGeom prst="rect">
            <a:avLst/>
          </a:prstGeom>
          <a:noFill/>
          <a:ln w="9525" algn="ctr">
            <a:noFill/>
            <a:miter lim="800000"/>
            <a:headEnd/>
            <a:tailEnd/>
          </a:ln>
        </p:spPr>
        <p:txBody>
          <a:bodyPr wrap="none" lIns="82124" tIns="41061" rIns="82124" bIns="41061" anchor="ctr">
            <a:spAutoFit/>
          </a:bodyPr>
          <a:lstStyle/>
          <a:p>
            <a:pPr eaLnBrk="0" hangingPunct="0">
              <a:lnSpc>
                <a:spcPct val="95000"/>
              </a:lnSpc>
              <a:spcBef>
                <a:spcPct val="50000"/>
              </a:spcBef>
              <a:buClr>
                <a:schemeClr val="tx2"/>
              </a:buClr>
              <a:buSzPct val="100000"/>
              <a:buFont typeface="Wingdings" pitchFamily="2" charset="2"/>
              <a:buChar char="§"/>
            </a:pPr>
            <a:endParaRPr lang="en-US"/>
          </a:p>
        </p:txBody>
      </p:sp>
    </p:spTree>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9569" name="Rectangle 2"/>
          <p:cNvSpPr>
            <a:spLocks noGrp="1" noChangeArrowheads="1"/>
          </p:cNvSpPr>
          <p:nvPr>
            <p:ph type="title"/>
          </p:nvPr>
        </p:nvSpPr>
        <p:spPr/>
        <p:txBody>
          <a:bodyPr/>
          <a:lstStyle/>
          <a:p>
            <a:r>
              <a:rPr lang="en-US" smtClean="0"/>
              <a:t>Performance</a:t>
            </a:r>
          </a:p>
        </p:txBody>
      </p:sp>
      <p:sp>
        <p:nvSpPr>
          <p:cNvPr id="2029570" name="Rectangle 3"/>
          <p:cNvSpPr>
            <a:spLocks noGrp="1" noChangeArrowheads="1"/>
          </p:cNvSpPr>
          <p:nvPr>
            <p:ph type="body" sz="quarter" idx="10"/>
          </p:nvPr>
        </p:nvSpPr>
        <p:spPr/>
        <p:txBody>
          <a:bodyPr/>
          <a:lstStyle/>
          <a:p>
            <a:r>
              <a:rPr lang="en-US" smtClean="0"/>
              <a:t>Unified CM experiences some degree of performance degradation if it queries route servers for a majority of incoming calls</a:t>
            </a:r>
          </a:p>
          <a:p>
            <a:r>
              <a:rPr lang="en-US" smtClean="0"/>
              <a:t>The performance degradation depends on the following factors:</a:t>
            </a:r>
          </a:p>
          <a:p>
            <a:pPr lvl="1"/>
            <a:r>
              <a:rPr lang="en-US" smtClean="0"/>
              <a:t>Response time from route servers</a:t>
            </a:r>
          </a:p>
          <a:p>
            <a:pPr lvl="1"/>
            <a:r>
              <a:rPr lang="en-US" smtClean="0"/>
              <a:t>Network latency for call routing requests and responses</a:t>
            </a:r>
          </a:p>
          <a:p>
            <a:r>
              <a:rPr lang="en-US" smtClean="0"/>
              <a:t>Slow response or network latency adds delay to the post-dial silence for a call</a:t>
            </a:r>
          </a:p>
          <a:p>
            <a:r>
              <a:rPr lang="en-US" smtClean="0"/>
              <a:t>Preliminary testing shows that when the response time from the route server is below 50ms (RTT), there is a 15% degradation in the maximum call rate when all calls are subject to a Route Request/Response</a:t>
            </a:r>
            <a:endParaRPr lang="en-US" dirty="0" smtClean="0"/>
          </a:p>
        </p:txBody>
      </p:sp>
      <p:sp>
        <p:nvSpPr>
          <p:cNvPr id="2029571" name="Rectangle 4"/>
          <p:cNvSpPr>
            <a:spLocks noChangeArrowheads="1"/>
          </p:cNvSpPr>
          <p:nvPr/>
        </p:nvSpPr>
        <p:spPr bwMode="auto">
          <a:xfrm>
            <a:off x="0" y="3394075"/>
            <a:ext cx="9144000" cy="0"/>
          </a:xfrm>
          <a:prstGeom prst="rect">
            <a:avLst/>
          </a:prstGeom>
          <a:noFill/>
          <a:ln w="9525" algn="ctr">
            <a:noFill/>
            <a:miter lim="800000"/>
            <a:headEnd/>
            <a:tailEnd/>
          </a:ln>
        </p:spPr>
        <p:txBody>
          <a:bodyPr wrap="none" lIns="82124" tIns="41061" rIns="82124" bIns="41061" anchor="ctr">
            <a:spAutoFit/>
          </a:bodyPr>
          <a:lstStyle/>
          <a:p>
            <a:pPr eaLnBrk="0" hangingPunct="0">
              <a:lnSpc>
                <a:spcPct val="95000"/>
              </a:lnSpc>
              <a:spcBef>
                <a:spcPct val="50000"/>
              </a:spcBef>
              <a:buClr>
                <a:schemeClr val="tx2"/>
              </a:buClr>
              <a:buSzPct val="100000"/>
              <a:buFont typeface="Wingdings" pitchFamily="2" charset="2"/>
              <a:buChar char="§"/>
            </a:pPr>
            <a:endParaRPr lang="en-US"/>
          </a:p>
        </p:txBody>
      </p:sp>
    </p:spTree>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title"/>
          </p:nvPr>
        </p:nvSpPr>
        <p:spPr/>
        <p:txBody>
          <a:bodyPr/>
          <a:lstStyle/>
          <a:p>
            <a:pPr eaLnBrk="1" hangingPunct="1"/>
            <a:r>
              <a:rPr lang="en-US" smtClean="0"/>
              <a:t>Getting Started</a:t>
            </a:r>
          </a:p>
        </p:txBody>
      </p:sp>
      <p:sp>
        <p:nvSpPr>
          <p:cNvPr id="102403" name="Rectangle 6"/>
          <p:cNvSpPr>
            <a:spLocks noGrp="1" noChangeArrowheads="1"/>
          </p:cNvSpPr>
          <p:nvPr>
            <p:ph type="body" sz="quarter" idx="10"/>
          </p:nvPr>
        </p:nvSpPr>
        <p:spPr>
          <a:xfrm>
            <a:off x="239713" y="1441345"/>
            <a:ext cx="8578850" cy="1682855"/>
          </a:xfrm>
        </p:spPr>
        <p:txBody>
          <a:bodyPr>
            <a:normAutofit/>
          </a:bodyPr>
          <a:lstStyle/>
          <a:p>
            <a:pPr eaLnBrk="1" hangingPunct="1">
              <a:lnSpc>
                <a:spcPct val="90000"/>
              </a:lnSpc>
              <a:spcBef>
                <a:spcPct val="30000"/>
              </a:spcBef>
            </a:pPr>
            <a:r>
              <a:rPr lang="en-US" sz="1800" dirty="0" smtClean="0">
                <a:hlinkClick r:id="rId2"/>
              </a:rPr>
              <a:t>http://developer.cisco.com/web/curri/start</a:t>
            </a:r>
            <a:endParaRPr lang="en-US" sz="1800" dirty="0" smtClean="0"/>
          </a:p>
          <a:p>
            <a:pPr>
              <a:lnSpc>
                <a:spcPct val="90000"/>
              </a:lnSpc>
              <a:spcBef>
                <a:spcPct val="30000"/>
              </a:spcBef>
            </a:pPr>
            <a:r>
              <a:rPr lang="en-US" sz="1800" dirty="0" smtClean="0"/>
              <a:t>Documentation, NFR software, hardware, devices, tool kits, sample applications, interface specs</a:t>
            </a:r>
          </a:p>
          <a:p>
            <a:pPr>
              <a:lnSpc>
                <a:spcPct val="90000"/>
              </a:lnSpc>
              <a:spcBef>
                <a:spcPct val="30000"/>
              </a:spcBef>
            </a:pPr>
            <a:r>
              <a:rPr lang="en-US" sz="1800" dirty="0" smtClean="0"/>
              <a:t>Routing Rules API information is found in Chapter 5 of the Cisco Unified Communication Manager XML Developer’s Guide</a:t>
            </a:r>
          </a:p>
        </p:txBody>
      </p:sp>
      <p:pic>
        <p:nvPicPr>
          <p:cNvPr id="302083" name="Picture 3"/>
          <p:cNvPicPr>
            <a:picLocks noChangeAspect="1" noChangeArrowheads="1"/>
          </p:cNvPicPr>
          <p:nvPr/>
        </p:nvPicPr>
        <p:blipFill>
          <a:blip r:embed="rId3" cstate="print"/>
          <a:srcRect t="1456"/>
          <a:stretch>
            <a:fillRect/>
          </a:stretch>
        </p:blipFill>
        <p:spPr bwMode="auto">
          <a:xfrm>
            <a:off x="597243" y="3048000"/>
            <a:ext cx="5943600" cy="3141338"/>
          </a:xfrm>
          <a:prstGeom prst="rect">
            <a:avLst/>
          </a:prstGeom>
          <a:noFill/>
          <a:ln w="12700">
            <a:solidFill>
              <a:schemeClr val="bg1">
                <a:lumMod val="75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Macro API - </a:t>
            </a:r>
            <a:br>
              <a:rPr lang="en-US" smtClean="0"/>
            </a:br>
            <a:r>
              <a:rPr lang="en-US" smtClean="0"/>
              <a:t>Cisco WebDialer</a:t>
            </a:r>
            <a:endParaRPr lang="en-US" dirty="0"/>
          </a:p>
        </p:txBody>
      </p:sp>
    </p:spTree>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Grp="1" noChangeArrowheads="1"/>
          </p:cNvSpPr>
          <p:nvPr>
            <p:ph type="title"/>
          </p:nvPr>
        </p:nvSpPr>
        <p:spPr/>
        <p:txBody>
          <a:bodyPr/>
          <a:lstStyle/>
          <a:p>
            <a:r>
              <a:rPr lang="en-US" smtClean="0"/>
              <a:t>What Is WebDialer?</a:t>
            </a:r>
          </a:p>
        </p:txBody>
      </p:sp>
      <p:sp>
        <p:nvSpPr>
          <p:cNvPr id="116739" name="Rectangle 5"/>
          <p:cNvSpPr>
            <a:spLocks noGrp="1" noChangeArrowheads="1"/>
          </p:cNvSpPr>
          <p:nvPr>
            <p:ph type="body" sz="quarter" idx="10"/>
          </p:nvPr>
        </p:nvSpPr>
        <p:spPr/>
        <p:txBody>
          <a:bodyPr/>
          <a:lstStyle/>
          <a:p>
            <a:r>
              <a:rPr lang="en-US" smtClean="0"/>
              <a:t>A Unified CM service responsible for processing MakeCall requests on behalf of SOAP and HTTP-based applications</a:t>
            </a:r>
          </a:p>
          <a:p>
            <a:r>
              <a:rPr lang="en-US" smtClean="0"/>
              <a:t>Efficiently uses CTI resources</a:t>
            </a:r>
          </a:p>
          <a:p>
            <a:r>
              <a:rPr lang="en-US" smtClean="0"/>
              <a:t>Limited to MakeCall. Other functions such as hold, transfer, conference, etc., are not supported (use CTI, TAPI, JTAPI)</a:t>
            </a:r>
          </a:p>
          <a:p>
            <a:r>
              <a:rPr lang="en-US" smtClean="0"/>
              <a:t>Classified as a macro-API because the developer is abstracted from many of the details compared to standard CTI (TAPI, JTAPI)</a:t>
            </a:r>
          </a:p>
        </p:txBody>
      </p:sp>
    </p:spTree>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Grp="1" noChangeArrowheads="1"/>
          </p:cNvSpPr>
          <p:nvPr>
            <p:ph type="title"/>
          </p:nvPr>
        </p:nvSpPr>
        <p:spPr/>
        <p:txBody>
          <a:bodyPr/>
          <a:lstStyle/>
          <a:p>
            <a:r>
              <a:rPr lang="en-US" smtClean="0"/>
              <a:t>Web-Based Click-to-Dial Applications</a:t>
            </a:r>
          </a:p>
        </p:txBody>
      </p:sp>
      <p:sp>
        <p:nvSpPr>
          <p:cNvPr id="4100" name="Rectangle 9"/>
          <p:cNvSpPr>
            <a:spLocks noGrp="1" noChangeArrowheads="1"/>
          </p:cNvSpPr>
          <p:nvPr>
            <p:ph type="body" sz="quarter" idx="10"/>
          </p:nvPr>
        </p:nvSpPr>
        <p:spPr>
          <a:xfrm>
            <a:off x="239713" y="1441345"/>
            <a:ext cx="4103687" cy="2368655"/>
          </a:xfrm>
        </p:spPr>
        <p:txBody>
          <a:bodyPr>
            <a:normAutofit lnSpcReduction="10000"/>
          </a:bodyPr>
          <a:lstStyle/>
          <a:p>
            <a:r>
              <a:rPr lang="en-US" sz="2000" dirty="0" smtClean="0"/>
              <a:t>Enables click-to-dial for </a:t>
            </a:r>
            <a:br>
              <a:rPr lang="en-US" sz="2000" dirty="0" smtClean="0"/>
            </a:br>
            <a:r>
              <a:rPr lang="en-US" sz="2000" dirty="0" smtClean="0"/>
              <a:t>web-based applications </a:t>
            </a:r>
          </a:p>
          <a:p>
            <a:r>
              <a:rPr lang="en-US" sz="2000" dirty="0" smtClean="0"/>
              <a:t>Uses HTTP WebDialer methods</a:t>
            </a:r>
          </a:p>
          <a:p>
            <a:r>
              <a:rPr lang="en-US" sz="2000" dirty="0" smtClean="0"/>
              <a:t>WebDialer provides the User interface</a:t>
            </a:r>
          </a:p>
          <a:p>
            <a:r>
              <a:rPr lang="en-US" sz="2000" dirty="0" smtClean="0"/>
              <a:t>Supports localization</a:t>
            </a:r>
          </a:p>
        </p:txBody>
      </p:sp>
      <p:graphicFrame>
        <p:nvGraphicFramePr>
          <p:cNvPr id="4098" name="Object 4"/>
          <p:cNvGraphicFramePr>
            <a:graphicFrameLocks noChangeAspect="1"/>
          </p:cNvGraphicFramePr>
          <p:nvPr/>
        </p:nvGraphicFramePr>
        <p:xfrm>
          <a:off x="4584015" y="1549400"/>
          <a:ext cx="4203700" cy="4648200"/>
        </p:xfrm>
        <a:graphic>
          <a:graphicData uri="http://schemas.openxmlformats.org/presentationml/2006/ole">
            <p:oleObj spid="_x0000_s5122" name="Slide" r:id="rId3" imgW="4571986" imgH="3429025" progId="PowerPoint.Slide.8">
              <p:embed/>
            </p:oleObj>
          </a:graphicData>
        </a:graphic>
      </p:graphicFrame>
      <p:pic>
        <p:nvPicPr>
          <p:cNvPr id="4101" name="Picture 4" descr="non-em makecall.jpg"/>
          <p:cNvPicPr>
            <a:picLocks noChangeAspect="1" noChangeArrowheads="1"/>
          </p:cNvPicPr>
          <p:nvPr/>
        </p:nvPicPr>
        <p:blipFill>
          <a:blip r:embed="rId4" cstate="print"/>
          <a:srcRect/>
          <a:stretch>
            <a:fillRect/>
          </a:stretch>
        </p:blipFill>
        <p:spPr bwMode="auto">
          <a:xfrm>
            <a:off x="354571" y="3765550"/>
            <a:ext cx="4114800" cy="2432050"/>
          </a:xfrm>
          <a:prstGeom prst="rect">
            <a:avLst/>
          </a:prstGeom>
          <a:noFill/>
          <a:ln w="12700">
            <a:solidFill>
              <a:schemeClr val="accent3">
                <a:lumMod val="75000"/>
              </a:schemeClr>
            </a:solidFill>
            <a:miter lim="800000"/>
            <a:headEnd/>
            <a:tailEnd/>
          </a:ln>
        </p:spPr>
      </p:pic>
    </p:spTree>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title"/>
          </p:nvPr>
        </p:nvSpPr>
        <p:spPr/>
        <p:txBody>
          <a:bodyPr/>
          <a:lstStyle/>
          <a:p>
            <a:pPr eaLnBrk="1" hangingPunct="1"/>
            <a:r>
              <a:rPr lang="en-US" smtClean="0"/>
              <a:t>Desktop Client-Based Applications</a:t>
            </a:r>
          </a:p>
        </p:txBody>
      </p:sp>
      <p:sp>
        <p:nvSpPr>
          <p:cNvPr id="117763" name="Rectangle 8"/>
          <p:cNvSpPr>
            <a:spLocks noGrp="1" noChangeArrowheads="1"/>
          </p:cNvSpPr>
          <p:nvPr>
            <p:ph type="body" sz="quarter" idx="10"/>
          </p:nvPr>
        </p:nvSpPr>
        <p:spPr>
          <a:xfrm>
            <a:off x="239713" y="1441345"/>
            <a:ext cx="3646487" cy="4527655"/>
          </a:xfrm>
        </p:spPr>
        <p:txBody>
          <a:bodyPr/>
          <a:lstStyle/>
          <a:p>
            <a:pPr eaLnBrk="1" hangingPunct="1"/>
            <a:r>
              <a:rPr lang="en-US" sz="2000" dirty="0" smtClean="0"/>
              <a:t>Enables click-to-dial </a:t>
            </a:r>
            <a:br>
              <a:rPr lang="en-US" sz="2000" dirty="0" smtClean="0"/>
            </a:br>
            <a:r>
              <a:rPr lang="en-US" sz="2000" dirty="0" smtClean="0"/>
              <a:t>for desktop applications</a:t>
            </a:r>
          </a:p>
          <a:p>
            <a:pPr eaLnBrk="1" hangingPunct="1"/>
            <a:r>
              <a:rPr lang="en-US" sz="2000" dirty="0" smtClean="0"/>
              <a:t>Uses WebDialer </a:t>
            </a:r>
            <a:br>
              <a:rPr lang="en-US" sz="2000" dirty="0" smtClean="0"/>
            </a:br>
            <a:r>
              <a:rPr lang="en-US" sz="2000" dirty="0" smtClean="0"/>
              <a:t>SOAP methods </a:t>
            </a:r>
          </a:p>
          <a:p>
            <a:pPr eaLnBrk="1" hangingPunct="1"/>
            <a:r>
              <a:rPr lang="en-US" sz="2000" dirty="0" smtClean="0"/>
              <a:t>Developer provides </a:t>
            </a:r>
            <a:br>
              <a:rPr lang="en-US" sz="2000" dirty="0" smtClean="0"/>
            </a:br>
            <a:r>
              <a:rPr lang="en-US" sz="2000" dirty="0" smtClean="0"/>
              <a:t>the User interface</a:t>
            </a:r>
          </a:p>
          <a:p>
            <a:pPr eaLnBrk="1" hangingPunct="1"/>
            <a:r>
              <a:rPr lang="en-US" sz="2000" dirty="0" smtClean="0"/>
              <a:t>Here is an example </a:t>
            </a:r>
            <a:br>
              <a:rPr lang="en-US" sz="2000" dirty="0" smtClean="0"/>
            </a:br>
            <a:r>
              <a:rPr lang="en-US" sz="2000" dirty="0" smtClean="0"/>
              <a:t>of an outlook plug-in </a:t>
            </a:r>
            <a:br>
              <a:rPr lang="en-US" sz="2000" dirty="0" smtClean="0"/>
            </a:br>
            <a:r>
              <a:rPr lang="en-US" sz="2000" dirty="0" smtClean="0"/>
              <a:t>a partner created </a:t>
            </a:r>
          </a:p>
        </p:txBody>
      </p:sp>
      <p:pic>
        <p:nvPicPr>
          <p:cNvPr id="117764" name="Picture 3" descr="outlook"/>
          <p:cNvPicPr>
            <a:picLocks noChangeAspect="1" noChangeArrowheads="1"/>
          </p:cNvPicPr>
          <p:nvPr/>
        </p:nvPicPr>
        <p:blipFill>
          <a:blip r:embed="rId2" cstate="print"/>
          <a:srcRect/>
          <a:stretch>
            <a:fillRect/>
          </a:stretch>
        </p:blipFill>
        <p:spPr bwMode="auto">
          <a:xfrm>
            <a:off x="3914775" y="1600200"/>
            <a:ext cx="4924425" cy="3722687"/>
          </a:xfrm>
          <a:prstGeom prst="rect">
            <a:avLst/>
          </a:prstGeom>
          <a:noFill/>
          <a:ln w="12700">
            <a:solidFill>
              <a:srgbClr val="000000"/>
            </a:solidFill>
            <a:miter lim="800000"/>
            <a:headEnd/>
            <a:tailEnd/>
          </a:ln>
        </p:spPr>
      </p:pic>
      <p:sp>
        <p:nvSpPr>
          <p:cNvPr id="117765" name="Oval 5"/>
          <p:cNvSpPr>
            <a:spLocks noChangeArrowheads="1"/>
          </p:cNvSpPr>
          <p:nvPr/>
        </p:nvSpPr>
        <p:spPr bwMode="auto">
          <a:xfrm>
            <a:off x="6553200" y="1928813"/>
            <a:ext cx="1493838" cy="573087"/>
          </a:xfrm>
          <a:prstGeom prst="ellipse">
            <a:avLst/>
          </a:prstGeom>
          <a:noFill/>
          <a:ln w="76200" algn="ctr">
            <a:solidFill>
              <a:srgbClr val="FF0000"/>
            </a:solidFill>
            <a:round/>
            <a:headEnd/>
            <a:tailEnd/>
          </a:ln>
        </p:spPr>
        <p:txBody>
          <a:bodyPr wrap="none" lIns="82124" tIns="41061" rIns="82124" bIns="41061" anchor="ctr"/>
          <a:lstStyle/>
          <a:p>
            <a:endParaRPr lang="en-US"/>
          </a:p>
        </p:txBody>
      </p:sp>
    </p:spTree>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4"/>
          <p:cNvSpPr>
            <a:spLocks noGrp="1" noChangeArrowheads="1"/>
          </p:cNvSpPr>
          <p:nvPr>
            <p:ph type="title"/>
          </p:nvPr>
        </p:nvSpPr>
        <p:spPr/>
        <p:txBody>
          <a:bodyPr/>
          <a:lstStyle/>
          <a:p>
            <a:pPr eaLnBrk="1" hangingPunct="1"/>
            <a:r>
              <a:rPr lang="en-US" dirty="0" smtClean="0"/>
              <a:t>HTTP vs. SOAP-</a:t>
            </a:r>
            <a:br>
              <a:rPr lang="en-US" dirty="0" smtClean="0"/>
            </a:br>
            <a:r>
              <a:rPr lang="en-US" dirty="0" smtClean="0"/>
              <a:t>Which Should You Choose?</a:t>
            </a:r>
          </a:p>
        </p:txBody>
      </p:sp>
      <p:sp>
        <p:nvSpPr>
          <p:cNvPr id="118787" name="Rectangle 5"/>
          <p:cNvSpPr>
            <a:spLocks noGrp="1" noChangeArrowheads="1"/>
          </p:cNvSpPr>
          <p:nvPr>
            <p:ph type="body" sz="quarter" idx="10"/>
          </p:nvPr>
        </p:nvSpPr>
        <p:spPr>
          <a:xfrm>
            <a:off x="239713" y="1441345"/>
            <a:ext cx="7532687" cy="4527655"/>
          </a:xfrm>
        </p:spPr>
        <p:txBody>
          <a:bodyPr/>
          <a:lstStyle/>
          <a:p>
            <a:pPr eaLnBrk="1" hangingPunct="1"/>
            <a:r>
              <a:rPr lang="en-US" dirty="0" smtClean="0"/>
              <a:t>HTTP WebDialer applications</a:t>
            </a:r>
          </a:p>
          <a:p>
            <a:pPr lvl="1" indent="0" eaLnBrk="1" hangingPunct="1"/>
            <a:r>
              <a:rPr lang="en-US" dirty="0" smtClean="0"/>
              <a:t>Server based</a:t>
            </a:r>
          </a:p>
          <a:p>
            <a:pPr lvl="1" indent="0" eaLnBrk="1" hangingPunct="1"/>
            <a:r>
              <a:rPr lang="en-US" dirty="0" smtClean="0"/>
              <a:t>Minimal code work</a:t>
            </a:r>
          </a:p>
          <a:p>
            <a:pPr lvl="1" indent="0" eaLnBrk="1" hangingPunct="1"/>
            <a:r>
              <a:rPr lang="en-US" dirty="0" smtClean="0"/>
              <a:t>Uses WebDialer UI-WebDialer controls the User experience</a:t>
            </a:r>
          </a:p>
          <a:p>
            <a:pPr eaLnBrk="1" hangingPunct="1"/>
            <a:r>
              <a:rPr lang="en-US" dirty="0" smtClean="0"/>
              <a:t>SOAP WebDialer applications</a:t>
            </a:r>
          </a:p>
          <a:p>
            <a:pPr lvl="1" indent="0" eaLnBrk="1" hangingPunct="1"/>
            <a:r>
              <a:rPr lang="en-US" dirty="0" smtClean="0"/>
              <a:t>Server or desktop based</a:t>
            </a:r>
          </a:p>
          <a:p>
            <a:pPr lvl="1" indent="0" eaLnBrk="1" hangingPunct="1"/>
            <a:r>
              <a:rPr lang="en-US" dirty="0" smtClean="0"/>
              <a:t>Developer controls the User experience</a:t>
            </a:r>
          </a:p>
          <a:p>
            <a:pPr lvl="1" indent="0" eaLnBrk="1" hangingPunct="1"/>
            <a:r>
              <a:rPr lang="en-US" dirty="0" smtClean="0"/>
              <a:t>Client application is responsible for capturing User credentials, Unified CM server, preferred device, and preferred line</a:t>
            </a:r>
          </a:p>
          <a:p>
            <a:pPr lvl="1" indent="0" eaLnBrk="1" hangingPunct="1"/>
            <a:endParaRPr lang="en-US" dirty="0" smtClean="0"/>
          </a:p>
        </p:txBody>
      </p:sp>
    </p:spTree>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Line 31"/>
          <p:cNvSpPr>
            <a:spLocks noChangeShapeType="1"/>
          </p:cNvSpPr>
          <p:nvPr/>
        </p:nvSpPr>
        <p:spPr bwMode="auto">
          <a:xfrm>
            <a:off x="1706880" y="3429000"/>
            <a:ext cx="0" cy="1628775"/>
          </a:xfrm>
          <a:prstGeom prst="line">
            <a:avLst/>
          </a:prstGeom>
          <a:noFill/>
          <a:ln w="19050">
            <a:solidFill>
              <a:srgbClr val="546568"/>
            </a:solidFill>
            <a:round/>
            <a:headEnd/>
            <a:tailEnd/>
          </a:ln>
        </p:spPr>
        <p:txBody>
          <a:bodyPr/>
          <a:lstStyle/>
          <a:p>
            <a:endParaRPr lang="en-US"/>
          </a:p>
        </p:txBody>
      </p:sp>
      <p:sp>
        <p:nvSpPr>
          <p:cNvPr id="51" name="Line 28"/>
          <p:cNvSpPr>
            <a:spLocks noChangeShapeType="1"/>
          </p:cNvSpPr>
          <p:nvPr/>
        </p:nvSpPr>
        <p:spPr bwMode="auto">
          <a:xfrm flipV="1">
            <a:off x="4191000" y="5805793"/>
            <a:ext cx="3097730" cy="0"/>
          </a:xfrm>
          <a:prstGeom prst="line">
            <a:avLst/>
          </a:prstGeom>
          <a:noFill/>
          <a:ln w="19050">
            <a:solidFill>
              <a:srgbClr val="546568"/>
            </a:solidFill>
            <a:round/>
            <a:headEnd/>
            <a:tailEnd/>
          </a:ln>
        </p:spPr>
        <p:txBody>
          <a:bodyPr/>
          <a:lstStyle/>
          <a:p>
            <a:endParaRPr lang="en-US"/>
          </a:p>
        </p:txBody>
      </p:sp>
      <p:sp>
        <p:nvSpPr>
          <p:cNvPr id="119830" name="Line 28"/>
          <p:cNvSpPr>
            <a:spLocks noChangeShapeType="1"/>
          </p:cNvSpPr>
          <p:nvPr/>
        </p:nvSpPr>
        <p:spPr bwMode="auto">
          <a:xfrm flipV="1">
            <a:off x="4240730" y="2390120"/>
            <a:ext cx="2103120" cy="0"/>
          </a:xfrm>
          <a:prstGeom prst="line">
            <a:avLst/>
          </a:prstGeom>
          <a:noFill/>
          <a:ln w="19050">
            <a:solidFill>
              <a:srgbClr val="546568"/>
            </a:solidFill>
            <a:round/>
            <a:headEnd/>
            <a:tailEnd/>
          </a:ln>
        </p:spPr>
        <p:txBody>
          <a:bodyPr/>
          <a:lstStyle/>
          <a:p>
            <a:endParaRPr lang="en-US"/>
          </a:p>
        </p:txBody>
      </p:sp>
      <p:sp>
        <p:nvSpPr>
          <p:cNvPr id="119836" name="Line 36"/>
          <p:cNvSpPr>
            <a:spLocks noChangeShapeType="1"/>
          </p:cNvSpPr>
          <p:nvPr/>
        </p:nvSpPr>
        <p:spPr bwMode="auto">
          <a:xfrm flipV="1">
            <a:off x="4240730" y="3848100"/>
            <a:ext cx="2103120" cy="0"/>
          </a:xfrm>
          <a:prstGeom prst="line">
            <a:avLst/>
          </a:prstGeom>
          <a:noFill/>
          <a:ln w="19050">
            <a:solidFill>
              <a:srgbClr val="546568"/>
            </a:solidFill>
            <a:round/>
            <a:headEnd/>
            <a:tailEnd/>
          </a:ln>
        </p:spPr>
        <p:txBody>
          <a:bodyPr/>
          <a:lstStyle/>
          <a:p>
            <a:endParaRPr lang="en-US"/>
          </a:p>
        </p:txBody>
      </p:sp>
      <p:sp>
        <p:nvSpPr>
          <p:cNvPr id="49" name="Line 31"/>
          <p:cNvSpPr>
            <a:spLocks noChangeShapeType="1"/>
          </p:cNvSpPr>
          <p:nvPr/>
        </p:nvSpPr>
        <p:spPr bwMode="auto">
          <a:xfrm>
            <a:off x="2936122" y="4975860"/>
            <a:ext cx="0" cy="548640"/>
          </a:xfrm>
          <a:prstGeom prst="line">
            <a:avLst/>
          </a:prstGeom>
          <a:noFill/>
          <a:ln w="19050">
            <a:solidFill>
              <a:srgbClr val="546568"/>
            </a:solidFill>
            <a:round/>
            <a:headEnd/>
            <a:tailEnd/>
          </a:ln>
        </p:spPr>
        <p:txBody>
          <a:bodyPr/>
          <a:lstStyle/>
          <a:p>
            <a:endParaRPr lang="en-US"/>
          </a:p>
        </p:txBody>
      </p:sp>
      <p:sp>
        <p:nvSpPr>
          <p:cNvPr id="50" name="Line 31"/>
          <p:cNvSpPr>
            <a:spLocks noChangeShapeType="1"/>
          </p:cNvSpPr>
          <p:nvPr/>
        </p:nvSpPr>
        <p:spPr bwMode="auto">
          <a:xfrm>
            <a:off x="3886200" y="4991100"/>
            <a:ext cx="0" cy="548640"/>
          </a:xfrm>
          <a:prstGeom prst="line">
            <a:avLst/>
          </a:prstGeom>
          <a:noFill/>
          <a:ln w="19050">
            <a:solidFill>
              <a:srgbClr val="546568"/>
            </a:solidFill>
            <a:round/>
            <a:headEnd/>
            <a:tailEnd/>
          </a:ln>
        </p:spPr>
        <p:txBody>
          <a:bodyPr/>
          <a:lstStyle/>
          <a:p>
            <a:endParaRPr lang="en-US"/>
          </a:p>
        </p:txBody>
      </p:sp>
      <p:sp>
        <p:nvSpPr>
          <p:cNvPr id="119811" name="Line 31"/>
          <p:cNvSpPr>
            <a:spLocks noChangeShapeType="1"/>
          </p:cNvSpPr>
          <p:nvPr/>
        </p:nvSpPr>
        <p:spPr bwMode="auto">
          <a:xfrm>
            <a:off x="3326330" y="3390900"/>
            <a:ext cx="0" cy="1628775"/>
          </a:xfrm>
          <a:prstGeom prst="line">
            <a:avLst/>
          </a:prstGeom>
          <a:noFill/>
          <a:ln w="19050">
            <a:solidFill>
              <a:srgbClr val="546568"/>
            </a:solidFill>
            <a:round/>
            <a:headEnd/>
            <a:tailEnd/>
          </a:ln>
        </p:spPr>
        <p:txBody>
          <a:bodyPr/>
          <a:lstStyle/>
          <a:p>
            <a:endParaRPr lang="en-US"/>
          </a:p>
        </p:txBody>
      </p:sp>
      <p:sp>
        <p:nvSpPr>
          <p:cNvPr id="119813" name="Rectangle 39"/>
          <p:cNvSpPr>
            <a:spLocks noGrp="1" noChangeArrowheads="1"/>
          </p:cNvSpPr>
          <p:nvPr>
            <p:ph type="title"/>
          </p:nvPr>
        </p:nvSpPr>
        <p:spPr>
          <a:xfrm>
            <a:off x="229703" y="432215"/>
            <a:ext cx="4113698" cy="838200"/>
          </a:xfrm>
        </p:spPr>
        <p:txBody>
          <a:bodyPr/>
          <a:lstStyle/>
          <a:p>
            <a:pPr eaLnBrk="1" hangingPunct="1"/>
            <a:r>
              <a:rPr lang="en-US" smtClean="0"/>
              <a:t>Architecture</a:t>
            </a:r>
          </a:p>
        </p:txBody>
      </p:sp>
      <p:sp>
        <p:nvSpPr>
          <p:cNvPr id="119815" name="Rectangle 6"/>
          <p:cNvSpPr>
            <a:spLocks noChangeArrowheads="1"/>
          </p:cNvSpPr>
          <p:nvPr/>
        </p:nvSpPr>
        <p:spPr bwMode="auto">
          <a:xfrm>
            <a:off x="2124593" y="2954338"/>
            <a:ext cx="69850" cy="304800"/>
          </a:xfrm>
          <a:prstGeom prst="rect">
            <a:avLst/>
          </a:prstGeom>
          <a:noFill/>
          <a:ln w="9525">
            <a:noFill/>
            <a:miter lim="800000"/>
            <a:headEnd/>
            <a:tailEnd/>
          </a:ln>
        </p:spPr>
        <p:txBody>
          <a:bodyPr wrap="none" lIns="0" tIns="0" rIns="0" bIns="0">
            <a:spAutoFit/>
          </a:bodyPr>
          <a:lstStyle/>
          <a:p>
            <a:r>
              <a:rPr lang="en-US" sz="2000">
                <a:cs typeface="Times New Roman" pitchFamily="18" charset="0"/>
              </a:rPr>
              <a:t> </a:t>
            </a:r>
          </a:p>
        </p:txBody>
      </p:sp>
      <p:sp>
        <p:nvSpPr>
          <p:cNvPr id="119816" name="Rectangle 7"/>
          <p:cNvSpPr>
            <a:spLocks noChangeArrowheads="1"/>
          </p:cNvSpPr>
          <p:nvPr/>
        </p:nvSpPr>
        <p:spPr bwMode="auto">
          <a:xfrm>
            <a:off x="1337193" y="1697038"/>
            <a:ext cx="1355725" cy="427037"/>
          </a:xfrm>
          <a:prstGeom prst="rect">
            <a:avLst/>
          </a:prstGeom>
          <a:noFill/>
          <a:ln w="9525">
            <a:noFill/>
            <a:miter lim="800000"/>
            <a:headEnd/>
            <a:tailEnd/>
          </a:ln>
        </p:spPr>
        <p:txBody>
          <a:bodyPr/>
          <a:lstStyle/>
          <a:p>
            <a:endParaRPr lang="en-US"/>
          </a:p>
        </p:txBody>
      </p:sp>
      <p:sp>
        <p:nvSpPr>
          <p:cNvPr id="119819" name="Rectangle 15"/>
          <p:cNvSpPr>
            <a:spLocks noChangeArrowheads="1"/>
          </p:cNvSpPr>
          <p:nvPr/>
        </p:nvSpPr>
        <p:spPr bwMode="auto">
          <a:xfrm>
            <a:off x="6307972" y="1666875"/>
            <a:ext cx="1600200" cy="1371600"/>
          </a:xfrm>
          <a:prstGeom prst="roundRect">
            <a:avLst>
              <a:gd name="adj" fmla="val 5997"/>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2000">
              <a:cs typeface="Times New Roman" pitchFamily="18" charset="0"/>
            </a:endParaRPr>
          </a:p>
        </p:txBody>
      </p:sp>
      <p:sp>
        <p:nvSpPr>
          <p:cNvPr id="119820" name="Text Box 16"/>
          <p:cNvSpPr txBox="1">
            <a:spLocks noChangeArrowheads="1"/>
          </p:cNvSpPr>
          <p:nvPr/>
        </p:nvSpPr>
        <p:spPr bwMode="auto">
          <a:xfrm>
            <a:off x="4806614" y="2076250"/>
            <a:ext cx="990600" cy="307777"/>
          </a:xfrm>
          <a:prstGeom prst="rect">
            <a:avLst/>
          </a:prstGeom>
          <a:noFill/>
          <a:ln w="9525">
            <a:noFill/>
            <a:miter lim="800000"/>
            <a:headEnd/>
            <a:tailEnd/>
          </a:ln>
        </p:spPr>
        <p:txBody>
          <a:bodyPr>
            <a:spAutoFit/>
          </a:bodyPr>
          <a:lstStyle/>
          <a:p>
            <a:pPr algn="ctr">
              <a:spcBef>
                <a:spcPct val="50000"/>
              </a:spcBef>
            </a:pPr>
            <a:r>
              <a:rPr lang="en-US" sz="1400" dirty="0">
                <a:solidFill>
                  <a:srgbClr val="546568"/>
                </a:solidFill>
                <a:cs typeface="Times New Roman" pitchFamily="18" charset="0"/>
              </a:rPr>
              <a:t>HTTPS</a:t>
            </a:r>
          </a:p>
        </p:txBody>
      </p:sp>
      <p:sp>
        <p:nvSpPr>
          <p:cNvPr id="119821" name="Rectangle 17"/>
          <p:cNvSpPr>
            <a:spLocks noChangeArrowheads="1"/>
          </p:cNvSpPr>
          <p:nvPr/>
        </p:nvSpPr>
        <p:spPr bwMode="auto">
          <a:xfrm>
            <a:off x="1040330" y="1960563"/>
            <a:ext cx="3291840" cy="2362200"/>
          </a:xfrm>
          <a:prstGeom prst="roundRect">
            <a:avLst>
              <a:gd name="adj" fmla="val 4443"/>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2000">
              <a:cs typeface="Times New Roman" pitchFamily="18" charset="0"/>
            </a:endParaRPr>
          </a:p>
        </p:txBody>
      </p:sp>
      <p:sp>
        <p:nvSpPr>
          <p:cNvPr id="119825" name="Text Box 21"/>
          <p:cNvSpPr txBox="1">
            <a:spLocks noChangeArrowheads="1"/>
          </p:cNvSpPr>
          <p:nvPr/>
        </p:nvSpPr>
        <p:spPr bwMode="auto">
          <a:xfrm>
            <a:off x="1042870" y="1447800"/>
            <a:ext cx="3289300" cy="400050"/>
          </a:xfrm>
          <a:prstGeom prst="roundRect">
            <a:avLst/>
          </a:prstGeom>
          <a:solidFill>
            <a:srgbClr val="F580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lt1"/>
                </a:solidFill>
                <a:latin typeface="+mj-lt"/>
              </a:rPr>
              <a:t>Web Dialer and Redirector Service</a:t>
            </a:r>
          </a:p>
        </p:txBody>
      </p:sp>
      <p:sp>
        <p:nvSpPr>
          <p:cNvPr id="119826" name="Rectangle 22"/>
          <p:cNvSpPr>
            <a:spLocks noChangeArrowheads="1"/>
          </p:cNvSpPr>
          <p:nvPr/>
        </p:nvSpPr>
        <p:spPr bwMode="auto">
          <a:xfrm>
            <a:off x="6467992" y="2133600"/>
            <a:ext cx="1280160" cy="790575"/>
          </a:xfrm>
          <a:prstGeom prst="roundRect">
            <a:avLst>
              <a:gd name="adj" fmla="val 9767"/>
            </a:avLst>
          </a:prstGeom>
          <a:solidFill>
            <a:schemeClr val="bg1"/>
          </a:solidFill>
          <a:ln w="9525">
            <a:solidFill>
              <a:schemeClr val="tx1"/>
            </a:solidFill>
            <a:miter lim="800000"/>
            <a:headEnd/>
            <a:tailEnd/>
          </a:ln>
        </p:spPr>
        <p:txBody>
          <a:bodyPr anchor="ctr"/>
          <a:lstStyle/>
          <a:p>
            <a:pPr algn="ctr"/>
            <a:r>
              <a:rPr lang="en-US" sz="1600" dirty="0">
                <a:solidFill>
                  <a:srgbClr val="546568"/>
                </a:solidFill>
                <a:cs typeface="Times New Roman" pitchFamily="18" charset="0"/>
              </a:rPr>
              <a:t>HTTP Interface</a:t>
            </a:r>
          </a:p>
        </p:txBody>
      </p:sp>
      <p:sp>
        <p:nvSpPr>
          <p:cNvPr id="119827" name="Text Box 23"/>
          <p:cNvSpPr txBox="1">
            <a:spLocks noChangeArrowheads="1"/>
          </p:cNvSpPr>
          <p:nvPr/>
        </p:nvSpPr>
        <p:spPr bwMode="auto">
          <a:xfrm>
            <a:off x="6660397" y="1695650"/>
            <a:ext cx="895350" cy="304800"/>
          </a:xfrm>
          <a:prstGeom prst="rect">
            <a:avLst/>
          </a:prstGeom>
          <a:noFill/>
          <a:ln w="9525">
            <a:noFill/>
            <a:miter lim="800000"/>
            <a:headEnd/>
            <a:tailEnd/>
          </a:ln>
        </p:spPr>
        <p:txBody>
          <a:bodyPr wrap="none">
            <a:spAutoFit/>
          </a:bodyPr>
          <a:lstStyle/>
          <a:p>
            <a:pPr algn="ctr"/>
            <a:r>
              <a:rPr lang="en-US" sz="1400" b="1" dirty="0">
                <a:solidFill>
                  <a:schemeClr val="bg1"/>
                </a:solidFill>
                <a:cs typeface="Arial" charset="0"/>
              </a:rPr>
              <a:t>Browser</a:t>
            </a:r>
          </a:p>
        </p:txBody>
      </p:sp>
      <p:sp>
        <p:nvSpPr>
          <p:cNvPr id="119840" name="Text Box 26"/>
          <p:cNvSpPr txBox="1">
            <a:spLocks noChangeArrowheads="1"/>
          </p:cNvSpPr>
          <p:nvPr/>
        </p:nvSpPr>
        <p:spPr bwMode="auto">
          <a:xfrm>
            <a:off x="6831530" y="5940623"/>
            <a:ext cx="1180131" cy="307777"/>
          </a:xfrm>
          <a:prstGeom prst="rect">
            <a:avLst/>
          </a:prstGeom>
          <a:noFill/>
          <a:ln w="9525">
            <a:noFill/>
            <a:miter lim="800000"/>
            <a:headEnd/>
            <a:tailEnd/>
          </a:ln>
        </p:spPr>
        <p:txBody>
          <a:bodyPr wrap="none">
            <a:spAutoFit/>
          </a:bodyPr>
          <a:lstStyle/>
          <a:p>
            <a:r>
              <a:rPr lang="en-US" sz="1400" b="1" dirty="0">
                <a:solidFill>
                  <a:srgbClr val="546568"/>
                </a:solidFill>
                <a:cs typeface="Times New Roman" pitchFamily="18" charset="0"/>
              </a:rPr>
              <a:t>User Phone</a:t>
            </a:r>
          </a:p>
        </p:txBody>
      </p:sp>
      <p:sp>
        <p:nvSpPr>
          <p:cNvPr id="119829" name="Text Box 27"/>
          <p:cNvSpPr txBox="1">
            <a:spLocks noChangeArrowheads="1"/>
          </p:cNvSpPr>
          <p:nvPr/>
        </p:nvSpPr>
        <p:spPr bwMode="auto">
          <a:xfrm>
            <a:off x="4419600" y="5439075"/>
            <a:ext cx="2361181" cy="338554"/>
          </a:xfrm>
          <a:prstGeom prst="rect">
            <a:avLst/>
          </a:prstGeom>
          <a:noFill/>
          <a:ln w="9525">
            <a:noFill/>
            <a:miter lim="800000"/>
            <a:headEnd/>
            <a:tailEnd/>
          </a:ln>
        </p:spPr>
        <p:txBody>
          <a:bodyPr wrap="square">
            <a:spAutoFit/>
          </a:bodyPr>
          <a:lstStyle/>
          <a:p>
            <a:pPr algn="ctr"/>
            <a:r>
              <a:rPr lang="en-US" sz="1600" dirty="0">
                <a:solidFill>
                  <a:srgbClr val="546568"/>
                </a:solidFill>
                <a:cs typeface="Times New Roman" pitchFamily="18" charset="0"/>
              </a:rPr>
              <a:t>Connect/End Call</a:t>
            </a:r>
          </a:p>
        </p:txBody>
      </p:sp>
      <p:sp>
        <p:nvSpPr>
          <p:cNvPr id="119831" name="Rectangle 29"/>
          <p:cNvSpPr>
            <a:spLocks noChangeArrowheads="1"/>
          </p:cNvSpPr>
          <p:nvPr/>
        </p:nvSpPr>
        <p:spPr bwMode="auto">
          <a:xfrm>
            <a:off x="1697079" y="2123875"/>
            <a:ext cx="1920240" cy="457200"/>
          </a:xfrm>
          <a:prstGeom prst="roundRect">
            <a:avLst/>
          </a:prstGeom>
          <a:solidFill>
            <a:schemeClr val="bg1"/>
          </a:solidFill>
          <a:ln w="9525">
            <a:solidFill>
              <a:schemeClr val="tx1"/>
            </a:solidFill>
            <a:miter lim="800000"/>
            <a:headEnd/>
            <a:tailEnd/>
          </a:ln>
        </p:spPr>
        <p:txBody>
          <a:bodyPr wrap="none" anchor="ctr"/>
          <a:lstStyle/>
          <a:p>
            <a:pPr algn="ctr"/>
            <a:r>
              <a:rPr lang="en-US" sz="1600" dirty="0">
                <a:solidFill>
                  <a:srgbClr val="546568"/>
                </a:solidFill>
                <a:cs typeface="Times New Roman" pitchFamily="18" charset="0"/>
              </a:rPr>
              <a:t>Tomcat</a:t>
            </a:r>
          </a:p>
        </p:txBody>
      </p:sp>
      <p:sp>
        <p:nvSpPr>
          <p:cNvPr id="119833" name="Rectangle 33"/>
          <p:cNvSpPr>
            <a:spLocks noChangeArrowheads="1"/>
          </p:cNvSpPr>
          <p:nvPr/>
        </p:nvSpPr>
        <p:spPr bwMode="auto">
          <a:xfrm>
            <a:off x="6307972" y="3162300"/>
            <a:ext cx="1600200" cy="1371600"/>
          </a:xfrm>
          <a:prstGeom prst="roundRect">
            <a:avLst>
              <a:gd name="adj" fmla="val 7043"/>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2000">
              <a:cs typeface="Times New Roman" pitchFamily="18" charset="0"/>
            </a:endParaRPr>
          </a:p>
        </p:txBody>
      </p:sp>
      <p:sp>
        <p:nvSpPr>
          <p:cNvPr id="119834" name="Rectangle 34"/>
          <p:cNvSpPr>
            <a:spLocks noChangeArrowheads="1"/>
          </p:cNvSpPr>
          <p:nvPr/>
        </p:nvSpPr>
        <p:spPr bwMode="auto">
          <a:xfrm>
            <a:off x="6467992" y="3848100"/>
            <a:ext cx="1280160" cy="561975"/>
          </a:xfrm>
          <a:prstGeom prst="roundRect">
            <a:avLst>
              <a:gd name="adj" fmla="val 10159"/>
            </a:avLst>
          </a:prstGeom>
          <a:solidFill>
            <a:schemeClr val="bg1"/>
          </a:solidFill>
          <a:ln w="9525">
            <a:solidFill>
              <a:schemeClr val="tx1"/>
            </a:solidFill>
            <a:miter lim="800000"/>
            <a:headEnd/>
            <a:tailEnd/>
          </a:ln>
        </p:spPr>
        <p:txBody>
          <a:bodyPr anchor="ctr"/>
          <a:lstStyle/>
          <a:p>
            <a:pPr algn="ctr"/>
            <a:r>
              <a:rPr lang="en-US" sz="1600" dirty="0">
                <a:solidFill>
                  <a:srgbClr val="546568"/>
                </a:solidFill>
                <a:cs typeface="Times New Roman" pitchFamily="18" charset="0"/>
              </a:rPr>
              <a:t>Third-Party </a:t>
            </a:r>
            <a:br>
              <a:rPr lang="en-US" sz="1600" dirty="0">
                <a:solidFill>
                  <a:srgbClr val="546568"/>
                </a:solidFill>
                <a:cs typeface="Times New Roman" pitchFamily="18" charset="0"/>
              </a:rPr>
            </a:br>
            <a:r>
              <a:rPr lang="en-US" sz="1600" dirty="0">
                <a:solidFill>
                  <a:srgbClr val="546568"/>
                </a:solidFill>
                <a:cs typeface="Times New Roman" pitchFamily="18" charset="0"/>
              </a:rPr>
              <a:t>App</a:t>
            </a:r>
          </a:p>
        </p:txBody>
      </p:sp>
      <p:sp>
        <p:nvSpPr>
          <p:cNvPr id="119835" name="Text Box 35"/>
          <p:cNvSpPr txBox="1">
            <a:spLocks noChangeArrowheads="1"/>
          </p:cNvSpPr>
          <p:nvPr/>
        </p:nvSpPr>
        <p:spPr bwMode="auto">
          <a:xfrm>
            <a:off x="6384172" y="3238500"/>
            <a:ext cx="1447800" cy="517525"/>
          </a:xfrm>
          <a:prstGeom prst="rect">
            <a:avLst/>
          </a:prstGeom>
          <a:noFill/>
          <a:ln w="9525">
            <a:noFill/>
            <a:miter lim="800000"/>
            <a:headEnd/>
            <a:tailEnd/>
          </a:ln>
        </p:spPr>
        <p:txBody>
          <a:bodyPr>
            <a:spAutoFit/>
          </a:bodyPr>
          <a:lstStyle/>
          <a:p>
            <a:pPr algn="ctr"/>
            <a:r>
              <a:rPr lang="en-US" sz="1400" b="1">
                <a:solidFill>
                  <a:schemeClr val="bg1"/>
                </a:solidFill>
                <a:cs typeface="Arial" charset="0"/>
              </a:rPr>
              <a:t>SOAP Service Requester</a:t>
            </a:r>
          </a:p>
        </p:txBody>
      </p:sp>
      <p:sp>
        <p:nvSpPr>
          <p:cNvPr id="119837" name="Text Box 37"/>
          <p:cNvSpPr txBox="1">
            <a:spLocks noChangeArrowheads="1"/>
          </p:cNvSpPr>
          <p:nvPr/>
        </p:nvSpPr>
        <p:spPr bwMode="auto">
          <a:xfrm>
            <a:off x="4448474" y="3524450"/>
            <a:ext cx="1706881" cy="307777"/>
          </a:xfrm>
          <a:prstGeom prst="rect">
            <a:avLst/>
          </a:prstGeom>
          <a:noFill/>
          <a:ln w="9525">
            <a:noFill/>
            <a:miter lim="800000"/>
            <a:headEnd/>
            <a:tailEnd/>
          </a:ln>
        </p:spPr>
        <p:txBody>
          <a:bodyPr wrap="square">
            <a:spAutoFit/>
          </a:bodyPr>
          <a:lstStyle/>
          <a:p>
            <a:pPr algn="ctr">
              <a:spcBef>
                <a:spcPct val="50000"/>
              </a:spcBef>
            </a:pPr>
            <a:r>
              <a:rPr lang="en-US" sz="1400" dirty="0">
                <a:solidFill>
                  <a:srgbClr val="546568"/>
                </a:solidFill>
                <a:cs typeface="Times New Roman" pitchFamily="18" charset="0"/>
              </a:rPr>
              <a:t>SOAP over HTTPS</a:t>
            </a:r>
          </a:p>
        </p:txBody>
      </p:sp>
      <p:sp>
        <p:nvSpPr>
          <p:cNvPr id="119838" name="Rectangle 38"/>
          <p:cNvSpPr>
            <a:spLocks noChangeArrowheads="1"/>
          </p:cNvSpPr>
          <p:nvPr/>
        </p:nvSpPr>
        <p:spPr bwMode="auto">
          <a:xfrm>
            <a:off x="1697079" y="3695700"/>
            <a:ext cx="1920240" cy="457200"/>
          </a:xfrm>
          <a:prstGeom prst="roundRect">
            <a:avLst/>
          </a:prstGeom>
          <a:solidFill>
            <a:schemeClr val="bg1"/>
          </a:solidFill>
          <a:ln w="9525">
            <a:solidFill>
              <a:schemeClr val="tx1"/>
            </a:solidFill>
            <a:miter lim="800000"/>
            <a:headEnd/>
            <a:tailEnd/>
          </a:ln>
        </p:spPr>
        <p:txBody>
          <a:bodyPr wrap="none" anchor="ctr"/>
          <a:lstStyle/>
          <a:p>
            <a:pPr algn="ctr"/>
            <a:r>
              <a:rPr lang="en-US" sz="1600" dirty="0">
                <a:solidFill>
                  <a:srgbClr val="546568"/>
                </a:solidFill>
                <a:cs typeface="Times New Roman" pitchFamily="18" charset="0"/>
              </a:rPr>
              <a:t>WSDL Doc</a:t>
            </a:r>
          </a:p>
        </p:txBody>
      </p:sp>
      <p:grpSp>
        <p:nvGrpSpPr>
          <p:cNvPr id="40" name="Group 39"/>
          <p:cNvGrpSpPr/>
          <p:nvPr/>
        </p:nvGrpSpPr>
        <p:grpSpPr>
          <a:xfrm>
            <a:off x="1192730" y="4495800"/>
            <a:ext cx="1005840" cy="815340"/>
            <a:chOff x="457200" y="3886200"/>
            <a:chExt cx="1005840" cy="1005840"/>
          </a:xfrm>
        </p:grpSpPr>
        <p:pic>
          <p:nvPicPr>
            <p:cNvPr id="38" name="Picture 37" descr="server_database.png"/>
            <p:cNvPicPr>
              <a:picLocks noChangeAspect="1"/>
            </p:cNvPicPr>
            <p:nvPr/>
          </p:nvPicPr>
          <p:blipFill>
            <a:blip r:embed="rId2" cstate="print"/>
            <a:stretch>
              <a:fillRect/>
            </a:stretch>
          </p:blipFill>
          <p:spPr>
            <a:xfrm>
              <a:off x="457200" y="3886200"/>
              <a:ext cx="1005840" cy="1005840"/>
            </a:xfrm>
            <a:prstGeom prst="rect">
              <a:avLst/>
            </a:prstGeom>
          </p:spPr>
        </p:pic>
        <p:sp>
          <p:nvSpPr>
            <p:cNvPr id="39" name="Rounded Rectangle 38"/>
            <p:cNvSpPr/>
            <p:nvPr/>
          </p:nvSpPr>
          <p:spPr>
            <a:xfrm>
              <a:off x="685800" y="4267200"/>
              <a:ext cx="533400" cy="381000"/>
            </a:xfrm>
            <a:prstGeom prst="roundRect">
              <a:avLst/>
            </a:prstGeom>
            <a:solidFill>
              <a:schemeClr val="accent3">
                <a:lumMod val="25000"/>
                <a:alpha val="58039"/>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t>UCM</a:t>
              </a:r>
              <a:br>
                <a:rPr lang="en-US" sz="1050" b="1" dirty="0" smtClean="0"/>
              </a:br>
              <a:r>
                <a:rPr lang="en-US" sz="1050" b="1" dirty="0" smtClean="0"/>
                <a:t>DB</a:t>
              </a:r>
            </a:p>
          </p:txBody>
        </p:sp>
      </p:grpSp>
      <p:sp>
        <p:nvSpPr>
          <p:cNvPr id="119841" name="Rectangle 10"/>
          <p:cNvSpPr>
            <a:spLocks noChangeArrowheads="1"/>
          </p:cNvSpPr>
          <p:nvPr/>
        </p:nvSpPr>
        <p:spPr bwMode="auto">
          <a:xfrm>
            <a:off x="2506496" y="4599601"/>
            <a:ext cx="1752600" cy="581999"/>
          </a:xfrm>
          <a:prstGeom prst="roundRect">
            <a:avLst/>
          </a:prstGeom>
          <a:solidFill>
            <a:schemeClr val="tx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400" dirty="0" smtClean="0">
                <a:solidFill>
                  <a:schemeClr val="bg2"/>
                </a:solidFill>
                <a:cs typeface="Times New Roman" pitchFamily="18" charset="0"/>
              </a:rPr>
              <a:t>CTI Manager</a:t>
            </a:r>
            <a:endParaRPr lang="en-US" sz="1400" dirty="0">
              <a:solidFill>
                <a:schemeClr val="bg2"/>
              </a:solidFill>
              <a:cs typeface="Times New Roman" pitchFamily="18" charset="0"/>
            </a:endParaRPr>
          </a:p>
        </p:txBody>
      </p:sp>
      <p:pic>
        <p:nvPicPr>
          <p:cNvPr id="47" name="Picture 46" descr="Cisco IP phone 9971.jpg"/>
          <p:cNvPicPr>
            <a:picLocks noChangeAspect="1"/>
          </p:cNvPicPr>
          <p:nvPr/>
        </p:nvPicPr>
        <p:blipFill>
          <a:blip r:embed="rId3" cstate="print"/>
          <a:stretch>
            <a:fillRect/>
          </a:stretch>
        </p:blipFill>
        <p:spPr>
          <a:xfrm>
            <a:off x="6888480" y="5026223"/>
            <a:ext cx="1188720" cy="951923"/>
          </a:xfrm>
          <a:prstGeom prst="rect">
            <a:avLst/>
          </a:prstGeom>
        </p:spPr>
      </p:pic>
      <p:sp>
        <p:nvSpPr>
          <p:cNvPr id="119822" name="Rectangle 18"/>
          <p:cNvSpPr>
            <a:spLocks noChangeArrowheads="1"/>
          </p:cNvSpPr>
          <p:nvPr/>
        </p:nvSpPr>
        <p:spPr bwMode="auto">
          <a:xfrm>
            <a:off x="1697079" y="2728019"/>
            <a:ext cx="1920240" cy="820737"/>
          </a:xfrm>
          <a:prstGeom prst="roundRect">
            <a:avLst>
              <a:gd name="adj" fmla="val 10803"/>
            </a:avLst>
          </a:prstGeom>
          <a:solidFill>
            <a:schemeClr val="bg1"/>
          </a:solidFill>
          <a:ln w="9525">
            <a:solidFill>
              <a:schemeClr val="tx1"/>
            </a:solidFill>
            <a:miter lim="800000"/>
            <a:headEnd/>
            <a:tailEnd/>
          </a:ln>
        </p:spPr>
        <p:txBody>
          <a:bodyPr wrap="square" anchor="ctr"/>
          <a:lstStyle/>
          <a:p>
            <a:pPr algn="ctr"/>
            <a:r>
              <a:rPr lang="en-US" sz="1600" dirty="0" smtClean="0">
                <a:solidFill>
                  <a:srgbClr val="546568"/>
                </a:solidFill>
                <a:cs typeface="Times New Roman" pitchFamily="18" charset="0"/>
              </a:rPr>
              <a:t>Web Dialer and Redirector </a:t>
            </a:r>
            <a:r>
              <a:rPr lang="en-US" sz="1600" dirty="0" err="1" smtClean="0">
                <a:solidFill>
                  <a:srgbClr val="546568"/>
                </a:solidFill>
                <a:cs typeface="Times New Roman" pitchFamily="18" charset="0"/>
              </a:rPr>
              <a:t>Servlet</a:t>
            </a:r>
            <a:endParaRPr lang="en-US" sz="1600" dirty="0">
              <a:solidFill>
                <a:srgbClr val="546568"/>
              </a:solidFill>
              <a:cs typeface="Times New Roman" pitchFamily="18" charset="0"/>
            </a:endParaRPr>
          </a:p>
        </p:txBody>
      </p:sp>
      <p:pic>
        <p:nvPicPr>
          <p:cNvPr id="54" name="Picture 8"/>
          <p:cNvPicPr>
            <a:picLocks noChangeAspect="1" noChangeArrowheads="1"/>
          </p:cNvPicPr>
          <p:nvPr/>
        </p:nvPicPr>
        <p:blipFill>
          <a:blip r:embed="rId4" cstate="print"/>
          <a:stretch>
            <a:fillRect/>
          </a:stretch>
        </p:blipFill>
        <p:spPr bwMode="auto">
          <a:xfrm>
            <a:off x="2463800" y="5257800"/>
            <a:ext cx="877888" cy="877888"/>
          </a:xfrm>
          <a:prstGeom prst="rect">
            <a:avLst/>
          </a:prstGeom>
          <a:noFill/>
          <a:ln w="9525">
            <a:noFill/>
            <a:miter lim="800000"/>
            <a:headEnd/>
            <a:tailEnd/>
          </a:ln>
        </p:spPr>
      </p:pic>
      <p:sp>
        <p:nvSpPr>
          <p:cNvPr id="55" name="Text Box 9"/>
          <p:cNvSpPr txBox="1">
            <a:spLocks noChangeArrowheads="1"/>
          </p:cNvSpPr>
          <p:nvPr/>
        </p:nvSpPr>
        <p:spPr bwMode="auto">
          <a:xfrm>
            <a:off x="2235200" y="6010275"/>
            <a:ext cx="1346200" cy="238125"/>
          </a:xfrm>
          <a:prstGeom prst="rect">
            <a:avLst/>
          </a:prstGeom>
          <a:noFill/>
          <a:ln w="9525" algn="ctr">
            <a:noFill/>
            <a:miter lim="800000"/>
            <a:headEnd/>
            <a:tailEnd/>
          </a:ln>
        </p:spPr>
        <p:txBody>
          <a:bodyPr lIns="82296" tIns="36576" rIns="82296" bIns="36576">
            <a:spAutoFit/>
          </a:bodyPr>
          <a:lstStyle/>
          <a:p>
            <a:pPr algn="ctr" defTabSz="814388" eaLnBrk="0" hangingPunct="0">
              <a:lnSpc>
                <a:spcPct val="90000"/>
              </a:lnSpc>
              <a:spcBef>
                <a:spcPct val="50000"/>
              </a:spcBef>
            </a:pPr>
            <a:r>
              <a:rPr lang="en-US" sz="1200" b="1" dirty="0" smtClean="0">
                <a:solidFill>
                  <a:srgbClr val="546568"/>
                </a:solidFill>
              </a:rPr>
              <a:t>Subscriber</a:t>
            </a:r>
            <a:endParaRPr lang="en-US" sz="1200" b="1" dirty="0">
              <a:solidFill>
                <a:srgbClr val="546568"/>
              </a:solidFill>
            </a:endParaRPr>
          </a:p>
        </p:txBody>
      </p:sp>
      <p:pic>
        <p:nvPicPr>
          <p:cNvPr id="56" name="Picture 8"/>
          <p:cNvPicPr>
            <a:picLocks noChangeAspect="1" noChangeArrowheads="1"/>
          </p:cNvPicPr>
          <p:nvPr/>
        </p:nvPicPr>
        <p:blipFill>
          <a:blip r:embed="rId4" cstate="print"/>
          <a:stretch>
            <a:fillRect/>
          </a:stretch>
        </p:blipFill>
        <p:spPr bwMode="auto">
          <a:xfrm>
            <a:off x="3443288" y="5257800"/>
            <a:ext cx="877888" cy="877888"/>
          </a:xfrm>
          <a:prstGeom prst="rect">
            <a:avLst/>
          </a:prstGeom>
          <a:noFill/>
          <a:ln w="9525">
            <a:noFill/>
            <a:miter lim="800000"/>
            <a:headEnd/>
            <a:tailEnd/>
          </a:ln>
        </p:spPr>
      </p:pic>
      <p:sp>
        <p:nvSpPr>
          <p:cNvPr id="57" name="Text Box 9"/>
          <p:cNvSpPr txBox="1">
            <a:spLocks noChangeArrowheads="1"/>
          </p:cNvSpPr>
          <p:nvPr/>
        </p:nvSpPr>
        <p:spPr bwMode="auto">
          <a:xfrm>
            <a:off x="3225800" y="6010275"/>
            <a:ext cx="1346200" cy="238125"/>
          </a:xfrm>
          <a:prstGeom prst="rect">
            <a:avLst/>
          </a:prstGeom>
          <a:noFill/>
          <a:ln w="9525" algn="ctr">
            <a:noFill/>
            <a:miter lim="800000"/>
            <a:headEnd/>
            <a:tailEnd/>
          </a:ln>
        </p:spPr>
        <p:txBody>
          <a:bodyPr lIns="82296" tIns="36576" rIns="82296" bIns="36576">
            <a:spAutoFit/>
          </a:bodyPr>
          <a:lstStyle/>
          <a:p>
            <a:pPr algn="ctr" defTabSz="814388" eaLnBrk="0" hangingPunct="0">
              <a:lnSpc>
                <a:spcPct val="90000"/>
              </a:lnSpc>
              <a:spcBef>
                <a:spcPct val="50000"/>
              </a:spcBef>
            </a:pPr>
            <a:r>
              <a:rPr lang="en-US" sz="1200" b="1" dirty="0" smtClean="0">
                <a:solidFill>
                  <a:srgbClr val="546568"/>
                </a:solidFill>
              </a:rPr>
              <a:t>Subscriber</a:t>
            </a:r>
            <a:endParaRPr lang="en-US" sz="1200" b="1" dirty="0">
              <a:solidFill>
                <a:srgbClr val="546568"/>
              </a:solidFill>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isco_Template_2010_Arial">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546568"/>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solidFill>
              <a:srgbClr val="546568"/>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3835</TotalTime>
  <Words>7718</Words>
  <Application>Microsoft Office PowerPoint</Application>
  <PresentationFormat>On-screen Show (4:3)</PresentationFormat>
  <Paragraphs>1484</Paragraphs>
  <Slides>168</Slides>
  <Notes>51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168</vt:i4>
      </vt:variant>
    </vt:vector>
  </HeadingPairs>
  <TitlesOfParts>
    <vt:vector size="180" baseType="lpstr">
      <vt:lpstr>Arial</vt:lpstr>
      <vt:lpstr>MS PGothic</vt:lpstr>
      <vt:lpstr>Courier New</vt:lpstr>
      <vt:lpstr>Wingdings</vt:lpstr>
      <vt:lpstr>Wingdings 3</vt:lpstr>
      <vt:lpstr>Arial Narrow</vt:lpstr>
      <vt:lpstr>Times New Roman</vt:lpstr>
      <vt:lpstr>Calibri</vt:lpstr>
      <vt:lpstr>Ciscolight</vt:lpstr>
      <vt:lpstr>Cisco_Template_2010_Arial</vt:lpstr>
      <vt:lpstr>Visio</vt:lpstr>
      <vt:lpstr>Slide</vt:lpstr>
      <vt:lpstr>Introduction to  Unified Communication Manager Interfaces</vt:lpstr>
      <vt:lpstr>Agenda</vt:lpstr>
      <vt:lpstr>Why Unified CM Interfaces?  Updated Dec 2010</vt:lpstr>
      <vt:lpstr>The Platform for Collaborative Communications</vt:lpstr>
      <vt:lpstr>Unified CM Interface Types</vt:lpstr>
      <vt:lpstr>Unified CM Interfaces</vt:lpstr>
      <vt:lpstr>Provisioning Interfaces  Administrative XML (AXL)</vt:lpstr>
      <vt:lpstr>Administrative XML Interface (AXL)</vt:lpstr>
      <vt:lpstr>Ways to Use AXL</vt:lpstr>
      <vt:lpstr>Administrative XML Sample Applications</vt:lpstr>
      <vt:lpstr>Administrative Sample Applications</vt:lpstr>
      <vt:lpstr>Concepts - XML, WSDL, SOAP</vt:lpstr>
      <vt:lpstr>XML</vt:lpstr>
      <vt:lpstr>XML, Well-Formed Document</vt:lpstr>
      <vt:lpstr>XML, Special Characters</vt:lpstr>
      <vt:lpstr>XML, Semantics</vt:lpstr>
      <vt:lpstr>SOAP</vt:lpstr>
      <vt:lpstr>SOAP Message</vt:lpstr>
      <vt:lpstr>RPC Requirements</vt:lpstr>
      <vt:lpstr>Web Services Definition Language (WSDL)</vt:lpstr>
      <vt:lpstr>WSDL Service Description Elements</vt:lpstr>
      <vt:lpstr>WSDL Operation Patterns</vt:lpstr>
      <vt:lpstr>Administrative XML Configuration API</vt:lpstr>
      <vt:lpstr>Administrative XML Versioning</vt:lpstr>
      <vt:lpstr>Versioning for AXL Methods</vt:lpstr>
      <vt:lpstr>Performance</vt:lpstr>
      <vt:lpstr>API Planning-Methods by Release</vt:lpstr>
      <vt:lpstr>AXL Documentation on the Server</vt:lpstr>
      <vt:lpstr>Getting Started</vt:lpstr>
      <vt:lpstr>Macro Interface - Extension Mobility API (EMAPI)</vt:lpstr>
      <vt:lpstr>What Is Extension Mobility?</vt:lpstr>
      <vt:lpstr>What Is the Extension Mobility API</vt:lpstr>
      <vt:lpstr>Points to Know</vt:lpstr>
      <vt:lpstr>EM API Architecture</vt:lpstr>
      <vt:lpstr>EM API Process</vt:lpstr>
      <vt:lpstr>Methods Available</vt:lpstr>
      <vt:lpstr>Sample Code</vt:lpstr>
      <vt:lpstr>Sample Code</vt:lpstr>
      <vt:lpstr>Performance</vt:lpstr>
      <vt:lpstr>API Planning –  Extension Mobility Operations by Release</vt:lpstr>
      <vt:lpstr>Getting Started</vt:lpstr>
      <vt:lpstr>Call Control and Device Monitoring Interfaces</vt:lpstr>
      <vt:lpstr>Cisco TAPI-Telephone Service Provider</vt:lpstr>
      <vt:lpstr>Cisco JTAPI </vt:lpstr>
      <vt:lpstr>Cisco Unified Routing Rules Interface (CURRI)</vt:lpstr>
      <vt:lpstr>TAPI, JTAPI, and Routing Rules Applications in the Enterprise</vt:lpstr>
      <vt:lpstr>TAPI, JTAPI, and Routing Rules Applications in the Enterprise</vt:lpstr>
      <vt:lpstr>TAPI, JTAPI, and Routing Rules Applications in the Contact Center</vt:lpstr>
      <vt:lpstr>Cisco TAPI and Media Driver</vt:lpstr>
      <vt:lpstr>Cisco TSP Components</vt:lpstr>
      <vt:lpstr>TAPI/TSP Architecture</vt:lpstr>
      <vt:lpstr>Basic Telephony APIs Supported</vt:lpstr>
      <vt:lpstr>Basic Telephony APIs Supported</vt:lpstr>
      <vt:lpstr>How to Write a TAPI Application</vt:lpstr>
      <vt:lpstr>Simple TAPI Application</vt:lpstr>
      <vt:lpstr>A TAPI Application-TAPI Browser</vt:lpstr>
      <vt:lpstr>Basic Call Using TAPI Browser </vt:lpstr>
      <vt:lpstr>Cisco Media Driver</vt:lpstr>
      <vt:lpstr>Cisco Media Driver Architecture</vt:lpstr>
      <vt:lpstr>TSP Client Features</vt:lpstr>
      <vt:lpstr>Configure Cisco TSP</vt:lpstr>
      <vt:lpstr>Trace Settings and Troubleshooting</vt:lpstr>
      <vt:lpstr>Trace Settings and Troubleshooting</vt:lpstr>
      <vt:lpstr>API Planning – Operations by Release</vt:lpstr>
      <vt:lpstr>Getting Started</vt:lpstr>
      <vt:lpstr>Cisco JTAPI</vt:lpstr>
      <vt:lpstr>Cisco JTAPI Overview</vt:lpstr>
      <vt:lpstr>Cisco JTAPI Overview</vt:lpstr>
      <vt:lpstr>Cisco JTAPI Overview</vt:lpstr>
      <vt:lpstr>Simple JTAPI Application</vt:lpstr>
      <vt:lpstr>Basic Telephony APIs Supported</vt:lpstr>
      <vt:lpstr>Basic Telephony APIs Supported</vt:lpstr>
      <vt:lpstr>Cisco JTAPI Sample Applications</vt:lpstr>
      <vt:lpstr>Trace Settings and Troubleshooting</vt:lpstr>
      <vt:lpstr>Trace Settings and Troubleshooting</vt:lpstr>
      <vt:lpstr>Trace Settings and Troubleshooting</vt:lpstr>
      <vt:lpstr>API Planning – CTI Supported Devices</vt:lpstr>
      <vt:lpstr>Getting Started</vt:lpstr>
      <vt:lpstr>Macro API –  Cisco Unified Routing Rules Interface (CURRI)</vt:lpstr>
      <vt:lpstr>External Call Control Overview</vt:lpstr>
      <vt:lpstr>Routing Rules Applications in the Enterprise</vt:lpstr>
      <vt:lpstr>External Call Control Architecture</vt:lpstr>
      <vt:lpstr>Call Route Request</vt:lpstr>
      <vt:lpstr>Example Call Route Request</vt:lpstr>
      <vt:lpstr>Example Call Route Request - continued</vt:lpstr>
      <vt:lpstr>Call Route Response XACML Route Decision and Obligation Details </vt:lpstr>
      <vt:lpstr>CIXML Obligation Details</vt:lpstr>
      <vt:lpstr>CIXML Obligation Details</vt:lpstr>
      <vt:lpstr>Example Call Route Response</vt:lpstr>
      <vt:lpstr>Custom Announcements </vt:lpstr>
      <vt:lpstr>Basic Requirements for Web Application </vt:lpstr>
      <vt:lpstr>Performance</vt:lpstr>
      <vt:lpstr>Getting Started</vt:lpstr>
      <vt:lpstr>Macro API -  Cisco WebDialer</vt:lpstr>
      <vt:lpstr>What Is WebDialer?</vt:lpstr>
      <vt:lpstr>Web-Based Click-to-Dial Applications</vt:lpstr>
      <vt:lpstr>Desktop Client-Based Applications</vt:lpstr>
      <vt:lpstr>HTTP vs. SOAP- Which Should You Choose?</vt:lpstr>
      <vt:lpstr>Architecture</vt:lpstr>
      <vt:lpstr>SOAP WebDialer Methods</vt:lpstr>
      <vt:lpstr>HTTP WebDialer Methods</vt:lpstr>
      <vt:lpstr>Getting Started</vt:lpstr>
      <vt:lpstr>Serviceability Interfaces</vt:lpstr>
      <vt:lpstr>Serviceability Interfaces</vt:lpstr>
      <vt:lpstr>Serviceability Interfaces</vt:lpstr>
      <vt:lpstr>Serviceability Interfaces for Unified CM</vt:lpstr>
      <vt:lpstr>Serviceability Applications</vt:lpstr>
      <vt:lpstr>Serviceability Sample Application Inventory and Capacity Reporting</vt:lpstr>
      <vt:lpstr>Serviceability XML</vt:lpstr>
      <vt:lpstr>Serviceability SOAP APIs</vt:lpstr>
      <vt:lpstr>Serviceability XML</vt:lpstr>
      <vt:lpstr>Performance Monitoring (PerfMon)</vt:lpstr>
      <vt:lpstr>Performance Monitoring (PerfMon)</vt:lpstr>
      <vt:lpstr>Sample PerfMon List Counter- REQUEST</vt:lpstr>
      <vt:lpstr>Sample PerfMon List Counter- RESPONSE</vt:lpstr>
      <vt:lpstr>Sample Perfmon List Instance-REQUEST</vt:lpstr>
      <vt:lpstr>Sample Perfmon List Instance-RESPONSE</vt:lpstr>
      <vt:lpstr>Sample Perfmon Query Counter - REQUEST </vt:lpstr>
      <vt:lpstr>Sample Perfmon Query Counter- RESPONSE</vt:lpstr>
      <vt:lpstr>Real-Time Information Port (RisPort)</vt:lpstr>
      <vt:lpstr>Control Center APIs</vt:lpstr>
      <vt:lpstr>Control Center Services</vt:lpstr>
      <vt:lpstr>Control Center APIs</vt:lpstr>
      <vt:lpstr>Control Center APIs</vt:lpstr>
      <vt:lpstr>Log Collection Remote Access</vt:lpstr>
      <vt:lpstr>Log Collection Port API</vt:lpstr>
      <vt:lpstr>Log Collection Port API</vt:lpstr>
      <vt:lpstr>File Retrieval</vt:lpstr>
      <vt:lpstr>Call Detail Record on Demand Service</vt:lpstr>
      <vt:lpstr>Call Detail Record on Demand Features</vt:lpstr>
      <vt:lpstr>CDR Analysis Tool</vt:lpstr>
      <vt:lpstr>API Planning-Methods by Release</vt:lpstr>
      <vt:lpstr>Getting Started</vt:lpstr>
      <vt:lpstr>SNMP and Cisco MIBs</vt:lpstr>
      <vt:lpstr>Introduction</vt:lpstr>
      <vt:lpstr>SNMP Interface</vt:lpstr>
      <vt:lpstr>SNMP Architecture</vt:lpstr>
      <vt:lpstr>Management Architecture with VMware </vt:lpstr>
      <vt:lpstr>MIBs Supported</vt:lpstr>
      <vt:lpstr>Unified Computing System VMWare &amp; Hardware MIBs</vt:lpstr>
      <vt:lpstr>CUCM SNMP Interfaces</vt:lpstr>
      <vt:lpstr>CUCM SNMP Interfaces  with VMware</vt:lpstr>
      <vt:lpstr>MIB Browser</vt:lpstr>
      <vt:lpstr>CISCO-CCM-MIB Overview</vt:lpstr>
      <vt:lpstr>SNMP-CISCO-CCM-MIB (Phone)</vt:lpstr>
      <vt:lpstr>SNMP-CISCO-CCM-MIB (Phone)</vt:lpstr>
      <vt:lpstr>SNMP-CISCO-CCM-MIB (Phone)</vt:lpstr>
      <vt:lpstr>SNMP-CISCO SYSLOG MIB</vt:lpstr>
      <vt:lpstr>CISCO-SYSLOG-MIB Subagent Architecture</vt:lpstr>
      <vt:lpstr>SNMP-CISCO SYSLOG MIB</vt:lpstr>
      <vt:lpstr>SNMP-CISCO CDP MIB</vt:lpstr>
      <vt:lpstr>SNMP-CISCO CDP MIB</vt:lpstr>
      <vt:lpstr>SNMP-SYSAPP MIB</vt:lpstr>
      <vt:lpstr>SNMP-CISCO SYSAPP MIB</vt:lpstr>
      <vt:lpstr>SNMP Notifications</vt:lpstr>
      <vt:lpstr>SNMP-Configuration</vt:lpstr>
      <vt:lpstr>SNMP-Starting Master Agent </vt:lpstr>
      <vt:lpstr>SNMP Configuration</vt:lpstr>
      <vt:lpstr>Troubleshooting Tips</vt:lpstr>
      <vt:lpstr>Getting Started</vt:lpstr>
      <vt:lpstr>Developer Announcements, Programs, &amp; Support Options</vt:lpstr>
      <vt:lpstr>Stay Informed</vt:lpstr>
      <vt:lpstr>Slide 163</vt:lpstr>
      <vt:lpstr>Cisco Developer Community</vt:lpstr>
      <vt:lpstr>Cisco Developer Network Program (CDN)</vt:lpstr>
      <vt:lpstr>Support Options</vt:lpstr>
      <vt:lpstr>Q &amp; A</vt:lpstr>
      <vt:lpstr>Slide 168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Template Theme Files</dc:title>
  <dc:creator>RFashing</dc:creator>
  <cp:lastModifiedBy>Information Technology</cp:lastModifiedBy>
  <cp:revision>373</cp:revision>
  <dcterms:created xsi:type="dcterms:W3CDTF">2010-10-15T20:53:30Z</dcterms:created>
  <dcterms:modified xsi:type="dcterms:W3CDTF">2011-02-18T20:36:39Z</dcterms:modified>
</cp:coreProperties>
</file>